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0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59" r:id="rId11"/>
    <p:sldId id="266" r:id="rId12"/>
    <p:sldId id="267" r:id="rId13"/>
    <p:sldId id="294" r:id="rId14"/>
    <p:sldId id="265" r:id="rId15"/>
    <p:sldId id="271" r:id="rId16"/>
    <p:sldId id="272" r:id="rId17"/>
    <p:sldId id="273" r:id="rId18"/>
    <p:sldId id="274" r:id="rId19"/>
    <p:sldId id="275" r:id="rId20"/>
    <p:sldId id="277" r:id="rId21"/>
    <p:sldId id="281" r:id="rId22"/>
    <p:sldId id="278" r:id="rId23"/>
    <p:sldId id="283" r:id="rId24"/>
    <p:sldId id="279" r:id="rId25"/>
    <p:sldId id="286" r:id="rId26"/>
    <p:sldId id="284" r:id="rId27"/>
    <p:sldId id="285" r:id="rId28"/>
    <p:sldId id="287" r:id="rId29"/>
    <p:sldId id="280" r:id="rId30"/>
    <p:sldId id="288" r:id="rId31"/>
    <p:sldId id="289" r:id="rId32"/>
    <p:sldId id="276" r:id="rId33"/>
    <p:sldId id="268" r:id="rId34"/>
    <p:sldId id="269" r:id="rId35"/>
    <p:sldId id="27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6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17AD-5FF1-4A99-8EFA-CAF39263E6B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DB20-8E4D-44FD-8CFC-92F1599F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wxjoBQdn0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_9f5x0f1Q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4A57-6855-B810-2FE5-FCAF2F99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10</a:t>
            </a:r>
            <a:br>
              <a:rPr lang="en-US" dirty="0"/>
            </a:br>
            <a:r>
              <a:rPr lang="en-US" dirty="0"/>
              <a:t>Autism Spectrum Disorder and Developmental Disabilities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6B41AA-2A57-4571-A542-3FCC84A9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5385-3671-AA8C-64A3-94B5DB4A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8" y="142876"/>
            <a:ext cx="11395202" cy="588962"/>
          </a:xfrm>
        </p:spPr>
        <p:txBody>
          <a:bodyPr>
            <a:normAutofit fontScale="90000"/>
          </a:bodyPr>
          <a:lstStyle/>
          <a:p>
            <a:r>
              <a:rPr lang="en-US" dirty="0"/>
              <a:t>C. Down Syndrome—Trisomy Syndrome—Chromosome 21**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61D86-6F8A-6F80-3533-632EBE6D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942976"/>
            <a:ext cx="11496675" cy="5183188"/>
          </a:xfrm>
        </p:spPr>
        <p:txBody>
          <a:bodyPr/>
          <a:lstStyle/>
          <a:p>
            <a:r>
              <a:rPr lang="en-US" dirty="0"/>
              <a:t>More common in older moms</a:t>
            </a:r>
          </a:p>
          <a:p>
            <a:endParaRPr lang="en-US" sz="1050" dirty="0"/>
          </a:p>
          <a:p>
            <a:r>
              <a:rPr lang="en-US" dirty="0"/>
              <a:t>Small head, ears, other distinguishing physical characteristics</a:t>
            </a:r>
          </a:p>
          <a:p>
            <a:endParaRPr lang="en-US" sz="1100" dirty="0"/>
          </a:p>
          <a:p>
            <a:r>
              <a:rPr lang="en-US" dirty="0"/>
              <a:t>May be short in stature</a:t>
            </a:r>
          </a:p>
          <a:p>
            <a:endParaRPr lang="en-US" sz="1100" dirty="0"/>
          </a:p>
          <a:p>
            <a:r>
              <a:rPr lang="en-US" dirty="0"/>
              <a:t>Often happy, cheerful, affectionate</a:t>
            </a:r>
          </a:p>
          <a:p>
            <a:endParaRPr lang="en-US" sz="1200" dirty="0"/>
          </a:p>
          <a:p>
            <a:r>
              <a:rPr lang="en-US" dirty="0"/>
              <a:t>Many get some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AB5A2-BD92-1772-575A-595295CA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96" y="2905103"/>
            <a:ext cx="2287106" cy="3149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F5066-8323-A245-438B-19A352F7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62" y="2590275"/>
            <a:ext cx="2831023" cy="18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B1FD-3168-3D45-83F3-25A115E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-419100"/>
            <a:ext cx="11598400" cy="1626023"/>
          </a:xfrm>
        </p:spPr>
        <p:txBody>
          <a:bodyPr/>
          <a:lstStyle/>
          <a:p>
            <a:r>
              <a:rPr lang="en-US" dirty="0"/>
              <a:t>In terms of speech, children with Down Syndrome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53447-34C2-49FE-B2DA-261F6C790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4734-ED9B-B47C-345C-CD0E5188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0" y="349673"/>
            <a:ext cx="10972800" cy="298027"/>
          </a:xfrm>
        </p:spPr>
        <p:txBody>
          <a:bodyPr>
            <a:normAutofit fontScale="90000"/>
          </a:bodyPr>
          <a:lstStyle/>
          <a:p>
            <a:r>
              <a:rPr lang="en-US" dirty="0"/>
              <a:t>Children with Down Syndrome: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E9E77-C87D-4346-B59F-EB2E1E2C7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EC4F-2AC1-C351-DC4E-0A81236D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this TEDx talk by a woman with Down Syndrome!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DAF4-9A51-EDB6-8B00-0D984C22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https://www.youtube.com/watch?v=HwxjoBQdn0s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F0AB-F1DF-6D2B-73B8-AAE6BB9D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298"/>
            <a:ext cx="10988800" cy="334539"/>
          </a:xfrm>
        </p:spPr>
        <p:txBody>
          <a:bodyPr>
            <a:normAutofit fontScale="90000"/>
          </a:bodyPr>
          <a:lstStyle/>
          <a:p>
            <a:r>
              <a:rPr lang="en-US" dirty="0"/>
              <a:t>II. AUTISM SPECTRUM DISORDER**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B0F9-6BD5-B886-60BA-F13F213FB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885825"/>
            <a:ext cx="11287125" cy="5240338"/>
          </a:xfrm>
        </p:spPr>
        <p:txBody>
          <a:bodyPr/>
          <a:lstStyle/>
          <a:p>
            <a:r>
              <a:rPr lang="en-US" b="1" u="sng" dirty="0"/>
              <a:t>A. Background</a:t>
            </a:r>
          </a:p>
          <a:p>
            <a:endParaRPr lang="en-US" dirty="0"/>
          </a:p>
          <a:p>
            <a:r>
              <a:rPr lang="en-US" dirty="0"/>
              <a:t>1 in 36 children have ASD</a:t>
            </a:r>
          </a:p>
          <a:p>
            <a:endParaRPr lang="en-US" dirty="0"/>
          </a:p>
          <a:p>
            <a:r>
              <a:rPr lang="en-US" dirty="0"/>
              <a:t>Not on exam: in Sacramento, the rate of children with ASD increased by 400% in recent years</a:t>
            </a:r>
          </a:p>
          <a:p>
            <a:endParaRPr lang="en-US" dirty="0"/>
          </a:p>
          <a:p>
            <a:r>
              <a:rPr lang="en-US" dirty="0"/>
              <a:t>Highest incidence is in Qatar; lowest is in France</a:t>
            </a:r>
          </a:p>
        </p:txBody>
      </p:sp>
    </p:spTree>
    <p:extLst>
      <p:ext uri="{BB962C8B-B14F-4D97-AF65-F5344CB8AC3E}">
        <p14:creationId xmlns:p14="http://schemas.microsoft.com/office/powerpoint/2010/main" val="45614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B221-39C7-D8B9-1540-82C74B10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2" y="397298"/>
            <a:ext cx="10931828" cy="423098"/>
          </a:xfrm>
        </p:spPr>
        <p:txBody>
          <a:bodyPr>
            <a:normAutofit fontScale="90000"/>
          </a:bodyPr>
          <a:lstStyle/>
          <a:p>
            <a:r>
              <a:rPr lang="en-US" dirty="0"/>
              <a:t>Not on exam:</a:t>
            </a:r>
          </a:p>
        </p:txBody>
      </p:sp>
      <p:pic>
        <p:nvPicPr>
          <p:cNvPr id="1026" name="Picture 2" descr="Most of the world's autistic children live in countries with ...">
            <a:extLst>
              <a:ext uri="{FF2B5EF4-FFF2-40B4-BE49-F238E27FC236}">
                <a16:creationId xmlns:a16="http://schemas.microsoft.com/office/drawing/2014/main" id="{EE8C4DF1-8DC9-59AD-0C9D-0FF9E373C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80" y="982766"/>
            <a:ext cx="7618081" cy="57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4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0293-6DA0-1D83-72CA-219C06B6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associated with ASD:**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1CA6-1F00-2A44-13AB-5CABFBC5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Maternal exposure to pesticides and heavy metals during pregnancy (field workers are very vulnerable)</a:t>
            </a:r>
          </a:p>
        </p:txBody>
      </p:sp>
    </p:spTree>
    <p:extLst>
      <p:ext uri="{BB962C8B-B14F-4D97-AF65-F5344CB8AC3E}">
        <p14:creationId xmlns:p14="http://schemas.microsoft.com/office/powerpoint/2010/main" val="58795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BF4A-648D-C00B-FD72-13776890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-104774"/>
            <a:ext cx="11503150" cy="836612"/>
          </a:xfrm>
        </p:spPr>
        <p:txBody>
          <a:bodyPr>
            <a:normAutofit fontScale="90000"/>
          </a:bodyPr>
          <a:lstStyle/>
          <a:p>
            <a:r>
              <a:rPr lang="en-US" dirty="0"/>
              <a:t>B. Common Characteristics of Children with ASD:**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407F-C3AA-BD18-6C6B-CC948AF23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731838"/>
            <a:ext cx="11268075" cy="5394325"/>
          </a:xfrm>
        </p:spPr>
        <p:txBody>
          <a:bodyPr/>
          <a:lstStyle/>
          <a:p>
            <a:r>
              <a:rPr lang="en-US" dirty="0"/>
              <a:t>Lack of attempts to connect with caregivers</a:t>
            </a:r>
          </a:p>
          <a:p>
            <a:r>
              <a:rPr lang="en-US" dirty="0"/>
              <a:t>Reduced joint attention</a:t>
            </a:r>
          </a:p>
          <a:p>
            <a:r>
              <a:rPr lang="en-US" dirty="0"/>
              <a:t>Extreme distress reactions</a:t>
            </a:r>
          </a:p>
          <a:p>
            <a:r>
              <a:rPr lang="en-US" dirty="0"/>
              <a:t>May fixate on particular objects</a:t>
            </a:r>
          </a:p>
          <a:p>
            <a:r>
              <a:rPr lang="en-US" dirty="0"/>
              <a:t>Possible repetitive behaviors</a:t>
            </a:r>
          </a:p>
          <a:p>
            <a:r>
              <a:rPr lang="en-US" dirty="0"/>
              <a:t>Inflexible adherence to routines</a:t>
            </a:r>
          </a:p>
          <a:p>
            <a:r>
              <a:rPr lang="en-US" dirty="0"/>
              <a:t>Restricted interests</a:t>
            </a:r>
          </a:p>
        </p:txBody>
      </p:sp>
    </p:spTree>
    <p:extLst>
      <p:ext uri="{BB962C8B-B14F-4D97-AF65-F5344CB8AC3E}">
        <p14:creationId xmlns:p14="http://schemas.microsoft.com/office/powerpoint/2010/main" val="16058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AA5-2ED5-BD12-C6A8-A0AD37DD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7" y="397298"/>
            <a:ext cx="11129473" cy="183727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“Red Flags” Worldwide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8B3B38-0D83-4A54-B826-AA6A34A2B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DB74-5285-CD48-ACF0-C161FBB3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 children from bilingual homes may be overlooked and undiagnosed:**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2483-721D-2BD9-B2A7-94AA5876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Pediatricians tell parents that “your child is confused by 2 languages at home”</a:t>
            </a:r>
          </a:p>
          <a:p>
            <a:endParaRPr lang="en-US" dirty="0"/>
          </a:p>
          <a:p>
            <a:r>
              <a:rPr lang="en-US" dirty="0"/>
              <a:t>“They will outgrow it.”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5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CC19-7425-2695-3A14-CE365ACA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11B0-9E57-9052-BE88-4E487F2A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Developmental Disabilities</a:t>
            </a:r>
          </a:p>
          <a:p>
            <a:r>
              <a:rPr lang="en-US" dirty="0"/>
              <a:t>II. Autism Spectrum Disorder</a:t>
            </a:r>
          </a:p>
          <a:p>
            <a:r>
              <a:rPr lang="en-US" dirty="0"/>
              <a:t>III. Additional Considerations for Individuals with Autism Spectrum Disorder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89780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C123-3A2D-6763-C713-C325C8DD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298"/>
            <a:ext cx="10988800" cy="334539"/>
          </a:xfrm>
        </p:spPr>
        <p:txBody>
          <a:bodyPr>
            <a:normAutofit fontScale="90000"/>
          </a:bodyPr>
          <a:lstStyle/>
          <a:p>
            <a:r>
              <a:rPr lang="en-US" dirty="0"/>
              <a:t>B. Features Associated with ASD**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0E769-7D63-EEA3-2615-66A5071A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847725"/>
            <a:ext cx="11296650" cy="5278438"/>
          </a:xfrm>
        </p:spPr>
        <p:txBody>
          <a:bodyPr/>
          <a:lstStyle/>
          <a:p>
            <a:r>
              <a:rPr lang="en-US" dirty="0"/>
              <a:t>Sensory processing disorder—more than 90% of children with ASD have atypical sensory behaviors</a:t>
            </a:r>
          </a:p>
          <a:p>
            <a:endParaRPr lang="en-US" dirty="0"/>
          </a:p>
          <a:p>
            <a:r>
              <a:rPr lang="en-US" dirty="0"/>
              <a:t>May be very sensitive to loud sounds, smells, bright lights</a:t>
            </a:r>
          </a:p>
          <a:p>
            <a:endParaRPr lang="en-US" dirty="0"/>
          </a:p>
          <a:p>
            <a:r>
              <a:rPr lang="en-US" dirty="0"/>
              <a:t>ADHD</a:t>
            </a:r>
          </a:p>
          <a:p>
            <a:endParaRPr lang="en-US" dirty="0"/>
          </a:p>
          <a:p>
            <a:r>
              <a:rPr lang="en-US" dirty="0"/>
              <a:t>Depression—social isolation, exclusion, unemployment</a:t>
            </a:r>
          </a:p>
        </p:txBody>
      </p:sp>
    </p:spTree>
    <p:extLst>
      <p:ext uri="{BB962C8B-B14F-4D97-AF65-F5344CB8AC3E}">
        <p14:creationId xmlns:p14="http://schemas.microsoft.com/office/powerpoint/2010/main" val="24246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AE2F-0ADD-1E92-681B-EF1EE33D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88800" cy="731837"/>
          </a:xfrm>
        </p:spPr>
        <p:txBody>
          <a:bodyPr/>
          <a:lstStyle/>
          <a:p>
            <a:r>
              <a:rPr lang="en-US" dirty="0"/>
              <a:t>Other features associated with ASD: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7A1BF7-A4F2-4624-8E96-641FF212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021F-FE86-F36C-5DDE-88EDB555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19" y="397298"/>
            <a:ext cx="11128381" cy="175270"/>
          </a:xfrm>
        </p:spPr>
        <p:txBody>
          <a:bodyPr>
            <a:normAutofit fontScale="90000"/>
          </a:bodyPr>
          <a:lstStyle/>
          <a:p>
            <a:r>
              <a:rPr lang="en-US" dirty="0"/>
              <a:t>C. Language and Social Skill Challenges**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6C9C5-7AA5-FCF5-E2C7-B9A2CEA8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837488"/>
            <a:ext cx="11291843" cy="5288675"/>
          </a:xfrm>
        </p:spPr>
        <p:txBody>
          <a:bodyPr/>
          <a:lstStyle/>
          <a:p>
            <a:r>
              <a:rPr lang="en-US" dirty="0"/>
              <a:t>Social (pragmatic) communication disorder</a:t>
            </a:r>
          </a:p>
          <a:p>
            <a:endParaRPr lang="en-US" sz="1000" dirty="0"/>
          </a:p>
          <a:p>
            <a:r>
              <a:rPr lang="en-US" dirty="0"/>
              <a:t>Challenges with theory of mind (TOM)—understanding other people’s perspectives</a:t>
            </a:r>
          </a:p>
          <a:p>
            <a:endParaRPr lang="en-US" sz="1000" dirty="0"/>
          </a:p>
          <a:p>
            <a:r>
              <a:rPr lang="en-US" dirty="0"/>
              <a:t>Difficulty understanding how their behavior impacts others</a:t>
            </a:r>
          </a:p>
          <a:p>
            <a:endParaRPr lang="en-US" sz="1400" dirty="0"/>
          </a:p>
          <a:p>
            <a:r>
              <a:rPr lang="en-US" dirty="0"/>
              <a:t>Difficulty understanding emotions</a:t>
            </a:r>
          </a:p>
          <a:p>
            <a:endParaRPr lang="en-US" sz="1000" dirty="0"/>
          </a:p>
          <a:p>
            <a:r>
              <a:rPr lang="en-US" dirty="0"/>
              <a:t>Lack of eye contact</a:t>
            </a:r>
          </a:p>
        </p:txBody>
      </p:sp>
    </p:spTree>
    <p:extLst>
      <p:ext uri="{BB962C8B-B14F-4D97-AF65-F5344CB8AC3E}">
        <p14:creationId xmlns:p14="http://schemas.microsoft.com/office/powerpoint/2010/main" val="139110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37A5-E44F-5B45-9884-4BAB019A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issues: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66E7CF-D05A-4C7A-8E02-3D2AC368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2E3E-396F-D19F-BC25-3D2210F8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0" y="0"/>
            <a:ext cx="10972800" cy="800100"/>
          </a:xfrm>
        </p:spPr>
        <p:txBody>
          <a:bodyPr/>
          <a:lstStyle/>
          <a:p>
            <a:r>
              <a:rPr lang="en-US" dirty="0"/>
              <a:t>D.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41B3A1-840E-40A2-A766-68C3A6D2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31FB-0298-FD18-1326-73FB4819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0" y="397298"/>
            <a:ext cx="10972800" cy="334539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is comprehensive and includes: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73C46-BFF4-43C3-BF69-AD78B1FB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134F-259F-2EE3-B3AA-0F5D4846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97298"/>
            <a:ext cx="11150725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skills that SLPs assess:**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B113-0BD1-F0FD-4E39-2701B718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5819"/>
            <a:ext cx="11353800" cy="5280344"/>
          </a:xfrm>
        </p:spPr>
        <p:txBody>
          <a:bodyPr/>
          <a:lstStyle/>
          <a:p>
            <a:r>
              <a:rPr lang="en-US" dirty="0"/>
              <a:t>Speech—articulation</a:t>
            </a:r>
          </a:p>
          <a:p>
            <a:endParaRPr lang="en-US" dirty="0"/>
          </a:p>
          <a:p>
            <a:r>
              <a:rPr lang="en-US" dirty="0"/>
              <a:t>Receptive language—comprehension</a:t>
            </a:r>
          </a:p>
          <a:p>
            <a:endParaRPr lang="en-US" dirty="0"/>
          </a:p>
          <a:p>
            <a:r>
              <a:rPr lang="en-US" dirty="0"/>
              <a:t>Frequency and function of verbal (vocalizations/verbalizations)  and nonverbal communication (e.g., gestures)</a:t>
            </a:r>
          </a:p>
        </p:txBody>
      </p:sp>
    </p:spTree>
    <p:extLst>
      <p:ext uri="{BB962C8B-B14F-4D97-AF65-F5344CB8AC3E}">
        <p14:creationId xmlns:p14="http://schemas.microsoft.com/office/powerpoint/2010/main" val="3474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73CF-6D3D-01E1-28E6-C9831DC2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4" y="160337"/>
            <a:ext cx="10972800" cy="715963"/>
          </a:xfrm>
        </p:spPr>
        <p:txBody>
          <a:bodyPr>
            <a:normAutofit fontScale="90000"/>
          </a:bodyPr>
          <a:lstStyle/>
          <a:p>
            <a:r>
              <a:rPr lang="en-US" dirty="0"/>
              <a:t>We especially evaluate social communication and conversational skills:**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01BD-4884-B83D-EAC8-E89C6716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74" y="1162050"/>
            <a:ext cx="11326026" cy="4964113"/>
          </a:xfrm>
        </p:spPr>
        <p:txBody>
          <a:bodyPr/>
          <a:lstStyle/>
          <a:p>
            <a:r>
              <a:rPr lang="en-US" dirty="0"/>
              <a:t>Joint attention</a:t>
            </a:r>
          </a:p>
          <a:p>
            <a:endParaRPr lang="en-US" dirty="0"/>
          </a:p>
          <a:p>
            <a:r>
              <a:rPr lang="en-US" dirty="0"/>
              <a:t>Play behavior</a:t>
            </a:r>
          </a:p>
          <a:p>
            <a:endParaRPr lang="en-US" dirty="0"/>
          </a:p>
          <a:p>
            <a:r>
              <a:rPr lang="en-US" dirty="0"/>
              <a:t>Use of gestures</a:t>
            </a:r>
          </a:p>
          <a:p>
            <a:endParaRPr lang="en-US" dirty="0"/>
          </a:p>
          <a:p>
            <a:r>
              <a:rPr lang="en-US" dirty="0"/>
              <a:t>Initiation of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5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EB215-8141-4B15-B910-BAF9F0E3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C1E4-C1B2-4D07-1AE6-C8C1F154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35" y="-59820"/>
            <a:ext cx="10957465" cy="791658"/>
          </a:xfrm>
        </p:spPr>
        <p:txBody>
          <a:bodyPr/>
          <a:lstStyle/>
          <a:p>
            <a:r>
              <a:rPr lang="en-US" dirty="0"/>
              <a:t>E. Intervention for Individuals with ASD**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FF92-137C-8C7F-3800-FE80EB94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5" y="546932"/>
            <a:ext cx="11488396" cy="5579232"/>
          </a:xfrm>
        </p:spPr>
        <p:txBody>
          <a:bodyPr/>
          <a:lstStyle/>
          <a:p>
            <a:r>
              <a:rPr lang="en-US" dirty="0"/>
              <a:t>Goal: quality of life, social acceptance</a:t>
            </a:r>
          </a:p>
          <a:p>
            <a:endParaRPr lang="en-US" sz="1050" dirty="0"/>
          </a:p>
          <a:p>
            <a:r>
              <a:rPr lang="en-US" dirty="0"/>
              <a:t>Applied behavior analysis—ABA—skills are broken down and taught one step at a time</a:t>
            </a:r>
          </a:p>
          <a:p>
            <a:endParaRPr lang="en-US" sz="1200" dirty="0"/>
          </a:p>
          <a:p>
            <a:r>
              <a:rPr lang="en-US" dirty="0"/>
              <a:t>Naturalistic intervention—based on ABA—used in daily routines</a:t>
            </a:r>
          </a:p>
          <a:p>
            <a:endParaRPr lang="en-US" sz="1400" dirty="0"/>
          </a:p>
          <a:p>
            <a:r>
              <a:rPr lang="en-US" dirty="0"/>
              <a:t>For example, we would work on joint attention, vocal </a:t>
            </a:r>
            <a:r>
              <a:rPr lang="en-US" dirty="0" err="1"/>
              <a:t>turntaking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5A26-511C-22CA-3028-E79BFB57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298"/>
            <a:ext cx="10988800" cy="334539"/>
          </a:xfrm>
        </p:spPr>
        <p:txBody>
          <a:bodyPr>
            <a:normAutofit fontScale="90000"/>
          </a:bodyPr>
          <a:lstStyle/>
          <a:p>
            <a:r>
              <a:rPr lang="en-US" dirty="0"/>
              <a:t>I. DEVELOPMENTAL DISABILITES**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DF3C9-3A1E-F9EE-C4DB-0AEB3944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942975"/>
            <a:ext cx="11172825" cy="5183188"/>
          </a:xfrm>
        </p:spPr>
        <p:txBody>
          <a:bodyPr/>
          <a:lstStyle/>
          <a:p>
            <a:pPr algn="l"/>
            <a:r>
              <a:rPr lang="en-US" dirty="0"/>
              <a:t>A. Foundations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term Developmental Disability (DD) encompasses intellectual disability (ID) and physical disabilities like cerebral palsy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will focus on ID</a:t>
            </a:r>
          </a:p>
        </p:txBody>
      </p:sp>
    </p:spTree>
    <p:extLst>
      <p:ext uri="{BB962C8B-B14F-4D97-AF65-F5344CB8AC3E}">
        <p14:creationId xmlns:p14="http://schemas.microsoft.com/office/powerpoint/2010/main" val="3086738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87E0-5F8C-E0F4-F0B0-48EC851E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397298"/>
            <a:ext cx="10884025" cy="412327"/>
          </a:xfrm>
        </p:spPr>
        <p:txBody>
          <a:bodyPr>
            <a:normAutofit fontScale="90000"/>
          </a:bodyPr>
          <a:lstStyle/>
          <a:p>
            <a:r>
              <a:rPr lang="en-US" dirty="0"/>
              <a:t>It’s very </a:t>
            </a:r>
            <a:r>
              <a:rPr lang="en-US"/>
              <a:t>important…**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2213-69A3-4401-4497-1FC1F9A3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971550"/>
            <a:ext cx="10963275" cy="5154613"/>
          </a:xfrm>
        </p:spPr>
        <p:txBody>
          <a:bodyPr/>
          <a:lstStyle/>
          <a:p>
            <a:r>
              <a:rPr lang="en-US" dirty="0"/>
              <a:t>To utilized a strengths-based approach</a:t>
            </a:r>
          </a:p>
          <a:p>
            <a:endParaRPr lang="en-US" dirty="0"/>
          </a:p>
          <a:p>
            <a:r>
              <a:rPr lang="en-US" dirty="0"/>
              <a:t>To celebrate neurodiversity</a:t>
            </a:r>
          </a:p>
          <a:p>
            <a:endParaRPr lang="en-US" dirty="0"/>
          </a:p>
          <a:p>
            <a:r>
              <a:rPr lang="en-US" dirty="0"/>
              <a:t>Dr. Temple Grandin is an internationally famous author and speaker with ASD</a:t>
            </a:r>
          </a:p>
        </p:txBody>
      </p:sp>
    </p:spTree>
    <p:extLst>
      <p:ext uri="{BB962C8B-B14F-4D97-AF65-F5344CB8AC3E}">
        <p14:creationId xmlns:p14="http://schemas.microsoft.com/office/powerpoint/2010/main" val="2529741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73A1-DB15-83EC-9CEE-82B86641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Needs All Kinds of Minds**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0DEA-536C-5D76-D10D-F996E2A6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https://www.youtube.com/watch?v=fn_9f5x0f1Q</a:t>
            </a:r>
            <a:endParaRPr lang="en-US" dirty="0"/>
          </a:p>
          <a:p>
            <a:endParaRPr lang="en-US" dirty="0"/>
          </a:p>
          <a:p>
            <a:r>
              <a:rPr lang="en-US" dirty="0"/>
              <a:t>Dr. Temple Grandin</a:t>
            </a:r>
          </a:p>
          <a:p>
            <a:endParaRPr lang="en-US" dirty="0"/>
          </a:p>
          <a:p>
            <a:r>
              <a:rPr lang="en-US" dirty="0"/>
              <a:t>We will watch </a:t>
            </a:r>
            <a:r>
              <a:rPr lang="en-US"/>
              <a:t>1-2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03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ED6E-0D71-EA88-1EB7-6210E2F1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Thankfully, research is showing that: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6A2839-81FE-429A-B9D3-C9AB499CD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40F9-2C47-3C23-F566-DAA227BF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912"/>
            <a:ext cx="10988799" cy="752030"/>
          </a:xfrm>
        </p:spPr>
        <p:txBody>
          <a:bodyPr>
            <a:normAutofit fontScale="90000"/>
          </a:bodyPr>
          <a:lstStyle/>
          <a:p>
            <a:r>
              <a:rPr lang="en-US" dirty="0"/>
              <a:t>III. ADDITIONAL CONSIDERATIONS FOR INDIVIDUALS WITH ASD AND DD**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E7179-8B35-928C-487E-A353CF26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3" y="1016950"/>
            <a:ext cx="11120927" cy="5109213"/>
          </a:xfrm>
        </p:spPr>
        <p:txBody>
          <a:bodyPr/>
          <a:lstStyle/>
          <a:p>
            <a:r>
              <a:rPr lang="en-US" dirty="0"/>
              <a:t>They should be placed in the least restrictive environment (LRE) in the schools</a:t>
            </a:r>
          </a:p>
          <a:p>
            <a:endParaRPr lang="en-US" dirty="0"/>
          </a:p>
          <a:p>
            <a:r>
              <a:rPr lang="en-US" dirty="0"/>
              <a:t>It’s important for children to spend some time with typically-developing peers</a:t>
            </a:r>
          </a:p>
          <a:p>
            <a:endParaRPr lang="en-US" dirty="0"/>
          </a:p>
          <a:p>
            <a:r>
              <a:rPr lang="en-US" dirty="0"/>
              <a:t>Often they will be in a special day class but be mainstreamed into PE, art, music, lunch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37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7E74-0DC2-6141-80CC-62CDAAFA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may be substantial emotional issues for the children and families:**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9B49-9453-F86A-9304-FA38F00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 is typically hardest on families</a:t>
            </a:r>
          </a:p>
          <a:p>
            <a:endParaRPr lang="en-US" dirty="0"/>
          </a:p>
          <a:p>
            <a:r>
              <a:rPr lang="en-US" dirty="0"/>
              <a:t>They often feel stigmatized</a:t>
            </a:r>
          </a:p>
          <a:p>
            <a:endParaRPr lang="en-US" dirty="0"/>
          </a:p>
          <a:p>
            <a:r>
              <a:rPr lang="en-US" dirty="0"/>
              <a:t>Children are very vulnerable to bullying</a:t>
            </a:r>
          </a:p>
        </p:txBody>
      </p:sp>
    </p:spTree>
    <p:extLst>
      <p:ext uri="{BB962C8B-B14F-4D97-AF65-F5344CB8AC3E}">
        <p14:creationId xmlns:p14="http://schemas.microsoft.com/office/powerpoint/2010/main" val="3039715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C06C-E53D-8CB2-FB10-488EFEB9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6674"/>
            <a:ext cx="11446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Individuals with ASD and DD are vulnerable to abuse: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87ED3-63D0-4C4B-B7AD-89774FA0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4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CC19-7425-2695-3A14-CE365ACA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11B0-9E57-9052-BE88-4E487F2A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Developmental Disabilities</a:t>
            </a:r>
          </a:p>
          <a:p>
            <a:r>
              <a:rPr lang="en-US" dirty="0"/>
              <a:t>II. Autism Spectrum Disorder</a:t>
            </a:r>
          </a:p>
          <a:p>
            <a:r>
              <a:rPr lang="en-US" dirty="0"/>
              <a:t>III. Additional Considerations for Individuals with Autism Spectrum Disorder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396580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53F8-8FD2-905C-B5E4-311E264F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824" y="142875"/>
            <a:ext cx="12068174" cy="6946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General characteristics of individuals with ID include: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192A3-C4A3-4BBD-82E4-5389BBE5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4A76-845D-4456-D793-6711F9C2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7650"/>
            <a:ext cx="11468100" cy="5878513"/>
          </a:xfrm>
        </p:spPr>
        <p:txBody>
          <a:bodyPr/>
          <a:lstStyle/>
          <a:p>
            <a:r>
              <a:rPr lang="en-US" dirty="0"/>
              <a:t>World wide, 1-2% of people have ID**</a:t>
            </a:r>
          </a:p>
          <a:p>
            <a:endParaRPr lang="en-US" dirty="0"/>
          </a:p>
          <a:p>
            <a:r>
              <a:rPr lang="en-US" dirty="0"/>
              <a:t>Most have mild ID</a:t>
            </a:r>
          </a:p>
          <a:p>
            <a:endParaRPr lang="en-US" dirty="0"/>
          </a:p>
          <a:p>
            <a:r>
              <a:rPr lang="en-US" dirty="0"/>
              <a:t>ID is almost twice as common in low- and middle-income countries compared to high 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264853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21A8-4684-1B4C-B25C-A01A21C8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7298"/>
            <a:ext cx="11065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Risk factors for ID: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6CB2D-CC7C-4D01-AE96-D044832C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84CF-6B69-2D26-884B-750F7C9A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7298"/>
            <a:ext cx="12087224" cy="4980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B. Speech and Language Characteristics of Persons with DDs**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05E0C-B0D5-39B3-0FA8-31AC2438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4" y="895350"/>
            <a:ext cx="10582275" cy="5230813"/>
          </a:xfrm>
        </p:spPr>
        <p:txBody>
          <a:bodyPr/>
          <a:lstStyle/>
          <a:p>
            <a:r>
              <a:rPr lang="en-US" dirty="0"/>
              <a:t>Speech sound disorders</a:t>
            </a:r>
          </a:p>
          <a:p>
            <a:endParaRPr lang="en-US" dirty="0"/>
          </a:p>
          <a:p>
            <a:r>
              <a:rPr lang="en-US" dirty="0"/>
              <a:t>May speak more slowly</a:t>
            </a:r>
          </a:p>
          <a:p>
            <a:endParaRPr lang="en-US" dirty="0"/>
          </a:p>
          <a:p>
            <a:r>
              <a:rPr lang="en-US" dirty="0"/>
              <a:t>Receptive language skills commensurate with mental age with expressive skills being much more limited</a:t>
            </a:r>
          </a:p>
          <a:p>
            <a:endParaRPr lang="en-US" dirty="0"/>
          </a:p>
          <a:p>
            <a:r>
              <a:rPr lang="en-US" dirty="0"/>
              <a:t>Understand concrete information better than abstract information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93A4-05C6-24E1-4EE9-018A3CBF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298"/>
            <a:ext cx="10988800" cy="479002"/>
          </a:xfrm>
        </p:spPr>
        <p:txBody>
          <a:bodyPr>
            <a:normAutofit fontScale="90000"/>
          </a:bodyPr>
          <a:lstStyle/>
          <a:p>
            <a:r>
              <a:rPr lang="en-US" dirty="0"/>
              <a:t>For example:**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E10E-3358-723B-13C9-167534BA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9" y="1375508"/>
            <a:ext cx="9925253" cy="4750655"/>
          </a:xfrm>
        </p:spPr>
        <p:txBody>
          <a:bodyPr/>
          <a:lstStyle/>
          <a:p>
            <a:r>
              <a:rPr lang="en-US" dirty="0"/>
              <a:t>They might have difficulty understanding the term “</a:t>
            </a:r>
            <a:r>
              <a:rPr lang="en-US" dirty="0" err="1"/>
              <a:t>acquatic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But they will easily understand “water”</a:t>
            </a:r>
          </a:p>
        </p:txBody>
      </p:sp>
    </p:spTree>
    <p:extLst>
      <p:ext uri="{BB962C8B-B14F-4D97-AF65-F5344CB8AC3E}">
        <p14:creationId xmlns:p14="http://schemas.microsoft.com/office/powerpoint/2010/main" val="321027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41BF-AFEC-EEB3-BE0D-4E2D13A8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97298"/>
            <a:ext cx="11055475" cy="334539"/>
          </a:xfrm>
        </p:spPr>
        <p:txBody>
          <a:bodyPr>
            <a:normAutofit fontScale="90000"/>
          </a:bodyPr>
          <a:lstStyle/>
          <a:p>
            <a:r>
              <a:rPr lang="en-US" dirty="0"/>
              <a:t>Expressive language is one of the most challenging areas for children with DD:**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4804-A8AB-8C7E-D610-F83152E4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47750"/>
            <a:ext cx="11439525" cy="5078413"/>
          </a:xfrm>
        </p:spPr>
        <p:txBody>
          <a:bodyPr/>
          <a:lstStyle/>
          <a:p>
            <a:r>
              <a:rPr lang="en-US" dirty="0"/>
              <a:t>Limited vocabulary</a:t>
            </a:r>
          </a:p>
          <a:p>
            <a:endParaRPr lang="en-US" dirty="0"/>
          </a:p>
          <a:p>
            <a:r>
              <a:rPr lang="en-US" dirty="0"/>
              <a:t>Few synonyms (e.g., happy, delighted, glad, joyful)</a:t>
            </a:r>
          </a:p>
          <a:p>
            <a:endParaRPr lang="en-US" dirty="0"/>
          </a:p>
          <a:p>
            <a:r>
              <a:rPr lang="en-US" dirty="0"/>
              <a:t>Difficulty describing characteristics of objects (color, size, shape, function)</a:t>
            </a:r>
          </a:p>
          <a:p>
            <a:endParaRPr lang="en-US" dirty="0"/>
          </a:p>
          <a:p>
            <a:r>
              <a:rPr lang="en-US" dirty="0"/>
              <a:t>Limited conversational skills</a:t>
            </a:r>
          </a:p>
        </p:txBody>
      </p:sp>
    </p:spTree>
    <p:extLst>
      <p:ext uri="{BB962C8B-B14F-4D97-AF65-F5344CB8AC3E}">
        <p14:creationId xmlns:p14="http://schemas.microsoft.com/office/powerpoint/2010/main" val="104728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833</Words>
  <Application>Microsoft Office PowerPoint</Application>
  <PresentationFormat>Widescreen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Chapter 10 Autism Spectrum Disorder and Developmental Disabilities</vt:lpstr>
      <vt:lpstr>Outline</vt:lpstr>
      <vt:lpstr>I. DEVELOPMENTAL DISABILITES**</vt:lpstr>
      <vt:lpstr>General characteristics of individuals with ID include:</vt:lpstr>
      <vt:lpstr>PowerPoint Presentation</vt:lpstr>
      <vt:lpstr>Risk factors for ID:</vt:lpstr>
      <vt:lpstr>B. Speech and Language Characteristics of Persons with DDs**</vt:lpstr>
      <vt:lpstr>For example:**</vt:lpstr>
      <vt:lpstr>Expressive language is one of the most challenging areas for children with DD:**</vt:lpstr>
      <vt:lpstr>C. Down Syndrome—Trisomy Syndrome—Chromosome 21**</vt:lpstr>
      <vt:lpstr>In terms of speech, children with Down Syndrome</vt:lpstr>
      <vt:lpstr>Children with Down Syndrome:</vt:lpstr>
      <vt:lpstr>Check out this TEDx talk by a woman with Down Syndrome!</vt:lpstr>
      <vt:lpstr>II. AUTISM SPECTRUM DISORDER**</vt:lpstr>
      <vt:lpstr>Not on exam:</vt:lpstr>
      <vt:lpstr>Conditions associated with ASD:**</vt:lpstr>
      <vt:lpstr>B. Common Characteristics of Children with ASD:**</vt:lpstr>
      <vt:lpstr>Communication “Red Flags” Worldwide</vt:lpstr>
      <vt:lpstr>Unfortunately, children from bilingual homes may be overlooked and undiagnosed:**</vt:lpstr>
      <vt:lpstr>B. Features Associated with ASD**</vt:lpstr>
      <vt:lpstr>Other features associated with ASD:</vt:lpstr>
      <vt:lpstr>C. Language and Social Skill Challenges** </vt:lpstr>
      <vt:lpstr>Hearing issues:</vt:lpstr>
      <vt:lpstr>D. Assessment</vt:lpstr>
      <vt:lpstr>Assessment is comprehensive and includes:</vt:lpstr>
      <vt:lpstr>Language skills that SLPs assess:**</vt:lpstr>
      <vt:lpstr>We especially evaluate social communication and conversational skills:**</vt:lpstr>
      <vt:lpstr>PowerPoint Presentation</vt:lpstr>
      <vt:lpstr>E. Intervention for Individuals with ASD**</vt:lpstr>
      <vt:lpstr>It’s very important…**</vt:lpstr>
      <vt:lpstr>The World Needs All Kinds of Minds**</vt:lpstr>
      <vt:lpstr>Thankfully, research is showing that:</vt:lpstr>
      <vt:lpstr>III. ADDITIONAL CONSIDERATIONS FOR INDIVIDUALS WITH ASD AND DD**</vt:lpstr>
      <vt:lpstr>There may be substantial emotional issues for the children and families:**</vt:lpstr>
      <vt:lpstr>Individuals with ASD and DD are vulnerable to abuse: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37</cp:revision>
  <dcterms:created xsi:type="dcterms:W3CDTF">2023-06-23T22:28:24Z</dcterms:created>
  <dcterms:modified xsi:type="dcterms:W3CDTF">2023-12-17T18:47:00Z</dcterms:modified>
</cp:coreProperties>
</file>