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98" r:id="rId3"/>
    <p:sldId id="257" r:id="rId4"/>
    <p:sldId id="258" r:id="rId5"/>
    <p:sldId id="259" r:id="rId6"/>
    <p:sldId id="264" r:id="rId7"/>
    <p:sldId id="260" r:id="rId8"/>
    <p:sldId id="261" r:id="rId9"/>
    <p:sldId id="262" r:id="rId10"/>
    <p:sldId id="263" r:id="rId11"/>
    <p:sldId id="265" r:id="rId12"/>
    <p:sldId id="266" r:id="rId13"/>
    <p:sldId id="270" r:id="rId14"/>
    <p:sldId id="272" r:id="rId15"/>
    <p:sldId id="273" r:id="rId16"/>
    <p:sldId id="271" r:id="rId17"/>
    <p:sldId id="312" r:id="rId18"/>
    <p:sldId id="274" r:id="rId19"/>
    <p:sldId id="276" r:id="rId20"/>
    <p:sldId id="268" r:id="rId21"/>
    <p:sldId id="269" r:id="rId22"/>
    <p:sldId id="278" r:id="rId23"/>
    <p:sldId id="279" r:id="rId24"/>
    <p:sldId id="280" r:id="rId25"/>
    <p:sldId id="281" r:id="rId26"/>
    <p:sldId id="285" r:id="rId27"/>
    <p:sldId id="286" r:id="rId28"/>
    <p:sldId id="282" r:id="rId29"/>
    <p:sldId id="284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6" r:id="rId39"/>
    <p:sldId id="313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61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ECA24-E73A-48C1-8BC3-F3144656E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36E8C2-A275-4D66-8990-4E066BBD22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4B4FB-506C-4065-A03B-F4B950EBA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6DFF-43DD-469E-A451-E5F6E6AD102B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D9C95-0FAB-492C-9654-2EA1EF4AA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4716A-2516-4FDB-80EA-21053F264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4167-A625-444A-B101-9883FACFB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60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692A3-300F-46C5-AC09-8CE504A11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40B767-D73D-4D35-869C-4B661713D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FD68F-BD41-4ABF-923D-5445874FF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6DFF-43DD-469E-A451-E5F6E6AD102B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27646-A1BE-4415-BDF2-A56680819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9C693-873A-4770-B1EF-CBB0CC7BC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4167-A625-444A-B101-9883FACFB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9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C29688-F5AD-4261-8E20-F61D8F30A8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F0210B-3877-493C-848E-58B0FF8374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1E4A8-0AC7-4AAB-B1D5-09636EFB7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6DFF-43DD-469E-A451-E5F6E6AD102B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B7CBE-635C-4C04-90B8-1A0411FD2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505EB-9F01-4600-8CB3-E2D672DC0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4167-A625-444A-B101-9883FACFB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8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BD8A6-94EA-453B-8340-900DE06F8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D3469-154B-474B-9097-B2AFEC5B3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3DB32-C9B3-4F95-A071-D65ACC6FE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6DFF-43DD-469E-A451-E5F6E6AD102B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7C9AD-7123-4716-B4F0-BDFEF10CC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0534B-370B-4089-973B-336C6E5D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4167-A625-444A-B101-9883FACFB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1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88350-AE25-4461-A442-8C433F39F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FC96E-CCB6-47BF-AE3B-8154449C3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3713C-0BC3-4952-AEBF-ACE87C468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6DFF-43DD-469E-A451-E5F6E6AD102B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B7EF6-7221-4FE3-947F-3A0B184F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DB80A-0855-4387-8977-706DF2B67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4167-A625-444A-B101-9883FACFB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45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5C9C2-9A93-4D5D-8ACC-BDDC77DBC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5C24F-BF32-43F3-951A-F6078E333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809E2-B71F-4782-A5DA-50D42B1C8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8921E9-60BB-4CF4-8D7C-7E1AE97BA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6DFF-43DD-469E-A451-E5F6E6AD102B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0C402-AC7D-4449-90A3-A7DF352AA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C54864-D3D8-42C3-B401-E43D1A6F8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4167-A625-444A-B101-9883FACFB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19F3F-79C1-4878-B3F2-DC7EBF6BD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5853CD-864A-4A27-81A3-2AE0AB6EC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A5965D-6588-49BD-8B63-91678F72E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7CECF2-3C94-4F61-8341-B8F3E32933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8ECBBD-8893-4292-93D5-894A677ABA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BFF621-414F-4FFC-B380-422058F84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6DFF-43DD-469E-A451-E5F6E6AD102B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5D34C2-14C6-4925-A7F3-8180B6E09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0C409D-08CD-4ACB-9759-7B80106FD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4167-A625-444A-B101-9883FACFB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6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78A68-1E60-4CC2-9AB5-33638F8E4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7F0F62-6C2E-469A-96D6-5C48BF139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6DFF-43DD-469E-A451-E5F6E6AD102B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A0D9A9-8971-4FE0-8072-279E617C6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65DF4-311C-42C4-870D-726C365C1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4167-A625-444A-B101-9883FACFB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0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06DA52-8B3A-4038-8E2C-B71F6B10F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6DFF-43DD-469E-A451-E5F6E6AD102B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9EB8DE-58E7-4720-B735-CF2AD8C17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F8036-2A8B-4C75-BB35-7B8E68EFF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4167-A625-444A-B101-9883FACFB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99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1942A-DF48-4194-9813-0125F2ECC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1142F-FE91-479D-8042-EB5DE4305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CB66E-886E-4155-9C67-7C47E3D2A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0EE58B-4D4E-45BE-BF83-DFC731B4A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6DFF-43DD-469E-A451-E5F6E6AD102B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18EAF3-BAF2-431B-AF25-5C308D7A4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7BC9C-D667-4B4E-9969-22370A86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4167-A625-444A-B101-9883FACFB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63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7EF84-78E8-4CDE-B5E6-3C8CF0377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C20C06-F2B5-4F1E-BD09-A6F25DFF24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4BF443-836D-4616-B347-B97BE4F91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D7DA4-2A82-4DC4-8839-C1F863955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6DFF-43DD-469E-A451-E5F6E6AD102B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73525-06A0-4BDD-9481-982F324B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36E8C-E89D-4772-96F3-0AF1A468A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4167-A625-444A-B101-9883FACFB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2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A14910-2818-4515-BF7A-90840C95B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5AACB-80E3-4683-842C-D0127E781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7AC3D-42A5-44EA-B583-407311FC6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26DFF-43DD-469E-A451-E5F6E6AD102B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6C6EC-AD77-4727-8218-B86AFA604C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09A42-0599-48E6-B7D1-C05C64B766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F4167-A625-444A-B101-9883FACFB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5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Wz5_fpnZYc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65538-21B0-C235-373A-8F98493262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CLEFT LIP AND PALATE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E62FA0-C3BD-5DB6-F77A-8A91BF1F29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/>
              <a:t>Chapter 14</a:t>
            </a:r>
          </a:p>
        </p:txBody>
      </p:sp>
    </p:spTree>
    <p:extLst>
      <p:ext uri="{BB962C8B-B14F-4D97-AF65-F5344CB8AC3E}">
        <p14:creationId xmlns:p14="http://schemas.microsoft.com/office/powerpoint/2010/main" val="2404123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42ACC-8318-09DD-CAA9-2C0DDCBD4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1582400" cy="457197"/>
          </a:xfrm>
        </p:spPr>
        <p:txBody>
          <a:bodyPr>
            <a:normAutofit fontScale="90000"/>
          </a:bodyPr>
          <a:lstStyle/>
          <a:p>
            <a:r>
              <a:rPr lang="en-US" dirty="0"/>
              <a:t>III. CLEFTS OF THE SOFT AND HARD PALATES**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8B6CA-BE96-D8C7-6F33-659FC77AA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94" y="1066801"/>
            <a:ext cx="11471308" cy="5059364"/>
          </a:xfrm>
        </p:spPr>
        <p:txBody>
          <a:bodyPr/>
          <a:lstStyle/>
          <a:p>
            <a:r>
              <a:rPr lang="en-US" dirty="0"/>
              <a:t>A soft palate cleft can cause </a:t>
            </a:r>
            <a:r>
              <a:rPr lang="en-US" dirty="0" err="1"/>
              <a:t>hypernasal</a:t>
            </a:r>
            <a:r>
              <a:rPr lang="en-US" dirty="0"/>
              <a:t> speech</a:t>
            </a:r>
          </a:p>
          <a:p>
            <a:endParaRPr lang="en-US" dirty="0"/>
          </a:p>
          <a:p>
            <a:r>
              <a:rPr lang="en-US" dirty="0"/>
              <a:t>Velopharyngeal insufficiency (VPI) is anatomical condition that prevents adequate velopharyngeal closure—</a:t>
            </a:r>
            <a:r>
              <a:rPr lang="en-US" b="1" dirty="0">
                <a:solidFill>
                  <a:srgbClr val="FF0000"/>
                </a:solidFill>
              </a:rPr>
              <a:t>velum is too short</a:t>
            </a:r>
          </a:p>
          <a:p>
            <a:endParaRPr lang="en-US" dirty="0"/>
          </a:p>
          <a:p>
            <a:r>
              <a:rPr lang="en-US" dirty="0"/>
              <a:t>Velopharyngeal incompetence results from </a:t>
            </a:r>
            <a:r>
              <a:rPr lang="en-US" b="1" dirty="0">
                <a:solidFill>
                  <a:srgbClr val="FF0000"/>
                </a:solidFill>
              </a:rPr>
              <a:t>poor movement </a:t>
            </a:r>
            <a:r>
              <a:rPr lang="en-US" dirty="0"/>
              <a:t>of the velum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937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CDBBA-D2C8-4EFE-55B7-F941DF34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0" y="274638"/>
            <a:ext cx="7486650" cy="368432"/>
          </a:xfrm>
        </p:spPr>
        <p:txBody>
          <a:bodyPr>
            <a:normAutofit fontScale="90000"/>
          </a:bodyPr>
          <a:lstStyle/>
          <a:p>
            <a:r>
              <a:rPr lang="en-US" dirty="0"/>
              <a:t>A submucous cleft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0092E4-C40F-F468-37C4-3E9463021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643070"/>
            <a:ext cx="3295828" cy="24718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100CAE-D375-9138-2E74-D8934DFFF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2" y="3563596"/>
            <a:ext cx="3991022" cy="2819934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A7EBB6-CF01-4253-9FEE-F5D8355D1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47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123C5-23A5-5816-A748-273AFD66B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1450" y="274638"/>
            <a:ext cx="11753850" cy="649287"/>
          </a:xfrm>
        </p:spPr>
        <p:txBody>
          <a:bodyPr>
            <a:normAutofit fontScale="90000"/>
          </a:bodyPr>
          <a:lstStyle/>
          <a:p>
            <a:r>
              <a:rPr lang="en-US" dirty="0"/>
              <a:t>IV. CHALLENGES ASSOCIATED WITH CLEFT LIP AND PALATE**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45F5B-5B1F-EEA4-42E0-D18F6EDA9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247" y="1152939"/>
            <a:ext cx="8183498" cy="4973225"/>
          </a:xfrm>
        </p:spPr>
        <p:txBody>
          <a:bodyPr/>
          <a:lstStyle/>
          <a:p>
            <a:r>
              <a:rPr lang="en-US" dirty="0"/>
              <a:t>A. Feeding</a:t>
            </a:r>
          </a:p>
          <a:p>
            <a:endParaRPr lang="en-US" dirty="0"/>
          </a:p>
          <a:p>
            <a:r>
              <a:rPr lang="en-US" dirty="0"/>
              <a:t>Very difficult and #1 concern</a:t>
            </a:r>
          </a:p>
          <a:p>
            <a:endParaRPr lang="en-US" dirty="0"/>
          </a:p>
          <a:p>
            <a:r>
              <a:rPr lang="en-US" dirty="0"/>
              <a:t>Surgery is necessary ASAP</a:t>
            </a:r>
          </a:p>
          <a:p>
            <a:endParaRPr lang="en-US" dirty="0"/>
          </a:p>
          <a:p>
            <a:r>
              <a:rPr lang="en-US" dirty="0"/>
              <a:t>Mothers can be trained to use specialized techniques</a:t>
            </a:r>
          </a:p>
        </p:txBody>
      </p:sp>
    </p:spTree>
    <p:extLst>
      <p:ext uri="{BB962C8B-B14F-4D97-AF65-F5344CB8AC3E}">
        <p14:creationId xmlns:p14="http://schemas.microsoft.com/office/powerpoint/2010/main" val="1361028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2C36A-EE2E-3C08-1292-20C76B534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928" y="256375"/>
            <a:ext cx="5813988" cy="5869790"/>
          </a:xfrm>
        </p:spPr>
        <p:txBody>
          <a:bodyPr/>
          <a:lstStyle/>
          <a:p>
            <a:r>
              <a:rPr lang="en-US" dirty="0"/>
              <a:t>B. Dental Anomalies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F1A433-DF84-8D15-B4C4-3F1F0AA0A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946" y="256375"/>
            <a:ext cx="5016380" cy="2821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7E7BE7-A3C4-36DD-923D-FF6354E2E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949" y="3636234"/>
            <a:ext cx="5494946" cy="309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5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7264C-FE04-375A-3A61-911F6976C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1582400" cy="1143000"/>
          </a:xfrm>
        </p:spPr>
        <p:txBody>
          <a:bodyPr/>
          <a:lstStyle/>
          <a:p>
            <a:r>
              <a:rPr lang="en-US" dirty="0"/>
              <a:t>C. </a:t>
            </a:r>
            <a:r>
              <a:rPr lang="en-US" dirty="0" err="1"/>
              <a:t>Hyponasality</a:t>
            </a:r>
            <a:r>
              <a:rPr lang="en-US" dirty="0"/>
              <a:t>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96107-C9C0-A23D-4EB6-D357B8C1C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3500"/>
            <a:ext cx="11582401" cy="4792664"/>
          </a:xfrm>
        </p:spPr>
        <p:txBody>
          <a:bodyPr/>
          <a:lstStyle/>
          <a:p>
            <a:r>
              <a:rPr lang="en-US" dirty="0"/>
              <a:t>Reduction in nasal resonance</a:t>
            </a:r>
          </a:p>
          <a:p>
            <a:endParaRPr lang="en-US" dirty="0"/>
          </a:p>
          <a:p>
            <a:r>
              <a:rPr lang="en-US" dirty="0"/>
              <a:t>Caused by partial blockage in nasopharynx or posterior entrance to nasal passages (e.g. enlarged adenoids)</a:t>
            </a:r>
          </a:p>
          <a:p>
            <a:endParaRPr lang="en-US" dirty="0"/>
          </a:p>
          <a:p>
            <a:r>
              <a:rPr lang="en-US" dirty="0"/>
              <a:t>Affects nasal consonants /m, m, ng/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465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188CA-DAAE-DDF4-C2BB-914B55F9F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588" y="274638"/>
            <a:ext cx="11351812" cy="1143000"/>
          </a:xfrm>
        </p:spPr>
        <p:txBody>
          <a:bodyPr/>
          <a:lstStyle/>
          <a:p>
            <a:r>
              <a:rPr lang="en-US" dirty="0"/>
              <a:t>Enlarged adenoids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35956C-CF14-9360-2277-995F7744F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5925" y="1417638"/>
            <a:ext cx="8820150" cy="538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54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0B6E8-A009-FE3B-6F02-B6CB6F91E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4638"/>
            <a:ext cx="11582400" cy="457198"/>
          </a:xfrm>
        </p:spPr>
        <p:txBody>
          <a:bodyPr>
            <a:normAutofit fontScale="90000"/>
          </a:bodyPr>
          <a:lstStyle/>
          <a:p>
            <a:r>
              <a:rPr lang="en-US" dirty="0"/>
              <a:t>D. Hypernasality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C6F737-7735-47AC-971F-CFDFCDCDB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66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8B048-315B-D8E8-20F3-99C3A5F29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11" y="274638"/>
            <a:ext cx="11300389" cy="1143000"/>
          </a:xfrm>
        </p:spPr>
        <p:txBody>
          <a:bodyPr/>
          <a:lstStyle/>
          <a:p>
            <a:r>
              <a:rPr lang="en-US" dirty="0"/>
              <a:t>Hypernasality—Jones and Bartlett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2708B-DC2E-857F-6316-EBA01FAFA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08" y="1600201"/>
            <a:ext cx="11189294" cy="4525963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https://www.youtube.com/watch?v=KWz5_fpnZYc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47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56925-CCEE-28EE-3C4A-2EFF19DB5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1450"/>
            <a:ext cx="11582400" cy="485775"/>
          </a:xfrm>
        </p:spPr>
        <p:txBody>
          <a:bodyPr>
            <a:normAutofit fontScale="90000"/>
          </a:bodyPr>
          <a:lstStyle/>
          <a:p>
            <a:r>
              <a:rPr lang="en-US" dirty="0"/>
              <a:t>E. Language Delays and Disorders**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9953E-CA1D-FA34-910F-836A65824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781051"/>
            <a:ext cx="11468101" cy="5345114"/>
          </a:xfrm>
        </p:spPr>
        <p:txBody>
          <a:bodyPr/>
          <a:lstStyle/>
          <a:p>
            <a:r>
              <a:rPr lang="en-US" dirty="0"/>
              <a:t>Reduced expressive language especially</a:t>
            </a:r>
          </a:p>
          <a:p>
            <a:endParaRPr lang="en-US" dirty="0"/>
          </a:p>
          <a:p>
            <a:r>
              <a:rPr lang="en-US" dirty="0"/>
              <a:t>The less intelligible the child, the lower the expressive language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Shorter, simpler sentences</a:t>
            </a:r>
          </a:p>
          <a:p>
            <a:endParaRPr lang="en-US" dirty="0"/>
          </a:p>
          <a:p>
            <a:r>
              <a:rPr lang="en-US" dirty="0"/>
              <a:t>Smaller vocabularies</a:t>
            </a:r>
          </a:p>
          <a:p>
            <a:endParaRPr lang="en-US" dirty="0"/>
          </a:p>
          <a:p>
            <a:r>
              <a:rPr lang="en-US" dirty="0"/>
              <a:t>Lower reading skills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103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0DA29-893C-2FBF-F4C0-E4C386D2E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" y="274638"/>
            <a:ext cx="11420475" cy="525462"/>
          </a:xfrm>
        </p:spPr>
        <p:txBody>
          <a:bodyPr>
            <a:normAutofit fontScale="90000"/>
          </a:bodyPr>
          <a:lstStyle/>
          <a:p>
            <a:r>
              <a:rPr lang="en-US" dirty="0"/>
              <a:t>F. Speech Sound Disorders**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21EE2-C2D1-E8E5-6569-15FD92BDB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23925"/>
            <a:ext cx="11582401" cy="5202240"/>
          </a:xfrm>
        </p:spPr>
        <p:txBody>
          <a:bodyPr/>
          <a:lstStyle/>
          <a:p>
            <a:r>
              <a:rPr lang="en-US" dirty="0"/>
              <a:t>Hypernasality affects intelligibility</a:t>
            </a:r>
          </a:p>
          <a:p>
            <a:endParaRPr lang="en-US" dirty="0"/>
          </a:p>
          <a:p>
            <a:r>
              <a:rPr lang="en-US" dirty="0"/>
              <a:t>Hearing problems contribute</a:t>
            </a:r>
          </a:p>
          <a:p>
            <a:endParaRPr lang="en-US" dirty="0"/>
          </a:p>
          <a:p>
            <a:r>
              <a:rPr lang="en-US" dirty="0"/>
              <a:t>Children may use glottal stops as a compensatory strategy because they can’t build up the intraoral breath pressure for sounds like /p, b, t, d/</a:t>
            </a:r>
          </a:p>
        </p:txBody>
      </p:sp>
    </p:spTree>
    <p:extLst>
      <p:ext uri="{BB962C8B-B14F-4D97-AF65-F5344CB8AC3E}">
        <p14:creationId xmlns:p14="http://schemas.microsoft.com/office/powerpoint/2010/main" val="381684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3594814-BC31-8F3C-1383-335648519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641" y="-145279"/>
            <a:ext cx="11083895" cy="7003279"/>
          </a:xfrm>
        </p:spPr>
        <p:txBody>
          <a:bodyPr/>
          <a:lstStyle/>
          <a:p>
            <a:pPr algn="l"/>
            <a:r>
              <a:rPr lang="en-US" sz="3200" dirty="0"/>
              <a:t>Outline</a:t>
            </a:r>
          </a:p>
          <a:p>
            <a:pPr algn="l"/>
            <a:endParaRPr lang="en-US" sz="3200" dirty="0"/>
          </a:p>
          <a:p>
            <a:pPr marL="571500" indent="-571500" algn="l">
              <a:buAutoNum type="romanUcPeriod"/>
            </a:pPr>
            <a:r>
              <a:rPr lang="en-US" sz="3200" dirty="0"/>
              <a:t>Nature and Causes of Cleft Lip and Palate</a:t>
            </a:r>
          </a:p>
          <a:p>
            <a:pPr marL="571500" indent="-571500" algn="l">
              <a:buAutoNum type="romanUcPeriod"/>
            </a:pPr>
            <a:r>
              <a:rPr lang="en-US" sz="3200" dirty="0"/>
              <a:t>Clefts of the Lip and Alveolar Ridge</a:t>
            </a:r>
          </a:p>
          <a:p>
            <a:pPr marL="571500" indent="-571500" algn="l">
              <a:buAutoNum type="romanUcPeriod"/>
            </a:pPr>
            <a:r>
              <a:rPr lang="en-US" sz="3200" dirty="0"/>
              <a:t>Clefts of the Soft and Hard Palates</a:t>
            </a:r>
          </a:p>
          <a:p>
            <a:pPr marL="571500" indent="-571500" algn="l">
              <a:buAutoNum type="romanUcPeriod"/>
            </a:pPr>
            <a:r>
              <a:rPr lang="en-US" sz="3200" dirty="0"/>
              <a:t>Challenges Associated with Cleft Lip and Palate</a:t>
            </a:r>
          </a:p>
          <a:p>
            <a:pPr marL="571500" indent="-571500" algn="l">
              <a:buAutoNum type="romanUcPeriod"/>
            </a:pPr>
            <a:r>
              <a:rPr lang="en-US" sz="3200" dirty="0"/>
              <a:t>Surgical Management of Cleft Lip and Palate</a:t>
            </a:r>
          </a:p>
          <a:p>
            <a:pPr marL="571500" indent="-571500" algn="l">
              <a:buAutoNum type="romanUcPeriod"/>
            </a:pPr>
            <a:r>
              <a:rPr lang="en-US" sz="3200" dirty="0"/>
              <a:t>Assessment</a:t>
            </a:r>
          </a:p>
          <a:p>
            <a:pPr marL="571500" indent="-571500" algn="l">
              <a:buAutoNum type="romanUcPeriod"/>
            </a:pPr>
            <a:r>
              <a:rPr lang="en-US" sz="3200" dirty="0"/>
              <a:t>Treatment of Speech, Resonance, and Velopharyngeal Dysfunction</a:t>
            </a:r>
          </a:p>
          <a:p>
            <a:pPr marL="571500" indent="-571500" algn="l">
              <a:buAutoNum type="romanUcPeriod"/>
            </a:pPr>
            <a:r>
              <a:rPr lang="en-US" sz="3200" dirty="0"/>
              <a:t>Social and Emotional Effects of Cleft Lip and Palate</a:t>
            </a:r>
          </a:p>
          <a:p>
            <a:pPr marL="571500" indent="-571500" algn="l">
              <a:buAutoNum type="romanU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2033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EEDB0-3371-0986-2508-5E77FBE23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" y="171451"/>
            <a:ext cx="11372852" cy="5954714"/>
          </a:xfrm>
        </p:spPr>
        <p:txBody>
          <a:bodyPr/>
          <a:lstStyle/>
          <a:p>
            <a:r>
              <a:rPr lang="en-US" dirty="0"/>
              <a:t>G. Hearing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70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6B3DA-1841-8F82-ECA7-F8DEDA164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14324"/>
            <a:ext cx="11315700" cy="1103313"/>
          </a:xfrm>
        </p:spPr>
        <p:txBody>
          <a:bodyPr>
            <a:normAutofit fontScale="90000"/>
          </a:bodyPr>
          <a:lstStyle/>
          <a:p>
            <a:r>
              <a:rPr lang="en-US" dirty="0"/>
              <a:t>The child’s horizontal Eustachian tube can prevent proper drainage of middle ear fluid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7D5835DC-46BC-3511-BF33-38E5FA02E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10619" y="1295400"/>
            <a:ext cx="5334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AE8035-6790-4AF8-AD99-1F529CCD9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2030" y="1727200"/>
            <a:ext cx="5851769" cy="4449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66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07DE6-3250-B17C-374E-C02041BB2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53" y="274638"/>
            <a:ext cx="11385847" cy="457198"/>
          </a:xfrm>
        </p:spPr>
        <p:txBody>
          <a:bodyPr>
            <a:normAutofit fontScale="90000"/>
          </a:bodyPr>
          <a:lstStyle/>
          <a:p>
            <a:r>
              <a:rPr lang="en-US" dirty="0"/>
              <a:t>V. SURGICAL MANAGEMENT OF CLEFT LIP AND PALATE**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DBC76-ED3E-0E8D-3F21-F031278D9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553" y="863125"/>
            <a:ext cx="11385849" cy="5263039"/>
          </a:xfrm>
        </p:spPr>
        <p:txBody>
          <a:bodyPr/>
          <a:lstStyle/>
          <a:p>
            <a:r>
              <a:rPr lang="en-US" dirty="0"/>
              <a:t>Multidisciplinary team—plastic surgeon, SLP, orthodontist, parents, and others</a:t>
            </a:r>
          </a:p>
          <a:p>
            <a:endParaRPr lang="en-US" sz="1000" dirty="0"/>
          </a:p>
          <a:p>
            <a:r>
              <a:rPr lang="en-US" dirty="0"/>
              <a:t>Rule of 10s for primary surgical repair—1-2 hours under general anesthesia; best before 12 months old</a:t>
            </a:r>
          </a:p>
          <a:p>
            <a:endParaRPr lang="en-US" sz="800" dirty="0"/>
          </a:p>
          <a:p>
            <a:r>
              <a:rPr lang="en-US" dirty="0"/>
              <a:t>Baby must be 10 weeks old, weigh at least 10 pounds, and have a hemoglobin count of at least 10 grams</a:t>
            </a:r>
          </a:p>
          <a:p>
            <a:endParaRPr lang="en-US" sz="1050" dirty="0"/>
          </a:p>
          <a:p>
            <a:r>
              <a:rPr lang="en-US" dirty="0"/>
              <a:t>Goal: adequate feeding; establish intact division between the oral and nasal cavities</a:t>
            </a:r>
          </a:p>
        </p:txBody>
      </p:sp>
    </p:spTree>
    <p:extLst>
      <p:ext uri="{BB962C8B-B14F-4D97-AF65-F5344CB8AC3E}">
        <p14:creationId xmlns:p14="http://schemas.microsoft.com/office/powerpoint/2010/main" val="1124204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D1570-2655-7F4C-C9FF-D03610B56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11506200" cy="1143000"/>
          </a:xfrm>
        </p:spPr>
        <p:txBody>
          <a:bodyPr/>
          <a:lstStyle/>
          <a:p>
            <a:r>
              <a:rPr lang="en-US" dirty="0"/>
              <a:t>Secondary surgeries follow…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402F17-B642-4CDF-AE7E-AD50EC85E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63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F3A80-C109-D2CC-5184-EE200201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575" y="274638"/>
            <a:ext cx="7362825" cy="554037"/>
          </a:xfrm>
        </p:spPr>
        <p:txBody>
          <a:bodyPr>
            <a:normAutofit fontScale="90000"/>
          </a:bodyPr>
          <a:lstStyle/>
          <a:p>
            <a:r>
              <a:rPr lang="en-US" dirty="0"/>
              <a:t>Scar tissue at age 16</a:t>
            </a:r>
          </a:p>
        </p:txBody>
      </p:sp>
      <p:pic>
        <p:nvPicPr>
          <p:cNvPr id="5" name="Content Placeholder 4" descr="A picture containing human face, person, eyewear, selfie&#10;&#10;Description automatically generated">
            <a:extLst>
              <a:ext uri="{FF2B5EF4-FFF2-40B4-BE49-F238E27FC236}">
                <a16:creationId xmlns:a16="http://schemas.microsoft.com/office/drawing/2014/main" id="{20F67372-05A4-D72F-FD03-9CE6F53904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338" y="966973"/>
            <a:ext cx="7475612" cy="5774003"/>
          </a:xfrm>
        </p:spPr>
      </p:pic>
    </p:spTree>
    <p:extLst>
      <p:ext uri="{BB962C8B-B14F-4D97-AF65-F5344CB8AC3E}">
        <p14:creationId xmlns:p14="http://schemas.microsoft.com/office/powerpoint/2010/main" val="2142229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4F78E-8743-A225-C3CE-1F4C187CF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4638"/>
            <a:ext cx="11582400" cy="649287"/>
          </a:xfrm>
        </p:spPr>
        <p:txBody>
          <a:bodyPr>
            <a:normAutofit fontScale="90000"/>
          </a:bodyPr>
          <a:lstStyle/>
          <a:p>
            <a:r>
              <a:rPr lang="en-US" dirty="0"/>
              <a:t>VI.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5D184-AADB-5609-68A5-CA07BE215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819150"/>
            <a:ext cx="11249026" cy="5307015"/>
          </a:xfrm>
        </p:spPr>
        <p:txBody>
          <a:bodyPr/>
          <a:lstStyle/>
          <a:p>
            <a:r>
              <a:rPr lang="en-US" dirty="0"/>
              <a:t>A. Ages Birth-4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3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FD7C0-3B2A-A9E0-FB30-107AE0203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25412"/>
            <a:ext cx="11582400" cy="1143000"/>
          </a:xfrm>
        </p:spPr>
        <p:txBody>
          <a:bodyPr/>
          <a:lstStyle/>
          <a:p>
            <a:r>
              <a:rPr lang="en-US" dirty="0"/>
              <a:t>B. Instrumental Assessment**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42796-912B-D1D5-C23F-C06A3906E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17589"/>
            <a:ext cx="11582401" cy="5108576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Videofluroscopy</a:t>
            </a:r>
            <a:r>
              <a:rPr lang="en-US" dirty="0"/>
              <a:t>—noninvasive Xray procedure that differentiates a short velum from an adequate velum with poor movement</a:t>
            </a:r>
          </a:p>
          <a:p>
            <a:endParaRPr lang="en-US" dirty="0"/>
          </a:p>
          <a:p>
            <a:r>
              <a:rPr lang="en-US" dirty="0"/>
              <a:t>2. Nasopharyngoscopy—rubber tube up the nose to allow visualization of velopharyngeal mechanism</a:t>
            </a:r>
          </a:p>
          <a:p>
            <a:endParaRPr lang="en-US" dirty="0"/>
          </a:p>
          <a:p>
            <a:r>
              <a:rPr lang="en-US" dirty="0"/>
              <a:t>3. Speech aerodynamics—not on exam</a:t>
            </a:r>
          </a:p>
          <a:p>
            <a:endParaRPr lang="en-US" dirty="0"/>
          </a:p>
          <a:p>
            <a:r>
              <a:rPr lang="en-US" dirty="0"/>
              <a:t>4. </a:t>
            </a:r>
            <a:r>
              <a:rPr lang="en-US" dirty="0" err="1"/>
              <a:t>Nasometer</a:t>
            </a:r>
            <a:r>
              <a:rPr lang="en-US" dirty="0"/>
              <a:t>—computerized assessment of oral-nasal resonance balance</a:t>
            </a:r>
          </a:p>
        </p:txBody>
      </p:sp>
    </p:spTree>
    <p:extLst>
      <p:ext uri="{BB962C8B-B14F-4D97-AF65-F5344CB8AC3E}">
        <p14:creationId xmlns:p14="http://schemas.microsoft.com/office/powerpoint/2010/main" val="1628877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705AA-86A1-C090-D206-A69C1C055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Nasometer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BD45B2-28BA-6DA7-CD87-56D038434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6859" y="1583892"/>
            <a:ext cx="5723179" cy="41406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F9C639-3944-CE9B-0B00-A7775D4CD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42" y="1047750"/>
            <a:ext cx="5575683" cy="313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75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4BE16-DAB7-57ED-9CA2-066BA93FB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275" y="274638"/>
            <a:ext cx="7858125" cy="457198"/>
          </a:xfrm>
        </p:spPr>
        <p:txBody>
          <a:bodyPr>
            <a:normAutofit fontScale="90000"/>
          </a:bodyPr>
          <a:lstStyle/>
          <a:p>
            <a:r>
              <a:rPr lang="en-US" dirty="0"/>
              <a:t>C. </a:t>
            </a:r>
            <a:r>
              <a:rPr lang="en-US" dirty="0" err="1"/>
              <a:t>Noninstrumental</a:t>
            </a:r>
            <a:r>
              <a:rPr lang="en-US" dirty="0"/>
              <a:t>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2F96E-08C1-26B0-C116-087315D54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276" y="914401"/>
            <a:ext cx="7858126" cy="521176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832166-2976-99F6-780E-3A2AF3954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417" y="3725862"/>
            <a:ext cx="2857500" cy="2857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8D8E87-CF10-C4D7-98D1-C75B96062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997" y="2539991"/>
            <a:ext cx="3285670" cy="4043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8DFB74-1A29-86F1-6D0E-6014A23AE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764" y="0"/>
            <a:ext cx="2745336" cy="304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9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CAFC-B1B6-15EC-4DD6-ED22127A7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also use a straw for detecting nasal emission</a:t>
            </a:r>
          </a:p>
        </p:txBody>
      </p:sp>
      <p:pic>
        <p:nvPicPr>
          <p:cNvPr id="2050" name="Picture 2" descr="Use of a straw to evaluate hypernasality or nasal emission. | Download  Scientific Diagram">
            <a:extLst>
              <a:ext uri="{FF2B5EF4-FFF2-40B4-BE49-F238E27FC236}">
                <a16:creationId xmlns:a16="http://schemas.microsoft.com/office/drawing/2014/main" id="{F8754965-E36D-6B86-5BA6-B1097C2F95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413" y="1549329"/>
            <a:ext cx="7958343" cy="515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16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5E919-91CA-3F10-DF9A-025E3E15F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331" y="274638"/>
            <a:ext cx="11352069" cy="457198"/>
          </a:xfrm>
        </p:spPr>
        <p:txBody>
          <a:bodyPr>
            <a:normAutofit fontScale="90000"/>
          </a:bodyPr>
          <a:lstStyle/>
          <a:p>
            <a:r>
              <a:rPr lang="en-US" dirty="0"/>
              <a:t>I. NATURE AND CAUSES OF CLEFT LIP AND PALATE**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997B6-352F-B58D-3912-A7A825AA0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7855" y="829647"/>
            <a:ext cx="6234546" cy="5296517"/>
          </a:xfrm>
        </p:spPr>
        <p:txBody>
          <a:bodyPr/>
          <a:lstStyle/>
          <a:p>
            <a:r>
              <a:rPr lang="en-US" dirty="0"/>
              <a:t>Opening in the roof of the mouth</a:t>
            </a:r>
          </a:p>
          <a:p>
            <a:endParaRPr lang="en-US" dirty="0"/>
          </a:p>
          <a:p>
            <a:r>
              <a:rPr lang="en-US" dirty="0"/>
              <a:t>Open connection between the oral and nasal cavity</a:t>
            </a:r>
          </a:p>
          <a:p>
            <a:endParaRPr lang="en-US" dirty="0"/>
          </a:p>
          <a:p>
            <a:r>
              <a:rPr lang="en-US" dirty="0"/>
              <a:t>World wide, 1 in 7 babies is born with this condition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AE80BF-571F-CD46-7EC1-2811D0EC4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31" y="1205202"/>
            <a:ext cx="4917741" cy="296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72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1050E-A704-0F4F-4CB5-03F186E9C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72" y="274638"/>
            <a:ext cx="11462328" cy="649287"/>
          </a:xfrm>
        </p:spPr>
        <p:txBody>
          <a:bodyPr>
            <a:normAutofit fontScale="90000"/>
          </a:bodyPr>
          <a:lstStyle/>
          <a:p>
            <a:r>
              <a:rPr lang="en-US" dirty="0"/>
              <a:t>VII. TREATMENT OF SPEECH, RESONANCE, AND VELOPHARYNGEAL DYSFUNCTION**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D8372-C4D5-CC7F-7968-8E9AFC6E7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066800"/>
            <a:ext cx="11391902" cy="5059364"/>
          </a:xfrm>
        </p:spPr>
        <p:txBody>
          <a:bodyPr/>
          <a:lstStyle/>
          <a:p>
            <a:r>
              <a:rPr lang="en-US" dirty="0"/>
              <a:t>A. Introduction</a:t>
            </a:r>
          </a:p>
          <a:p>
            <a:endParaRPr lang="en-US" dirty="0"/>
          </a:p>
          <a:p>
            <a:r>
              <a:rPr lang="en-US" dirty="0"/>
              <a:t>Most children with cleft palate will need treatment for speech, language, or both</a:t>
            </a:r>
          </a:p>
          <a:p>
            <a:endParaRPr lang="en-US" dirty="0"/>
          </a:p>
          <a:p>
            <a:r>
              <a:rPr lang="en-US" dirty="0"/>
              <a:t>Speech therapy focuses on correct placement of articulators</a:t>
            </a:r>
          </a:p>
          <a:p>
            <a:endParaRPr lang="en-US" dirty="0"/>
          </a:p>
          <a:p>
            <a:r>
              <a:rPr lang="en-US" dirty="0"/>
              <a:t>Language therapy is especially important for expressive language</a:t>
            </a:r>
          </a:p>
        </p:txBody>
      </p:sp>
    </p:spTree>
    <p:extLst>
      <p:ext uri="{BB962C8B-B14F-4D97-AF65-F5344CB8AC3E}">
        <p14:creationId xmlns:p14="http://schemas.microsoft.com/office/powerpoint/2010/main" val="2690552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F49009-ED0E-46D6-9425-34FEC3659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535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50B31-626F-C353-DC63-77F6E1702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344" y="274638"/>
            <a:ext cx="7506056" cy="457198"/>
          </a:xfrm>
        </p:spPr>
        <p:txBody>
          <a:bodyPr>
            <a:normAutofit fontScale="90000"/>
          </a:bodyPr>
          <a:lstStyle/>
          <a:p>
            <a:r>
              <a:rPr lang="en-US" dirty="0"/>
              <a:t>B. MOOSE!!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5B3FA7-710D-42FB-A502-929E51262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203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45B16-D771-544D-C3EE-6830A9CD3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274638"/>
            <a:ext cx="11410950" cy="457198"/>
          </a:xfrm>
        </p:spPr>
        <p:txBody>
          <a:bodyPr>
            <a:normAutofit fontScale="90000"/>
          </a:bodyPr>
          <a:lstStyle/>
          <a:p>
            <a:r>
              <a:rPr lang="en-US" dirty="0"/>
              <a:t>C. Speech Appliances and Prosthetic Devices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AB9C04-7DCF-47BB-B322-432E565B9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189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B5D79-3179-13A6-14CA-B0F745933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02BE36-E5FD-EEE5-6BDB-1122EB2B3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1727" y="403789"/>
            <a:ext cx="6630309" cy="45259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06DDD7-48CB-EF22-55B8-CBEAFA44B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72" y="1862760"/>
            <a:ext cx="562927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172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9CE9D-F221-948A-62B7-05B71DD49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1582400" cy="545758"/>
          </a:xfrm>
        </p:spPr>
        <p:txBody>
          <a:bodyPr>
            <a:normAutofit fontScale="90000"/>
          </a:bodyPr>
          <a:lstStyle/>
          <a:p>
            <a:r>
              <a:rPr lang="en-US" dirty="0"/>
              <a:t>VIII. SOCIAL AND EMOTIONAL EFFECTS OF CLEFT LIP AND PALATE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4265E-98A4-0783-EB0C-C903739D3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58" y="1102407"/>
            <a:ext cx="11496943" cy="502375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AD74F3-5E55-C006-051B-D95A62E40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98" y="2466632"/>
            <a:ext cx="5199631" cy="43006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39BFE7-84CD-6176-4569-F38C7A9EF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975" y="2843612"/>
            <a:ext cx="5327591" cy="299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062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C3462-49D8-83B0-AC83-A1E4B413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740" y="264920"/>
            <a:ext cx="11257660" cy="615297"/>
          </a:xfrm>
        </p:spPr>
        <p:txBody>
          <a:bodyPr>
            <a:normAutofit fontScale="90000"/>
          </a:bodyPr>
          <a:lstStyle/>
          <a:p>
            <a:r>
              <a:rPr lang="en-US" dirty="0"/>
              <a:t>It is very expensive, even with insurance…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D9137A-CEB5-444B-BCAB-33BA9FAE8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980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92D82-60E4-5479-D26F-F5AC8CD4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" y="274638"/>
            <a:ext cx="11458575" cy="525462"/>
          </a:xfrm>
        </p:spPr>
        <p:txBody>
          <a:bodyPr>
            <a:normAutofit fontScale="90000"/>
          </a:bodyPr>
          <a:lstStyle/>
          <a:p>
            <a:r>
              <a:rPr lang="en-US" dirty="0"/>
              <a:t>Children’s facial appearance…**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30F4B-D1B4-E08A-CDB0-B59CC6AAC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76301"/>
            <a:ext cx="11582402" cy="5249864"/>
          </a:xfrm>
        </p:spPr>
        <p:txBody>
          <a:bodyPr/>
          <a:lstStyle/>
          <a:p>
            <a:r>
              <a:rPr lang="en-US" dirty="0"/>
              <a:t>Is strongly correlated with social acceptance and attractiveness</a:t>
            </a:r>
          </a:p>
          <a:p>
            <a:endParaRPr lang="en-US" dirty="0"/>
          </a:p>
          <a:p>
            <a:r>
              <a:rPr lang="en-US" dirty="0"/>
              <a:t>Research shows that children with cleft palate can feel more scared, angry, alone, and sad </a:t>
            </a:r>
          </a:p>
          <a:p>
            <a:endParaRPr lang="en-US" dirty="0"/>
          </a:p>
          <a:p>
            <a:r>
              <a:rPr lang="en-US" dirty="0"/>
              <a:t>Children may need special training to handle teasing and to develop good social skills</a:t>
            </a:r>
          </a:p>
          <a:p>
            <a:endParaRPr lang="en-US" dirty="0"/>
          </a:p>
          <a:p>
            <a:r>
              <a:rPr lang="en-US" dirty="0"/>
              <a:t>Thankfully, by kindergarten, most will look typical</a:t>
            </a:r>
          </a:p>
        </p:txBody>
      </p:sp>
    </p:spTree>
    <p:extLst>
      <p:ext uri="{BB962C8B-B14F-4D97-AF65-F5344CB8AC3E}">
        <p14:creationId xmlns:p14="http://schemas.microsoft.com/office/powerpoint/2010/main" val="30821960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7E832-9434-FA98-28E5-6481BDF55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825" y="274638"/>
            <a:ext cx="7648575" cy="457198"/>
          </a:xfrm>
        </p:spPr>
        <p:txBody>
          <a:bodyPr>
            <a:normAutofit fontScale="90000"/>
          </a:bodyPr>
          <a:lstStyle/>
          <a:p>
            <a:r>
              <a:rPr lang="en-US" dirty="0"/>
              <a:t>Adolescents and adults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DFB9E2-29E3-183A-6917-EC6195A70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26" y="680903"/>
            <a:ext cx="2990962" cy="402782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8F57E4-E679-4BD3-999D-209B0E381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813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3594814-BC31-8F3C-1383-335648519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641" y="-145279"/>
            <a:ext cx="11083895" cy="7003279"/>
          </a:xfrm>
        </p:spPr>
        <p:txBody>
          <a:bodyPr/>
          <a:lstStyle/>
          <a:p>
            <a:pPr algn="l"/>
            <a:r>
              <a:rPr lang="en-US" sz="3200" dirty="0"/>
              <a:t>Outline</a:t>
            </a:r>
          </a:p>
          <a:p>
            <a:pPr algn="l"/>
            <a:endParaRPr lang="en-US" sz="3200" dirty="0"/>
          </a:p>
          <a:p>
            <a:pPr marL="571500" indent="-571500" algn="l">
              <a:buAutoNum type="romanUcPeriod"/>
            </a:pPr>
            <a:r>
              <a:rPr lang="en-US" sz="3200" dirty="0"/>
              <a:t>Nature and Causes of Cleft Lip and Palate</a:t>
            </a:r>
          </a:p>
          <a:p>
            <a:pPr marL="571500" indent="-571500" algn="l">
              <a:buAutoNum type="romanUcPeriod"/>
            </a:pPr>
            <a:r>
              <a:rPr lang="en-US" sz="3200" dirty="0"/>
              <a:t>Clefts of the Lip and Alveolar Ridge</a:t>
            </a:r>
          </a:p>
          <a:p>
            <a:pPr marL="571500" indent="-571500" algn="l">
              <a:buAutoNum type="romanUcPeriod"/>
            </a:pPr>
            <a:r>
              <a:rPr lang="en-US" sz="3200" dirty="0"/>
              <a:t>Clefts of the Soft and Hard Palates</a:t>
            </a:r>
          </a:p>
          <a:p>
            <a:pPr marL="571500" indent="-571500" algn="l">
              <a:buAutoNum type="romanUcPeriod"/>
            </a:pPr>
            <a:r>
              <a:rPr lang="en-US" sz="3200" dirty="0"/>
              <a:t>Challenges Associated with Cleft Lip and Palate</a:t>
            </a:r>
          </a:p>
          <a:p>
            <a:pPr marL="571500" indent="-571500" algn="l">
              <a:buAutoNum type="romanUcPeriod"/>
            </a:pPr>
            <a:r>
              <a:rPr lang="en-US" sz="3200" dirty="0"/>
              <a:t>Surgical Management of Cleft Lip and Palate</a:t>
            </a:r>
          </a:p>
          <a:p>
            <a:pPr marL="571500" indent="-571500" algn="l">
              <a:buAutoNum type="romanUcPeriod"/>
            </a:pPr>
            <a:r>
              <a:rPr lang="en-US" sz="3200" dirty="0"/>
              <a:t>Assessment</a:t>
            </a:r>
          </a:p>
          <a:p>
            <a:pPr marL="571500" indent="-571500" algn="l">
              <a:buAutoNum type="romanUcPeriod"/>
            </a:pPr>
            <a:r>
              <a:rPr lang="en-US" sz="3200" dirty="0"/>
              <a:t>Treatment of Speech, Resonance, and Velopharyngeal Dysfunction</a:t>
            </a:r>
          </a:p>
          <a:p>
            <a:pPr marL="571500" indent="-571500" algn="l">
              <a:buAutoNum type="romanUcPeriod"/>
            </a:pPr>
            <a:r>
              <a:rPr lang="en-US" sz="3200" dirty="0"/>
              <a:t>Social and Emotional Effects of Cleft Lip and Palate</a:t>
            </a:r>
          </a:p>
          <a:p>
            <a:pPr marL="571500" indent="-571500" algn="l">
              <a:buAutoNum type="romanU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01805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CBD97-FEF4-981D-659A-200617198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9820" y="658027"/>
            <a:ext cx="11642222" cy="5468138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3A4A3E-D35B-7CA6-EE14-DF3294D2F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64" y="341832"/>
            <a:ext cx="5663670" cy="4257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2A7D74-EDD2-7197-5F41-E183B62A9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73" y="240686"/>
            <a:ext cx="6110791" cy="23059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DC872A-8238-604B-86F0-AF7FFB0B7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267" y="2649697"/>
            <a:ext cx="3512441" cy="412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44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5F563-A938-0D37-A7AA-A1515020A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11430000" cy="1143000"/>
          </a:xfrm>
        </p:spPr>
        <p:txBody>
          <a:bodyPr/>
          <a:lstStyle/>
          <a:p>
            <a:r>
              <a:rPr lang="en-US" sz="3200" dirty="0"/>
              <a:t>What causes cleft lip and/or palate?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BE6918-A282-437D-A2C6-26DF968C3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70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733AE-77EB-3611-1AC1-057F0DAD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74638"/>
            <a:ext cx="11439525" cy="1143000"/>
          </a:xfrm>
        </p:spPr>
        <p:txBody>
          <a:bodyPr/>
          <a:lstStyle/>
          <a:p>
            <a:r>
              <a:rPr lang="en-US" sz="3200" dirty="0"/>
              <a:t>There is a higher prevalence of cleft palate:**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63704-4CE3-2E00-A4D6-FF52860CA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5725" y="1295399"/>
            <a:ext cx="12134850" cy="4830765"/>
          </a:xfrm>
        </p:spPr>
        <p:txBody>
          <a:bodyPr/>
          <a:lstStyle/>
          <a:p>
            <a:r>
              <a:rPr lang="en-US" sz="3200" dirty="0"/>
              <a:t>In </a:t>
            </a:r>
            <a:r>
              <a:rPr lang="en-US" sz="3200" dirty="0" err="1"/>
              <a:t>Latine</a:t>
            </a:r>
            <a:r>
              <a:rPr lang="en-US" sz="3200" dirty="0"/>
              <a:t> and Asian populations</a:t>
            </a:r>
          </a:p>
          <a:p>
            <a:endParaRPr lang="en-US" sz="3200" dirty="0"/>
          </a:p>
          <a:p>
            <a:r>
              <a:rPr lang="en-US" sz="3200" dirty="0"/>
              <a:t>In countries where mothers cook meals over open fires, smoke exposure can increase the likelihood of cleft palate by almost 50%</a:t>
            </a:r>
          </a:p>
          <a:p>
            <a:endParaRPr lang="en-US" sz="3200" dirty="0"/>
          </a:p>
          <a:p>
            <a:r>
              <a:rPr lang="en-US" sz="3200" dirty="0"/>
              <a:t>In developing parts of the world—are there resources to help children?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552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E6DF8-9FF9-8D16-BF03-3A73ED57D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74638"/>
            <a:ext cx="110109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first trimester of pregnancy is a very vulnerable time for the embryo--it can be affected by: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26A26B-05F2-4548-ABA9-87CFB6409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98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97A31-1E04-ECAC-FD1D-E3A5CC650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1582400" cy="1143000"/>
          </a:xfrm>
        </p:spPr>
        <p:txBody>
          <a:bodyPr/>
          <a:lstStyle/>
          <a:p>
            <a:r>
              <a:rPr lang="en-US" dirty="0"/>
              <a:t>II. CLEFTS OF THE LIP AND ALVEOLAR RIDGE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1073F0-2D84-41BA-A456-8A7D4AAFB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96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0E928-0A08-4DD2-ABF1-AF3D90FAA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30" y="274638"/>
            <a:ext cx="11391569" cy="696912"/>
          </a:xfrm>
        </p:spPr>
        <p:txBody>
          <a:bodyPr/>
          <a:lstStyle/>
          <a:p>
            <a:r>
              <a:rPr lang="en-US" sz="3200" dirty="0"/>
              <a:t>Consequences of a cleft lip include: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2E8415-A7CC-4D68-9E15-5362994AB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56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790</Words>
  <Application>Microsoft Office PowerPoint</Application>
  <PresentationFormat>Widescreen</PresentationFormat>
  <Paragraphs>128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CLEFT LIP AND PALATE</vt:lpstr>
      <vt:lpstr>PowerPoint Presentation</vt:lpstr>
      <vt:lpstr>I. NATURE AND CAUSES OF CLEFT LIP AND PALATE**</vt:lpstr>
      <vt:lpstr>PowerPoint Presentation</vt:lpstr>
      <vt:lpstr>What causes cleft lip and/or palate?</vt:lpstr>
      <vt:lpstr>There is a higher prevalence of cleft palate:**</vt:lpstr>
      <vt:lpstr>The first trimester of pregnancy is a very vulnerable time for the embryo--it can be affected by:</vt:lpstr>
      <vt:lpstr>II. CLEFTS OF THE LIP AND ALVEOLAR RIDGE</vt:lpstr>
      <vt:lpstr>Consequences of a cleft lip include:</vt:lpstr>
      <vt:lpstr>III. CLEFTS OF THE SOFT AND HARD PALATES**</vt:lpstr>
      <vt:lpstr>A submucous cleft</vt:lpstr>
      <vt:lpstr>IV. CHALLENGES ASSOCIATED WITH CLEFT LIP AND PALATE**</vt:lpstr>
      <vt:lpstr>PowerPoint Presentation</vt:lpstr>
      <vt:lpstr>C. Hyponasality**</vt:lpstr>
      <vt:lpstr>Enlarged adenoids</vt:lpstr>
      <vt:lpstr>D. Hypernasality</vt:lpstr>
      <vt:lpstr>Hypernasality—Jones and Bartlett Learning</vt:lpstr>
      <vt:lpstr>E. Language Delays and Disorders**</vt:lpstr>
      <vt:lpstr>F. Speech Sound Disorders**</vt:lpstr>
      <vt:lpstr>PowerPoint Presentation</vt:lpstr>
      <vt:lpstr>The child’s horizontal Eustachian tube can prevent proper drainage of middle ear fluid</vt:lpstr>
      <vt:lpstr>V. SURGICAL MANAGEMENT OF CLEFT LIP AND PALATE**</vt:lpstr>
      <vt:lpstr>Secondary surgeries follow…</vt:lpstr>
      <vt:lpstr>Scar tissue at age 16</vt:lpstr>
      <vt:lpstr>VI. ASSESSMENT</vt:lpstr>
      <vt:lpstr>B. Instrumental Assessment**</vt:lpstr>
      <vt:lpstr>Nasometer</vt:lpstr>
      <vt:lpstr>C. Noninstrumental Assessment</vt:lpstr>
      <vt:lpstr>We can also use a straw for detecting nasal emission</vt:lpstr>
      <vt:lpstr>VII. TREATMENT OF SPEECH, RESONANCE, AND VELOPHARYNGEAL DYSFUNCTION**</vt:lpstr>
      <vt:lpstr>PowerPoint Presentation</vt:lpstr>
      <vt:lpstr>B. MOOSE!!</vt:lpstr>
      <vt:lpstr>C. Speech Appliances and Prosthetic Devices</vt:lpstr>
      <vt:lpstr>PowerPoint Presentation</vt:lpstr>
      <vt:lpstr>VIII. SOCIAL AND EMOTIONAL EFFECTS OF CLEFT LIP AND PALATE</vt:lpstr>
      <vt:lpstr>It is very expensive, even with insurance…</vt:lpstr>
      <vt:lpstr>Children’s facial appearance…**</vt:lpstr>
      <vt:lpstr>Adolescents and adults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Roseberry-Mckibbin, Celeste</dc:creator>
  <cp:lastModifiedBy>Roseberry-Mckibbin, Celeste</cp:lastModifiedBy>
  <cp:revision>39</cp:revision>
  <dcterms:created xsi:type="dcterms:W3CDTF">2023-06-23T22:23:40Z</dcterms:created>
  <dcterms:modified xsi:type="dcterms:W3CDTF">2023-12-17T19:00:19Z</dcterms:modified>
</cp:coreProperties>
</file>