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0" r:id="rId3"/>
    <p:sldId id="28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6" r:id="rId18"/>
    <p:sldId id="277" r:id="rId19"/>
    <p:sldId id="272" r:id="rId20"/>
    <p:sldId id="278" r:id="rId21"/>
    <p:sldId id="273" r:id="rId22"/>
    <p:sldId id="258" r:id="rId23"/>
    <p:sldId id="279" r:id="rId24"/>
    <p:sldId id="274" r:id="rId25"/>
    <p:sldId id="280" r:id="rId26"/>
    <p:sldId id="281" r:id="rId27"/>
    <p:sldId id="282" r:id="rId28"/>
    <p:sldId id="275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1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1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7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9894-AC4E-4AA3-A2F4-909FB0858C5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2D9F-E51B-4F4C-9BBA-02247CFA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3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Ma9BVpJkY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UutVGeoG-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311E-A317-8CD5-3B37-A4F222497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A4F74-AF60-24F8-7E9A-7E3F53479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LANGUAGE DISORDERS IN ADULTS</a:t>
            </a:r>
          </a:p>
        </p:txBody>
      </p:sp>
    </p:spTree>
    <p:extLst>
      <p:ext uri="{BB962C8B-B14F-4D97-AF65-F5344CB8AC3E}">
        <p14:creationId xmlns:p14="http://schemas.microsoft.com/office/powerpoint/2010/main" val="202159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AEE7-0F55-6CF5-AC8F-DA12BA5C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15" y="319596"/>
            <a:ext cx="11206385" cy="1846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2. Occlusive (Ischemic) Strokes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AC959-49C9-9861-BBD2-1775EF32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10" y="717847"/>
            <a:ext cx="5974528" cy="373408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1CDE1-8927-4F33-B2CF-CC0587D26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3F2C-4FCE-1309-4545-544E87FC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0"/>
            <a:ext cx="10934329" cy="731836"/>
          </a:xfrm>
        </p:spPr>
        <p:txBody>
          <a:bodyPr/>
          <a:lstStyle/>
          <a:p>
            <a:r>
              <a:rPr lang="en-US" dirty="0"/>
              <a:t>Ischemic stroke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DB44FF-F54F-CB53-EFFE-0B4406A6A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327" y="653356"/>
            <a:ext cx="6440995" cy="54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F788-EEBD-31A4-CFB5-A12DFB20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74638"/>
            <a:ext cx="11096625" cy="611187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Transient ischemic attacks (TIAs)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DD6B6-0F5F-4E7E-9718-8391F45B7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2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EAA8-83A6-57A0-AF74-BB90846F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159798"/>
            <a:ext cx="11280559" cy="106902"/>
          </a:xfrm>
        </p:spPr>
        <p:txBody>
          <a:bodyPr>
            <a:normAutofit fontScale="90000"/>
          </a:bodyPr>
          <a:lstStyle/>
          <a:p>
            <a:r>
              <a:rPr lang="en-US" dirty="0"/>
              <a:t>Cerebral Thrombosis**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BCAE-5C43-A47D-107E-ADBBE63B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639191"/>
            <a:ext cx="11138517" cy="5486973"/>
          </a:xfrm>
        </p:spPr>
        <p:txBody>
          <a:bodyPr/>
          <a:lstStyle/>
          <a:p>
            <a:r>
              <a:rPr lang="en-US" dirty="0"/>
              <a:t>The brain artery gradually becomes blocked by debris in the blood</a:t>
            </a:r>
          </a:p>
          <a:p>
            <a:endParaRPr lang="en-US" dirty="0"/>
          </a:p>
          <a:p>
            <a:r>
              <a:rPr lang="en-US" dirty="0"/>
              <a:t>Fatty substances accumulate on the lining of the arterial walls, leading to arteriosclerosis</a:t>
            </a:r>
          </a:p>
          <a:p>
            <a:endParaRPr lang="en-US" dirty="0"/>
          </a:p>
          <a:p>
            <a:r>
              <a:rPr lang="en-US" dirty="0"/>
              <a:t>50-100% of an artery may become blocked</a:t>
            </a:r>
          </a:p>
        </p:txBody>
      </p:sp>
    </p:spTree>
    <p:extLst>
      <p:ext uri="{BB962C8B-B14F-4D97-AF65-F5344CB8AC3E}">
        <p14:creationId xmlns:p14="http://schemas.microsoft.com/office/powerpoint/2010/main" val="29613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FF90-86CA-3C92-BFEF-5F910215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C7EB32-3670-588A-1B8E-5656E058D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418" y="373843"/>
            <a:ext cx="5715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402BD-13F7-3AEC-5A9C-0D93AC989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2" y="1119187"/>
            <a:ext cx="59055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3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B94D-D625-3047-D880-5599B5CD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-133166"/>
            <a:ext cx="11262803" cy="630316"/>
          </a:xfrm>
        </p:spPr>
        <p:txBody>
          <a:bodyPr/>
          <a:lstStyle/>
          <a:p>
            <a:r>
              <a:rPr lang="en-US" sz="3200" dirty="0"/>
              <a:t>II. TYPES OF APHASIA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ECBBB-734D-9E02-D186-3EDB6622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497150"/>
            <a:ext cx="11484747" cy="5629015"/>
          </a:xfrm>
        </p:spPr>
        <p:txBody>
          <a:bodyPr/>
          <a:lstStyle/>
          <a:p>
            <a:r>
              <a:rPr lang="en-US" dirty="0"/>
              <a:t>A. INTRODUCTION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8F4F-BEA8-0A28-0363-2120F698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390616"/>
            <a:ext cx="11023107" cy="173405"/>
          </a:xfrm>
        </p:spPr>
        <p:txBody>
          <a:bodyPr>
            <a:normAutofit fontScale="90000"/>
          </a:bodyPr>
          <a:lstStyle/>
          <a:p>
            <a:r>
              <a:rPr lang="en-US" dirty="0"/>
              <a:t>B. Wernicke’s Aphasia**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53B9-54CC-AFB6-5910-25247697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618" y="1128045"/>
            <a:ext cx="5656021" cy="4998119"/>
          </a:xfrm>
        </p:spPr>
        <p:txBody>
          <a:bodyPr/>
          <a:lstStyle/>
          <a:p>
            <a:r>
              <a:rPr lang="en-US" dirty="0"/>
              <a:t>Fluent aphasia caused by damage around Wernicke’s area in superior left temporal lobe</a:t>
            </a:r>
          </a:p>
          <a:p>
            <a:endParaRPr lang="en-US" dirty="0"/>
          </a:p>
          <a:p>
            <a:r>
              <a:rPr lang="en-US" dirty="0"/>
              <a:t>Impaired comprehension, expression, reading, writing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C890D-431A-CB03-4166-3AF980976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61" y="1177636"/>
            <a:ext cx="4733484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3AEF-E544-41AB-AE47-BDF7A6B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88776"/>
            <a:ext cx="11040861" cy="941034"/>
          </a:xfrm>
        </p:spPr>
        <p:txBody>
          <a:bodyPr/>
          <a:lstStyle/>
          <a:p>
            <a:r>
              <a:rPr lang="en-US" dirty="0"/>
              <a:t>In Wernicke’s aphasia: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AED34-62AB-4CC7-9B17-9B103DD4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B9E1-0A54-9255-7F4A-687FFF7E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24287"/>
            <a:ext cx="11172825" cy="5138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Wernicke’s aphasia—verbal expression impairments: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2FC7A5-67D5-4769-AF1F-1F94E26A8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99CC-D034-641E-D078-BFA42A9E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16489"/>
          </a:xfrm>
        </p:spPr>
        <p:txBody>
          <a:bodyPr>
            <a:normAutofit fontScale="90000"/>
          </a:bodyPr>
          <a:lstStyle/>
          <a:p>
            <a:r>
              <a:rPr lang="en-US" dirty="0"/>
              <a:t>C. Broca’s Aphasia**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A93B2-9D52-D012-14E8-84A03BFF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885825"/>
            <a:ext cx="11058525" cy="5240339"/>
          </a:xfrm>
        </p:spPr>
        <p:txBody>
          <a:bodyPr/>
          <a:lstStyle/>
          <a:p>
            <a:r>
              <a:rPr lang="en-US" dirty="0" err="1"/>
              <a:t>Nonfluent</a:t>
            </a:r>
            <a:r>
              <a:rPr lang="en-US" dirty="0"/>
              <a:t> aphasia</a:t>
            </a:r>
          </a:p>
          <a:p>
            <a:endParaRPr lang="en-US" dirty="0"/>
          </a:p>
          <a:p>
            <a:r>
              <a:rPr lang="en-US" dirty="0"/>
              <a:t>Impaired syntax</a:t>
            </a:r>
          </a:p>
          <a:p>
            <a:endParaRPr lang="en-US" dirty="0"/>
          </a:p>
          <a:p>
            <a:r>
              <a:rPr lang="en-US" dirty="0"/>
              <a:t>Still has content words</a:t>
            </a:r>
          </a:p>
          <a:p>
            <a:endParaRPr lang="en-US" dirty="0"/>
          </a:p>
          <a:p>
            <a:r>
              <a:rPr lang="en-US" dirty="0"/>
              <a:t>Speech is effortful, slow, groping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ABCDD-7629-3CC4-B4F1-FE3660EC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015" y="994571"/>
            <a:ext cx="4481712" cy="42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9E65-10FD-331D-8991-A5E1910D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 need to read…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CD5FA-C5EF-582B-08B3-D1511600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 381-382 Transcortical sensory aphasia</a:t>
            </a:r>
          </a:p>
          <a:p>
            <a:endParaRPr lang="en-US" dirty="0"/>
          </a:p>
          <a:p>
            <a:r>
              <a:rPr lang="en-US" dirty="0"/>
              <a:t>P. 382 conduction aphasia</a:t>
            </a:r>
          </a:p>
          <a:p>
            <a:endParaRPr lang="en-US" dirty="0"/>
          </a:p>
          <a:p>
            <a:r>
              <a:rPr lang="en-US" dirty="0"/>
              <a:t>P. 383 transcortical motor aphasia</a:t>
            </a:r>
          </a:p>
        </p:txBody>
      </p:sp>
    </p:spTree>
    <p:extLst>
      <p:ext uri="{BB962C8B-B14F-4D97-AF65-F5344CB8AC3E}">
        <p14:creationId xmlns:p14="http://schemas.microsoft.com/office/powerpoint/2010/main" val="328771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7AE4-A934-371C-6F94-21BEB618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YouTube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8608-4D77-400F-0B70-C8E5C927E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https://www.youtube.com/watch?v=RMa9BVpJkYQ</a:t>
            </a:r>
            <a:endParaRPr lang="en-US" dirty="0"/>
          </a:p>
          <a:p>
            <a:endParaRPr lang="en-US" dirty="0"/>
          </a:p>
          <a:p>
            <a:r>
              <a:rPr lang="en-US" dirty="0"/>
              <a:t>Broca’s aphasia</a:t>
            </a:r>
          </a:p>
          <a:p>
            <a:endParaRPr lang="en-US" dirty="0"/>
          </a:p>
          <a:p>
            <a:r>
              <a:rPr lang="en-US" dirty="0"/>
              <a:t>Notice how he struggles to get the words out</a:t>
            </a:r>
          </a:p>
        </p:txBody>
      </p:sp>
    </p:spTree>
    <p:extLst>
      <p:ext uri="{BB962C8B-B14F-4D97-AF65-F5344CB8AC3E}">
        <p14:creationId xmlns:p14="http://schemas.microsoft.com/office/powerpoint/2010/main" val="404067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5CA8-0C2E-9785-BA98-C0D5601E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284085"/>
            <a:ext cx="11395969" cy="268365"/>
          </a:xfrm>
        </p:spPr>
        <p:txBody>
          <a:bodyPr>
            <a:normAutofit fontScale="90000"/>
          </a:bodyPr>
          <a:lstStyle/>
          <a:p>
            <a:r>
              <a:rPr lang="en-US" dirty="0"/>
              <a:t>D. Anomic Aphasia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F56444-914F-4194-8449-93EF2B61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3A95-DBC6-2D9D-C13D-73950074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7" y="-1"/>
            <a:ext cx="11031984" cy="736847"/>
          </a:xfrm>
        </p:spPr>
        <p:txBody>
          <a:bodyPr/>
          <a:lstStyle/>
          <a:p>
            <a:r>
              <a:rPr lang="en-US" dirty="0"/>
              <a:t>E. Global Aphasia**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18FEE-758F-73F0-3489-C862FE893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8761"/>
            <a:ext cx="11798709" cy="5143198"/>
          </a:xfrm>
        </p:spPr>
        <p:txBody>
          <a:bodyPr/>
          <a:lstStyle/>
          <a:p>
            <a:r>
              <a:rPr lang="en-US" dirty="0"/>
              <a:t>Combination of fluent and </a:t>
            </a:r>
            <a:r>
              <a:rPr lang="en-US" dirty="0" err="1"/>
              <a:t>nonfluent</a:t>
            </a:r>
            <a:r>
              <a:rPr lang="en-US" dirty="0"/>
              <a:t> aphasia</a:t>
            </a:r>
          </a:p>
          <a:p>
            <a:endParaRPr lang="en-US" dirty="0"/>
          </a:p>
          <a:p>
            <a:r>
              <a:rPr lang="en-US" dirty="0"/>
              <a:t>Most severe aphasia and caused by diffuse damage</a:t>
            </a:r>
          </a:p>
          <a:p>
            <a:endParaRPr lang="en-US" dirty="0"/>
          </a:p>
          <a:p>
            <a:r>
              <a:rPr lang="en-US" dirty="0"/>
              <a:t>Significant receptive, expressive language and cognitive impairments</a:t>
            </a:r>
          </a:p>
          <a:p>
            <a:endParaRPr lang="en-US" dirty="0"/>
          </a:p>
          <a:p>
            <a:r>
              <a:rPr lang="en-US" dirty="0"/>
              <a:t>Poor prognosis</a:t>
            </a:r>
          </a:p>
        </p:txBody>
      </p:sp>
    </p:spTree>
    <p:extLst>
      <p:ext uri="{BB962C8B-B14F-4D97-AF65-F5344CB8AC3E}">
        <p14:creationId xmlns:p14="http://schemas.microsoft.com/office/powerpoint/2010/main" val="9559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4B79-D011-FA6C-86D9-8420F451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Global Aphasia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8F50-F37E-D89A-7440-4DC9F84E9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https://www.youtube.com/watch?v=FUutVGeoG-k</a:t>
            </a:r>
            <a:endParaRPr lang="en-US" dirty="0"/>
          </a:p>
          <a:p>
            <a:endParaRPr lang="en-US" dirty="0"/>
          </a:p>
          <a:p>
            <a:r>
              <a:rPr lang="en-US" dirty="0"/>
              <a:t>Reel example-global aphasia</a:t>
            </a:r>
          </a:p>
        </p:txBody>
      </p:sp>
    </p:spTree>
    <p:extLst>
      <p:ext uri="{BB962C8B-B14F-4D97-AF65-F5344CB8AC3E}">
        <p14:creationId xmlns:p14="http://schemas.microsoft.com/office/powerpoint/2010/main" val="281006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E373-9E09-23E9-CDFD-6AAEB8EB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248574"/>
            <a:ext cx="11094128" cy="399125"/>
          </a:xfrm>
        </p:spPr>
        <p:txBody>
          <a:bodyPr>
            <a:normAutofit fontScale="90000"/>
          </a:bodyPr>
          <a:lstStyle/>
          <a:p>
            <a:r>
              <a:rPr lang="en-US" dirty="0"/>
              <a:t>III. ASSESSMENT OF APHASIA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0AE13-C48E-401B-91EF-5AB7AA880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6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65A4-8E4B-3C04-DA9F-C0A8B52C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676"/>
            <a:ext cx="11582401" cy="278999"/>
          </a:xfrm>
        </p:spPr>
        <p:txBody>
          <a:bodyPr>
            <a:normAutofit fontScale="90000"/>
          </a:bodyPr>
          <a:lstStyle/>
          <a:p>
            <a:r>
              <a:rPr lang="en-US" dirty="0"/>
              <a:t>A. Expressive Language Abilities—We Test:**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D2A-C342-3510-F628-D9BC2174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781235"/>
            <a:ext cx="11404848" cy="5344930"/>
          </a:xfrm>
        </p:spPr>
        <p:txBody>
          <a:bodyPr/>
          <a:lstStyle/>
          <a:p>
            <a:r>
              <a:rPr lang="en-US" dirty="0"/>
              <a:t>Speech systems—respiration, phonation, resonance, articulation</a:t>
            </a:r>
          </a:p>
          <a:p>
            <a:endParaRPr lang="en-US" sz="1000" dirty="0"/>
          </a:p>
          <a:p>
            <a:r>
              <a:rPr lang="en-US" dirty="0"/>
              <a:t>Confrontation naming</a:t>
            </a:r>
          </a:p>
          <a:p>
            <a:endParaRPr lang="en-US" sz="1100" dirty="0"/>
          </a:p>
          <a:p>
            <a:r>
              <a:rPr lang="en-US" dirty="0"/>
              <a:t>Fill-in-blanks</a:t>
            </a:r>
          </a:p>
          <a:p>
            <a:endParaRPr lang="en-US" sz="1400" dirty="0"/>
          </a:p>
          <a:p>
            <a:r>
              <a:rPr lang="en-US" dirty="0"/>
              <a:t>Describing pictures </a:t>
            </a:r>
          </a:p>
          <a:p>
            <a:endParaRPr lang="en-US" sz="1600" dirty="0"/>
          </a:p>
          <a:p>
            <a:r>
              <a:rPr lang="en-US" dirty="0"/>
              <a:t>Conversation/discourse skills</a:t>
            </a:r>
          </a:p>
        </p:txBody>
      </p:sp>
    </p:spTree>
    <p:extLst>
      <p:ext uri="{BB962C8B-B14F-4D97-AF65-F5344CB8AC3E}">
        <p14:creationId xmlns:p14="http://schemas.microsoft.com/office/powerpoint/2010/main" val="14370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7B38-51B2-C75E-F602-D0289652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257452"/>
            <a:ext cx="11431479" cy="761724"/>
          </a:xfrm>
        </p:spPr>
        <p:txBody>
          <a:bodyPr/>
          <a:lstStyle/>
          <a:p>
            <a:r>
              <a:rPr lang="en-US" sz="3200" dirty="0"/>
              <a:t>B. Receptive Language Testing—We are Evaluating: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19892-C905-4D99-9268-200FD6FC6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4631-EABC-1432-D626-7FFFE784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0" y="168676"/>
            <a:ext cx="11280559" cy="4124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C. Reading and Writing Abilities**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5FE4-2C59-5682-6985-DF442BF1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665825"/>
            <a:ext cx="11413724" cy="5460340"/>
          </a:xfrm>
        </p:spPr>
        <p:txBody>
          <a:bodyPr/>
          <a:lstStyle/>
          <a:p>
            <a:r>
              <a:rPr lang="en-US" dirty="0"/>
              <a:t>Silently reading a story or paragraph and answering questions about it</a:t>
            </a:r>
          </a:p>
          <a:p>
            <a:endParaRPr lang="en-US" dirty="0"/>
          </a:p>
          <a:p>
            <a:r>
              <a:rPr lang="en-US" dirty="0"/>
              <a:t>Writing words, letters, sentences dictated by SLP</a:t>
            </a:r>
          </a:p>
          <a:p>
            <a:endParaRPr lang="en-US" dirty="0"/>
          </a:p>
          <a:p>
            <a:r>
              <a:rPr lang="en-US" dirty="0"/>
              <a:t>Formulating and producing written stories</a:t>
            </a:r>
          </a:p>
          <a:p>
            <a:endParaRPr lang="en-US" dirty="0"/>
          </a:p>
          <a:p>
            <a:r>
              <a:rPr lang="en-US" dirty="0"/>
              <a:t>Reading aloud numbers, letters, words, phrases, sentences</a:t>
            </a:r>
          </a:p>
        </p:txBody>
      </p:sp>
    </p:spTree>
    <p:extLst>
      <p:ext uri="{BB962C8B-B14F-4D97-AF65-F5344CB8AC3E}">
        <p14:creationId xmlns:p14="http://schemas.microsoft.com/office/powerpoint/2010/main" val="34836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50D0-DEA2-2AD7-5C4F-1C468395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213064"/>
            <a:ext cx="11085250" cy="45350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IV. TREATMENT OF APHASIA**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C70C8-6488-C278-3E50-1556ABE4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390617"/>
            <a:ext cx="11458114" cy="5735548"/>
          </a:xfrm>
        </p:spPr>
        <p:txBody>
          <a:bodyPr/>
          <a:lstStyle/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A. General Principles</a:t>
            </a:r>
          </a:p>
          <a:p>
            <a:r>
              <a:rPr lang="en-US" dirty="0"/>
              <a:t>What does the patient’s culture believe about rehab?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Client’s age, occupation, whether they want to go back to work</a:t>
            </a:r>
          </a:p>
          <a:p>
            <a:endParaRPr lang="en-US" sz="900" dirty="0"/>
          </a:p>
          <a:p>
            <a:r>
              <a:rPr lang="en-US" dirty="0"/>
              <a:t>Restorative approach—improving underlying processes that are impaired—e.g., teaching word recall strategies in functional situations</a:t>
            </a:r>
          </a:p>
          <a:p>
            <a:endParaRPr lang="en-US" sz="900" dirty="0"/>
          </a:p>
          <a:p>
            <a:r>
              <a:rPr lang="en-US" dirty="0"/>
              <a:t>Compensatory approach: strategies for persistent language deficits—e.g., gestures, apps on devices</a:t>
            </a:r>
          </a:p>
        </p:txBody>
      </p:sp>
    </p:spTree>
    <p:extLst>
      <p:ext uri="{BB962C8B-B14F-4D97-AF65-F5344CB8AC3E}">
        <p14:creationId xmlns:p14="http://schemas.microsoft.com/office/powerpoint/2010/main" val="1655818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302A-F691-BB36-E701-07C51885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274638"/>
            <a:ext cx="11134725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Therapy goals: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63950F-FC1B-4B4B-B702-3C882AF9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FCCA-10EA-FD6F-35D6-71A26886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6" y="-1"/>
            <a:ext cx="11368756" cy="538385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7199-3CCB-68BE-0A0F-0C47E02E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2" y="743484"/>
            <a:ext cx="11266207" cy="5382680"/>
          </a:xfrm>
        </p:spPr>
        <p:txBody>
          <a:bodyPr/>
          <a:lstStyle/>
          <a:p>
            <a:r>
              <a:rPr lang="en-US" dirty="0"/>
              <a:t>I. Causes of Neurogenic Speech, Language, Swallowing, and Cognitive Disorders</a:t>
            </a:r>
          </a:p>
          <a:p>
            <a:r>
              <a:rPr lang="en-US" dirty="0"/>
              <a:t>II. Types of Aphasia</a:t>
            </a:r>
          </a:p>
          <a:p>
            <a:r>
              <a:rPr lang="en-US" dirty="0"/>
              <a:t>III. Assessment of Aphasia</a:t>
            </a:r>
          </a:p>
          <a:p>
            <a:r>
              <a:rPr lang="en-US" dirty="0"/>
              <a:t>IV. Treatment of Aphasia</a:t>
            </a:r>
          </a:p>
        </p:txBody>
      </p:sp>
    </p:spTree>
    <p:extLst>
      <p:ext uri="{BB962C8B-B14F-4D97-AF65-F5344CB8AC3E}">
        <p14:creationId xmlns:p14="http://schemas.microsoft.com/office/powerpoint/2010/main" val="519447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815C-D65E-7250-5454-404C41BC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57" y="133165"/>
            <a:ext cx="10810043" cy="598671"/>
          </a:xfrm>
        </p:spPr>
        <p:txBody>
          <a:bodyPr/>
          <a:lstStyle/>
          <a:p>
            <a:r>
              <a:rPr lang="en-US" sz="3200" dirty="0"/>
              <a:t>B. Receptive Skills Targeted**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3D860-1635-F660-E70E-5D4018F28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798990"/>
            <a:ext cx="11431481" cy="5327175"/>
          </a:xfrm>
        </p:spPr>
        <p:txBody>
          <a:bodyPr/>
          <a:lstStyle/>
          <a:p>
            <a:r>
              <a:rPr lang="en-US" dirty="0"/>
              <a:t>Auditory comprehension!</a:t>
            </a:r>
          </a:p>
          <a:p>
            <a:endParaRPr lang="en-US" dirty="0"/>
          </a:p>
          <a:p>
            <a:r>
              <a:rPr lang="en-US" dirty="0"/>
              <a:t>Answering questions</a:t>
            </a:r>
          </a:p>
          <a:p>
            <a:endParaRPr lang="en-US" dirty="0"/>
          </a:p>
          <a:p>
            <a:r>
              <a:rPr lang="en-US" dirty="0"/>
              <a:t>Following directions</a:t>
            </a:r>
          </a:p>
          <a:p>
            <a:endParaRPr lang="en-US" dirty="0"/>
          </a:p>
          <a:p>
            <a:r>
              <a:rPr lang="en-US" dirty="0"/>
              <a:t>Answering questions about spoken discourse</a:t>
            </a:r>
          </a:p>
          <a:p>
            <a:endParaRPr lang="en-US" dirty="0"/>
          </a:p>
          <a:p>
            <a:r>
              <a:rPr lang="en-US" dirty="0"/>
              <a:t>Following conversational speech</a:t>
            </a:r>
          </a:p>
        </p:txBody>
      </p:sp>
    </p:spTree>
    <p:extLst>
      <p:ext uri="{BB962C8B-B14F-4D97-AF65-F5344CB8AC3E}">
        <p14:creationId xmlns:p14="http://schemas.microsoft.com/office/powerpoint/2010/main" val="2862929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9241-BDA1-A727-D9AC-2417BED9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24286"/>
            <a:ext cx="11191876" cy="607549"/>
          </a:xfrm>
        </p:spPr>
        <p:txBody>
          <a:bodyPr>
            <a:normAutofit fontScale="90000"/>
          </a:bodyPr>
          <a:lstStyle/>
          <a:p>
            <a:r>
              <a:rPr lang="en-US" dirty="0"/>
              <a:t>C. Expressive Language Abilities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1E5AA3-915B-40A9-94C6-34A09BEA9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4FC1-2456-20D0-1FF8-9FF3CACC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" y="230819"/>
            <a:ext cx="11288495" cy="43500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D. Train Communication Partners to:**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E2AB-C6B4-4083-2EA3-E2D8C9D5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96645"/>
            <a:ext cx="11582400" cy="5229520"/>
          </a:xfrm>
        </p:spPr>
        <p:txBody>
          <a:bodyPr/>
          <a:lstStyle/>
          <a:p>
            <a:r>
              <a:rPr lang="en-US" dirty="0"/>
              <a:t>Speak slowly</a:t>
            </a:r>
          </a:p>
          <a:p>
            <a:endParaRPr lang="en-US" sz="1000" dirty="0"/>
          </a:p>
          <a:p>
            <a:r>
              <a:rPr lang="en-US" dirty="0"/>
              <a:t>Pause</a:t>
            </a:r>
          </a:p>
          <a:p>
            <a:endParaRPr lang="en-US" sz="1400" dirty="0"/>
          </a:p>
          <a:p>
            <a:r>
              <a:rPr lang="en-US" dirty="0"/>
              <a:t>Shorter utterances; avoid long, complex sentences</a:t>
            </a:r>
          </a:p>
          <a:p>
            <a:endParaRPr lang="en-US" sz="900" dirty="0"/>
          </a:p>
          <a:p>
            <a:r>
              <a:rPr lang="en-US" dirty="0"/>
              <a:t>Augment speech with gestures and facial expressions</a:t>
            </a:r>
          </a:p>
          <a:p>
            <a:endParaRPr lang="en-US" sz="1400" dirty="0"/>
          </a:p>
          <a:p>
            <a:r>
              <a:rPr lang="en-US" dirty="0"/>
              <a:t>When person has communicated to you, paraphrase what they said to make sure you understood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3BF3-7292-659F-73A3-7B5C441F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6" y="274638"/>
            <a:ext cx="11086744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E.  Life </a:t>
            </a:r>
            <a:r>
              <a:rPr lang="en-US"/>
              <a:t>Participation Approach**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89C9-E6BA-E0D9-CC59-EBF0F92A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9" y="914401"/>
            <a:ext cx="11214931" cy="5211764"/>
          </a:xfrm>
        </p:spPr>
        <p:txBody>
          <a:bodyPr/>
          <a:lstStyle/>
          <a:p>
            <a:r>
              <a:rPr lang="en-US" dirty="0"/>
              <a:t>Increase competence and inclusion in daily life</a:t>
            </a:r>
          </a:p>
          <a:p>
            <a:endParaRPr lang="en-US" dirty="0"/>
          </a:p>
          <a:p>
            <a:r>
              <a:rPr lang="en-US" dirty="0"/>
              <a:t>Help patients reintegrate back into their families and communities</a:t>
            </a:r>
          </a:p>
          <a:p>
            <a:endParaRPr lang="en-US" dirty="0"/>
          </a:p>
          <a:p>
            <a:r>
              <a:rPr lang="en-US" dirty="0"/>
              <a:t>Strengthen their participation in activities of choice</a:t>
            </a:r>
          </a:p>
          <a:p>
            <a:endParaRPr lang="en-US" dirty="0"/>
          </a:p>
          <a:p>
            <a:r>
              <a:rPr lang="en-US" dirty="0"/>
              <a:t>Provide support for caregivers</a:t>
            </a:r>
          </a:p>
        </p:txBody>
      </p:sp>
    </p:spTree>
    <p:extLst>
      <p:ext uri="{BB962C8B-B14F-4D97-AF65-F5344CB8AC3E}">
        <p14:creationId xmlns:p14="http://schemas.microsoft.com/office/powerpoint/2010/main" val="2527167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FCCA-10EA-FD6F-35D6-71A26886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6" y="-1"/>
            <a:ext cx="11368756" cy="538385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7199-3CCB-68BE-0A0F-0C47E02E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2" y="743484"/>
            <a:ext cx="11266207" cy="5382680"/>
          </a:xfrm>
        </p:spPr>
        <p:txBody>
          <a:bodyPr/>
          <a:lstStyle/>
          <a:p>
            <a:r>
              <a:rPr lang="en-US" dirty="0"/>
              <a:t>I. Causes of Neurogenic Speech, Language, Swallowing, and Cognitive Disorders</a:t>
            </a:r>
          </a:p>
          <a:p>
            <a:r>
              <a:rPr lang="en-US" dirty="0"/>
              <a:t>II. Types of Aphasia</a:t>
            </a:r>
          </a:p>
          <a:p>
            <a:r>
              <a:rPr lang="en-US" dirty="0"/>
              <a:t>III. Assessment of Aphasia</a:t>
            </a:r>
          </a:p>
          <a:p>
            <a:r>
              <a:rPr lang="en-US" dirty="0"/>
              <a:t>IV. Treatment of Aphasia</a:t>
            </a:r>
          </a:p>
        </p:txBody>
      </p:sp>
    </p:spTree>
    <p:extLst>
      <p:ext uri="{BB962C8B-B14F-4D97-AF65-F5344CB8AC3E}">
        <p14:creationId xmlns:p14="http://schemas.microsoft.com/office/powerpoint/2010/main" val="326487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BDAE-7989-EAEE-8825-EEC82EC2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9" y="376014"/>
            <a:ext cx="11382998" cy="70031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I. CAUSES OF NEUROGENIC SPEECH, LANGUAGE, SWALLOWING, AND COGNITIVE DISORDERS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C0C4E9-7BAE-4B6A-81E7-7570D1D3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2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90B0-8411-9ADB-F3F0-62F0F83D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"/>
            <a:ext cx="11274751" cy="6126164"/>
          </a:xfrm>
        </p:spPr>
        <p:txBody>
          <a:bodyPr/>
          <a:lstStyle/>
          <a:p>
            <a:r>
              <a:rPr lang="en-US" dirty="0"/>
              <a:t>B. Toxins**</a:t>
            </a:r>
          </a:p>
          <a:p>
            <a:endParaRPr lang="en-US" dirty="0"/>
          </a:p>
          <a:p>
            <a:r>
              <a:rPr lang="en-US" dirty="0"/>
              <a:t>Drugs and alcohol</a:t>
            </a:r>
          </a:p>
          <a:p>
            <a:endParaRPr lang="en-US" dirty="0"/>
          </a:p>
          <a:p>
            <a:r>
              <a:rPr lang="en-US" dirty="0"/>
              <a:t>They poison or cause inflammation of the CNS</a:t>
            </a:r>
          </a:p>
          <a:p>
            <a:endParaRPr lang="en-US" dirty="0"/>
          </a:p>
          <a:p>
            <a:r>
              <a:rPr lang="en-US" dirty="0"/>
              <a:t>Wernicke-Korsakoff syndrome: present in severe alcoholics and caused by lack of thiamine--vitamin B1</a:t>
            </a:r>
          </a:p>
        </p:txBody>
      </p:sp>
    </p:spTree>
    <p:extLst>
      <p:ext uri="{BB962C8B-B14F-4D97-AF65-F5344CB8AC3E}">
        <p14:creationId xmlns:p14="http://schemas.microsoft.com/office/powerpoint/2010/main" val="26433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6E16-8563-A4CE-2994-40446A8D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-358923"/>
            <a:ext cx="11410950" cy="1090758"/>
          </a:xfrm>
        </p:spPr>
        <p:txBody>
          <a:bodyPr/>
          <a:lstStyle/>
          <a:p>
            <a:r>
              <a:rPr lang="en-US" sz="3200" dirty="0"/>
              <a:t>C. Traumatic Brain Injury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B6E915-23D9-4E9A-B668-53E2DF87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72E8-E3C3-5BBF-F801-6C84BDCC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72862"/>
            <a:ext cx="10972800" cy="24243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D. Brain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FC60-467F-EB81-2ADE-D6F825E9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816747"/>
            <a:ext cx="11378215" cy="53094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624D1-A777-F0DF-18DD-DF323CFC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108" y="1867588"/>
            <a:ext cx="4803981" cy="48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6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D625-0F3F-F0D3-5666-41BD6DB3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8" y="106532"/>
            <a:ext cx="11351581" cy="550694"/>
          </a:xfrm>
        </p:spPr>
        <p:txBody>
          <a:bodyPr/>
          <a:lstStyle/>
          <a:p>
            <a:r>
              <a:rPr lang="en-US" sz="3200" dirty="0"/>
              <a:t>E. Strokes (Cerebrovascular Accident; Brain Attack)**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5298-196E-564D-143D-CB861595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828675"/>
            <a:ext cx="11144250" cy="5297489"/>
          </a:xfrm>
        </p:spPr>
        <p:txBody>
          <a:bodyPr/>
          <a:lstStyle/>
          <a:p>
            <a:r>
              <a:rPr lang="en-US" dirty="0"/>
              <a:t>Average age--67</a:t>
            </a:r>
          </a:p>
          <a:p>
            <a:endParaRPr lang="en-US" dirty="0"/>
          </a:p>
          <a:p>
            <a:r>
              <a:rPr lang="en-US" dirty="0"/>
              <a:t>Risk factors: smoking, overweight, high blood pressure, aging, family history, lack of exercise</a:t>
            </a:r>
          </a:p>
          <a:p>
            <a:endParaRPr lang="en-US" dirty="0"/>
          </a:p>
          <a:p>
            <a:r>
              <a:rPr lang="en-US" dirty="0"/>
              <a:t>There are different types of strokes</a:t>
            </a:r>
          </a:p>
        </p:txBody>
      </p:sp>
    </p:spTree>
    <p:extLst>
      <p:ext uri="{BB962C8B-B14F-4D97-AF65-F5344CB8AC3E}">
        <p14:creationId xmlns:p14="http://schemas.microsoft.com/office/powerpoint/2010/main" val="41723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8BB1-EE67-4C43-DDE8-1D511F14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9898"/>
            <a:ext cx="11391160" cy="47939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1. Cerebral Hemorrhage**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2E51-CFC1-F2D0-0CBB-638DCBEA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0315"/>
            <a:ext cx="11582400" cy="5495850"/>
          </a:xfrm>
        </p:spPr>
        <p:txBody>
          <a:bodyPr/>
          <a:lstStyle/>
          <a:p>
            <a:r>
              <a:rPr lang="en-US" dirty="0"/>
              <a:t>20% of all strokes—high blood pressure is a huge risk factor</a:t>
            </a:r>
          </a:p>
          <a:p>
            <a:endParaRPr lang="en-US" dirty="0"/>
          </a:p>
          <a:p>
            <a:r>
              <a:rPr lang="en-US" dirty="0"/>
              <a:t>Blood vessel ruptures</a:t>
            </a:r>
          </a:p>
          <a:p>
            <a:endParaRPr lang="en-US" dirty="0"/>
          </a:p>
          <a:p>
            <a:r>
              <a:rPr lang="en-US" dirty="0"/>
              <a:t>Blood is forced into the brain tissue </a:t>
            </a:r>
          </a:p>
          <a:p>
            <a:r>
              <a:rPr lang="en-US" dirty="0"/>
              <a:t>And destroys it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3DB3A-6E3A-9395-0D55-29FEB7BB7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914" y="1242002"/>
            <a:ext cx="4564784" cy="45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671</Words>
  <Application>Microsoft Office PowerPoint</Application>
  <PresentationFormat>Widescreen</PresentationFormat>
  <Paragraphs>145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Chapter 15</vt:lpstr>
      <vt:lpstr>You don’t need to read…</vt:lpstr>
      <vt:lpstr>Outline</vt:lpstr>
      <vt:lpstr>I. CAUSES OF NEUROGENIC SPEECH, LANGUAGE, SWALLOWING, AND COGNITIVE DISORDERS</vt:lpstr>
      <vt:lpstr>PowerPoint Presentation</vt:lpstr>
      <vt:lpstr>C. Traumatic Brain Injury</vt:lpstr>
      <vt:lpstr>D. Brain Tumors</vt:lpstr>
      <vt:lpstr>E. Strokes (Cerebrovascular Accident; Brain Attack)**</vt:lpstr>
      <vt:lpstr>1. Cerebral Hemorrhage**</vt:lpstr>
      <vt:lpstr>2. Occlusive (Ischemic) Strokes</vt:lpstr>
      <vt:lpstr>Ischemic stroke</vt:lpstr>
      <vt:lpstr>Transient ischemic attacks (TIAs)</vt:lpstr>
      <vt:lpstr>Cerebral Thrombosis**</vt:lpstr>
      <vt:lpstr>PowerPoint Presentation</vt:lpstr>
      <vt:lpstr>II. TYPES OF APHASIA</vt:lpstr>
      <vt:lpstr>B. Wernicke’s Aphasia**</vt:lpstr>
      <vt:lpstr>In Wernicke’s aphasia:</vt:lpstr>
      <vt:lpstr>Wernicke’s aphasia—verbal expression impairments:</vt:lpstr>
      <vt:lpstr>C. Broca’s Aphasia**</vt:lpstr>
      <vt:lpstr>A YouTube example:</vt:lpstr>
      <vt:lpstr>D. Anomic Aphasia</vt:lpstr>
      <vt:lpstr>E. Global Aphasia**</vt:lpstr>
      <vt:lpstr>YouTube Global Aphasia</vt:lpstr>
      <vt:lpstr>III. ASSESSMENT OF APHASIA</vt:lpstr>
      <vt:lpstr>A. Expressive Language Abilities—We Test:**</vt:lpstr>
      <vt:lpstr>B. Receptive Language Testing—We are Evaluating:</vt:lpstr>
      <vt:lpstr>C. Reading and Writing Abilities**</vt:lpstr>
      <vt:lpstr>IV. TREATMENT OF APHASIA**</vt:lpstr>
      <vt:lpstr>Therapy goals:</vt:lpstr>
      <vt:lpstr>B. Receptive Skills Targeted**</vt:lpstr>
      <vt:lpstr>C. Expressive Language Abilities</vt:lpstr>
      <vt:lpstr>D. Train Communication Partners to:**</vt:lpstr>
      <vt:lpstr>E.  Life Participation Approach**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Roseberry-Mckibbin, Celeste</dc:creator>
  <cp:lastModifiedBy>Roseberry-Mckibbin, Celeste</cp:lastModifiedBy>
  <cp:revision>30</cp:revision>
  <dcterms:created xsi:type="dcterms:W3CDTF">2023-06-23T22:24:20Z</dcterms:created>
  <dcterms:modified xsi:type="dcterms:W3CDTF">2023-09-19T18:26:08Z</dcterms:modified>
</cp:coreProperties>
</file>