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7"/>
  </p:notesMasterIdLst>
  <p:sldIdLst>
    <p:sldId id="1324" r:id="rId2"/>
    <p:sldId id="1318" r:id="rId3"/>
    <p:sldId id="1325" r:id="rId4"/>
    <p:sldId id="1326" r:id="rId5"/>
    <p:sldId id="307" r:id="rId6"/>
    <p:sldId id="257" r:id="rId7"/>
    <p:sldId id="259" r:id="rId8"/>
    <p:sldId id="1319" r:id="rId9"/>
    <p:sldId id="308" r:id="rId10"/>
    <p:sldId id="258" r:id="rId11"/>
    <p:sldId id="260" r:id="rId12"/>
    <p:sldId id="261" r:id="rId13"/>
    <p:sldId id="1316" r:id="rId14"/>
    <p:sldId id="315" r:id="rId15"/>
    <p:sldId id="276" r:id="rId16"/>
    <p:sldId id="316" r:id="rId17"/>
    <p:sldId id="284" r:id="rId18"/>
    <p:sldId id="465" r:id="rId19"/>
    <p:sldId id="1321" r:id="rId20"/>
    <p:sldId id="266" r:id="rId21"/>
    <p:sldId id="433" r:id="rId22"/>
    <p:sldId id="843" r:id="rId23"/>
    <p:sldId id="277" r:id="rId24"/>
    <p:sldId id="847" r:id="rId25"/>
    <p:sldId id="848" r:id="rId26"/>
    <p:sldId id="435" r:id="rId27"/>
    <p:sldId id="293" r:id="rId28"/>
    <p:sldId id="288" r:id="rId29"/>
    <p:sldId id="290" r:id="rId30"/>
    <p:sldId id="291" r:id="rId31"/>
    <p:sldId id="297" r:id="rId32"/>
    <p:sldId id="292" r:id="rId33"/>
    <p:sldId id="289" r:id="rId34"/>
    <p:sldId id="849" r:id="rId35"/>
    <p:sldId id="132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7D5-5239-491E-AE1B-09B3196E6B27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D04C3-A9A8-4D27-9A52-14C63582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0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2EFDD-3885-4913-ABEE-C169A92E292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Statistics:</a:t>
            </a:r>
          </a:p>
          <a:p>
            <a:r>
              <a:rPr lang="en-US" altLang="en-US" dirty="0"/>
              <a:t>1979 Ayers estimated 5-10% have SI </a:t>
            </a:r>
            <a:r>
              <a:rPr lang="en-US" altLang="en-US" dirty="0" err="1"/>
              <a:t>probs</a:t>
            </a:r>
            <a:r>
              <a:rPr lang="en-US" altLang="en-US" dirty="0"/>
              <a:t> significant enough to warrant intervention</a:t>
            </a:r>
          </a:p>
          <a:p>
            <a:endParaRPr lang="en-US" altLang="en-US" dirty="0"/>
          </a:p>
          <a:p>
            <a:r>
              <a:rPr lang="en-US" altLang="en-US" dirty="0"/>
              <a:t>Today </a:t>
            </a:r>
          </a:p>
          <a:p>
            <a:r>
              <a:rPr lang="en-US" altLang="en-US" dirty="0"/>
              <a:t>According to Dr. Lucy Jane Miller, the statistics report a minimum of 1 in 20 children in the US have SPD. This is the only published statistic and is based on her research thus far. 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“It is when the brain is so disorganized that a person has difficulty functioning in daily life that the person has a diagnosis of SID”  </a:t>
            </a:r>
            <a:r>
              <a:rPr lang="en-US" altLang="en-US" dirty="0" err="1"/>
              <a:t>Kranowitz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51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Far – 0versensitive		Near - under sensitive</a:t>
            </a:r>
          </a:p>
          <a:p>
            <a:endParaRPr lang="en-US" dirty="0"/>
          </a:p>
          <a:p>
            <a:r>
              <a:rPr lang="en-US" dirty="0"/>
              <a:t>			</a:t>
            </a:r>
            <a:r>
              <a:rPr lang="en-US" dirty="0" err="1"/>
              <a:t>Inetroception</a:t>
            </a:r>
            <a:endParaRPr lang="en-US" dirty="0"/>
          </a:p>
          <a:p>
            <a:r>
              <a:rPr lang="en-US" dirty="0"/>
              <a:t>			Internal sensations</a:t>
            </a:r>
          </a:p>
          <a:p>
            <a:r>
              <a:rPr lang="en-US" dirty="0"/>
              <a:t>				hunger/thirst</a:t>
            </a:r>
          </a:p>
          <a:p>
            <a:r>
              <a:rPr lang="en-US" dirty="0"/>
              <a:t>				hot/cold</a:t>
            </a:r>
          </a:p>
          <a:p>
            <a:r>
              <a:rPr lang="en-US" dirty="0"/>
              <a:t>				pain/discomfort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8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2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3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3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instinct is to calm them down</a:t>
            </a:r>
          </a:p>
          <a:p>
            <a:endParaRPr lang="en-US" dirty="0"/>
          </a:p>
          <a:p>
            <a:r>
              <a:rPr lang="en-US" dirty="0"/>
              <a:t>Seekers can become even more disorganized if input is not provided in an =organized  and structured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4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390DC-8545-4501-BFA8-F740BF4B885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431A-FA9D-4154-BDD8-1A0268E93B9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1AE2-896A-4E6F-B393-75E683B8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9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1"/>
            <a:ext cx="53848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FF782-610B-C5CA-BFEC-B6EA23E8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9C68F-C3B6-95AF-AB5D-20B40FE1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7700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4AE44-C3CA-5A13-757B-B4D11CAC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1FCFB-7E15-4206-8E3D-2633F3C7FA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70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102616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4000500"/>
            <a:ext cx="102616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33A355-0DCF-4AF3-AA09-0E65476A8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0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F555-2048-43D6-AA57-6657F420387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02026-26FD-4B3D-9639-3CA482139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5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48400" y="1905000"/>
            <a:ext cx="50292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48400" y="4000500"/>
            <a:ext cx="50292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1FAA5C-7929-4A58-A7AD-5A231B873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78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8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7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4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8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431A-FA9D-4154-BDD8-1A0268E93B9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7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431A-FA9D-4154-BDD8-1A0268E93B9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1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CD66-3F2E-4DF8-9498-DFD53415AE90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CCE7-9971-4621-B739-E7530E7C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6D0F-5C55-CC25-8993-056E7B841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ADHD and Sensory Processing Disorder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18703-FE4C-7F88-8904-6200541E7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416327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FFF3-C9C3-5E64-E48C-22BBE029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45367" y="-126857"/>
            <a:ext cx="6340723" cy="1919121"/>
          </a:xfrm>
        </p:spPr>
        <p:txBody>
          <a:bodyPr>
            <a:normAutofit/>
          </a:bodyPr>
          <a:lstStyle/>
          <a:p>
            <a:r>
              <a:rPr lang="en-US" sz="2800" dirty="0"/>
              <a:t>II. SPEECH AND </a:t>
            </a:r>
            <a:br>
              <a:rPr lang="en-US" sz="2800" dirty="0"/>
            </a:br>
            <a:r>
              <a:rPr lang="en-US" sz="2800" dirty="0"/>
              <a:t>LANGUAGE DIFFICULTIES (ADHD)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128A87-49DF-4F60-BCB8-BD532FB8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6E0E-F00A-E279-DBC6-796B0C6A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III. ASSESSMENT-ADHD**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5CF88-D4BA-6F4B-024E-5EC2DCF4E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Usually it’s observations and having parents and teachers fill out questionnaires</a:t>
            </a:r>
          </a:p>
          <a:p>
            <a:endParaRPr lang="en-US" dirty="0"/>
          </a:p>
          <a:p>
            <a:r>
              <a:rPr lang="en-US" dirty="0"/>
              <a:t>In the schools, the psychologist does this</a:t>
            </a:r>
          </a:p>
          <a:p>
            <a:endParaRPr lang="en-US" dirty="0"/>
          </a:p>
          <a:p>
            <a:r>
              <a:rPr lang="en-US" dirty="0"/>
              <a:t>We can evaluate speech and language, especially pragmatics</a:t>
            </a:r>
          </a:p>
          <a:p>
            <a:endParaRPr lang="en-US" dirty="0"/>
          </a:p>
          <a:p>
            <a:r>
              <a:rPr lang="en-US" dirty="0"/>
              <a:t>Testing them 1:1 in a quiet room generally tells us nothing about pragmatics—we need to observe the child in everyday settings with other children</a:t>
            </a:r>
          </a:p>
        </p:txBody>
      </p:sp>
    </p:spTree>
    <p:extLst>
      <p:ext uri="{BB962C8B-B14F-4D97-AF65-F5344CB8AC3E}">
        <p14:creationId xmlns:p14="http://schemas.microsoft.com/office/powerpoint/2010/main" val="68974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8944-974D-2DDA-FF70-2B707E2B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will sometimes**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5C854-1ABD-2763-0043-46F8F9E5B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playground duty or bus duty and observe interactions with peers</a:t>
            </a:r>
          </a:p>
          <a:p>
            <a:endParaRPr lang="en-US" dirty="0"/>
          </a:p>
          <a:p>
            <a:r>
              <a:rPr lang="en-US" dirty="0"/>
              <a:t>You can observe in the classroom, at recess, and in the cafeteria</a:t>
            </a:r>
          </a:p>
        </p:txBody>
      </p:sp>
    </p:spTree>
    <p:extLst>
      <p:ext uri="{BB962C8B-B14F-4D97-AF65-F5344CB8AC3E}">
        <p14:creationId xmlns:p14="http://schemas.microsoft.com/office/powerpoint/2010/main" val="298042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3E80-F8A9-7150-AF6A-D647DC8B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IV. TREATMENT--ADHD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06CBD-93B0-4556-811C-096EFAD3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D65A1CE9-F38E-D73E-0E33-E4E7A1069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Help them organize their thoughts to avoid verbal mazes**</a:t>
            </a:r>
          </a:p>
        </p:txBody>
      </p:sp>
      <p:sp>
        <p:nvSpPr>
          <p:cNvPr id="41987" name="Text Placeholder 2">
            <a:extLst>
              <a:ext uri="{FF2B5EF4-FFF2-40B4-BE49-F238E27FC236}">
                <a16:creationId xmlns:a16="http://schemas.microsoft.com/office/drawing/2014/main" id="{BF868A35-FE1F-08FF-A1FB-1A403A6FD2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1"/>
            <a:ext cx="5105400" cy="4754563"/>
          </a:xfrm>
        </p:spPr>
        <p:txBody>
          <a:bodyPr/>
          <a:lstStyle/>
          <a:p>
            <a:r>
              <a:rPr lang="en-US" altLang="en-US"/>
              <a:t>Adult: What did you do for Halloween?</a:t>
            </a:r>
          </a:p>
          <a:p>
            <a:endParaRPr lang="en-US" altLang="en-US" sz="1000"/>
          </a:p>
          <a:p>
            <a:r>
              <a:rPr lang="en-US" altLang="en-US"/>
              <a:t>Child: It was fun…there were costumes, my mom took us to a haunted house, I was Spiderman, we ate candy, oh, before we left home my dad made us promise to be safe…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ADBB37-D7D1-2736-8DDF-7DFB3716589D}"/>
              </a:ext>
            </a:extLst>
          </p:cNvPr>
          <p:cNvSpPr/>
          <p:nvPr/>
        </p:nvSpPr>
        <p:spPr>
          <a:xfrm>
            <a:off x="8305800" y="16002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8CC2E-EB29-4466-82CA-15A34117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920D5202-6367-2505-1000-B9FB7618F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rot="21181272">
            <a:off x="142875" y="228600"/>
            <a:ext cx="8305800" cy="1066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You can use colored </a:t>
            </a:r>
            <a:r>
              <a:rPr lang="en-US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blocks or pegs to show a child an abrupt topic shift: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437F0-1A6B-4FFE-9B00-6BF97E915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9E20-54AE-49F8-A26C-143F38112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6DD7A-6481-4544-A982-57F7D7B16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3500" y="633412"/>
            <a:ext cx="10553700" cy="5591175"/>
          </a:xfrm>
        </p:spPr>
        <p:txBody>
          <a:bodyPr/>
          <a:lstStyle/>
          <a:p>
            <a:pPr algn="ctr"/>
            <a:r>
              <a:rPr lang="en-US" sz="5400"/>
              <a:t>Specific Strategies for </a:t>
            </a:r>
            <a:r>
              <a:rPr lang="en-US" sz="5400" dirty="0"/>
              <a:t>Children with Developmental Language Disorder, Sensory Processing Disorder, and Fine Motor Delays</a:t>
            </a:r>
          </a:p>
        </p:txBody>
      </p:sp>
    </p:spTree>
    <p:extLst>
      <p:ext uri="{BB962C8B-B14F-4D97-AF65-F5344CB8AC3E}">
        <p14:creationId xmlns:p14="http://schemas.microsoft.com/office/powerpoint/2010/main" val="58705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80F8C7-DB50-42A0-AE03-9EE6F852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I. Foundational Principles and Nature of SPD**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It is increasingly being found that children with special needs such as Developmental Language Disorder (DLD), ADHD, and Autism Spectrum Disorder (ASD) have accompanying sensory and fine motor deficits</a:t>
            </a:r>
          </a:p>
        </p:txBody>
      </p:sp>
    </p:spTree>
    <p:extLst>
      <p:ext uri="{BB962C8B-B14F-4D97-AF65-F5344CB8AC3E}">
        <p14:creationId xmlns:p14="http://schemas.microsoft.com/office/powerpoint/2010/main" val="223324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F970-DE23-AE35-6600-CC4B85577C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don’t have to read about auditory processing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80AE1-7A13-1305-D0F2-A8B0229A9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Bottom of page 202-209</a:t>
            </a:r>
          </a:p>
        </p:txBody>
      </p:sp>
    </p:spTree>
    <p:extLst>
      <p:ext uri="{BB962C8B-B14F-4D97-AF65-F5344CB8AC3E}">
        <p14:creationId xmlns:p14="http://schemas.microsoft.com/office/powerpoint/2010/main" val="3449038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3526" y="274638"/>
            <a:ext cx="10178473" cy="722889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Sensory Integration Dysfunction/Sensory </a:t>
            </a:r>
            <a:r>
              <a:rPr lang="en-US" altLang="en-US" sz="4000"/>
              <a:t>Processing Disorder</a:t>
            </a:r>
            <a:endParaRPr lang="en-US" alt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34B2C-B043-4EDD-8598-020432F920B9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 children with SPD: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67629-75A7-4B9B-B6E4-01AA2D57667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92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22693-065A-4758-B9DC-74795C28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Institute, 2023:**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140C1-F812-4471-AC3F-6144BE9B7A2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15999" y="1905000"/>
            <a:ext cx="10404061" cy="4038600"/>
          </a:xfrm>
        </p:spPr>
        <p:txBody>
          <a:bodyPr/>
          <a:lstStyle/>
          <a:p>
            <a:r>
              <a:rPr lang="en-US" b="0" i="0" dirty="0">
                <a:solidFill>
                  <a:schemeClr val="tx2"/>
                </a:solidFill>
                <a:effectLst/>
                <a:latin typeface="+mj-lt"/>
              </a:rPr>
              <a:t>Pioneering occupational therapist, psychologist, and neuroscientist A. Jean Ayres, Ph.D., likened SPD to a </a:t>
            </a:r>
            <a:r>
              <a:rPr lang="en-US" b="0" i="0" dirty="0">
                <a:solidFill>
                  <a:srgbClr val="FF0000"/>
                </a:solidFill>
                <a:effectLst/>
                <a:latin typeface="+mj-lt"/>
              </a:rPr>
              <a:t>neurological “traffic jam” </a:t>
            </a:r>
            <a:r>
              <a:rPr lang="en-US" b="0" i="0" dirty="0">
                <a:solidFill>
                  <a:schemeClr val="tx2"/>
                </a:solidFill>
                <a:effectLst/>
                <a:latin typeface="+mj-lt"/>
              </a:rPr>
              <a:t>that prevents certain parts of the brain from receiving the information needed to interpret sensory information correctly.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723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436" y="274638"/>
            <a:ext cx="10353964" cy="344198"/>
          </a:xfrm>
        </p:spPr>
        <p:txBody>
          <a:bodyPr>
            <a:normAutofit fontScale="90000"/>
          </a:bodyPr>
          <a:lstStyle/>
          <a:p>
            <a:r>
              <a:rPr lang="en-US" dirty="0"/>
              <a:t>II. Eight Sensory Systems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9C7FAD-47F7-4591-907A-EDB6B61525B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EBA6CC-A8FE-4092-B6D1-BEE18244C9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8A77-67FB-4F8B-B4F3-3CD98ED5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Vestibular system:**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15A57-7B65-47F0-B97B-4BA5449776A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16000" y="1600201"/>
            <a:ext cx="972589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en-US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our brain with information about motion, head position, spatial orientation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nvolved with motor functions that allow us to keep our balance, stabilize our head and body during movement, and maintain posture.</a:t>
            </a:r>
          </a:p>
          <a:p>
            <a:endParaRPr lang="en-US" dirty="0">
              <a:solidFill>
                <a:srgbClr val="202124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03315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092D-8DB2-470F-8C8F-16272423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0"/>
            <a:ext cx="9651999" cy="731836"/>
          </a:xfrm>
        </p:spPr>
        <p:txBody>
          <a:bodyPr/>
          <a:lstStyle/>
          <a:p>
            <a:r>
              <a:rPr lang="en-US" dirty="0"/>
              <a:t>Proprioception: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0BAB1-28F6-4791-99B7-02AFDD25F550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65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86" y="274638"/>
            <a:ext cx="10959313" cy="4571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Interoception</a:t>
            </a:r>
            <a:r>
              <a:rPr lang="en-US" dirty="0"/>
              <a:t>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1FE98-A7B9-428A-81AD-53DD59475F37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4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Start?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F35C3-332E-4B97-A534-D69052440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9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9448799" cy="914400"/>
          </a:xfrm>
        </p:spPr>
        <p:txBody>
          <a:bodyPr/>
          <a:lstStyle/>
          <a:p>
            <a:r>
              <a:rPr lang="en-US" dirty="0"/>
              <a:t>Modulation**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36073" y="914400"/>
            <a:ext cx="6216312" cy="5943600"/>
          </a:xfrm>
        </p:spPr>
        <p:txBody>
          <a:bodyPr/>
          <a:lstStyle/>
          <a:p>
            <a:r>
              <a:rPr lang="en-US" dirty="0"/>
              <a:t>Allows us to focus on what’s most important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0" y="2575932"/>
            <a:ext cx="10261600" cy="3367668"/>
          </a:xfrm>
        </p:spPr>
        <p:txBody>
          <a:bodyPr>
            <a:normAutofit/>
          </a:bodyPr>
          <a:lstStyle/>
          <a:p>
            <a:r>
              <a:rPr lang="en-US" dirty="0"/>
              <a:t>Teaching Self-Modulation</a:t>
            </a:r>
          </a:p>
          <a:p>
            <a:endParaRPr lang="en-US" dirty="0"/>
          </a:p>
          <a:p>
            <a:pPr lvl="1"/>
            <a:r>
              <a:rPr lang="en-US" dirty="0"/>
              <a:t>Recognizing sensory needs</a:t>
            </a:r>
          </a:p>
          <a:p>
            <a:pPr lvl="2"/>
            <a:r>
              <a:rPr lang="en-US" dirty="0"/>
              <a:t>Teachable moments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Recognizing how different types of activities can be calming, alerting, or “just right”</a:t>
            </a:r>
          </a:p>
        </p:txBody>
      </p:sp>
    </p:spTree>
    <p:extLst>
      <p:ext uri="{BB962C8B-B14F-4D97-AF65-F5344CB8AC3E}">
        <p14:creationId xmlns:p14="http://schemas.microsoft.com/office/powerpoint/2010/main" val="109005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63466">
            <a:off x="495300" y="274638"/>
            <a:ext cx="11087100" cy="457198"/>
          </a:xfrm>
        </p:spPr>
        <p:txBody>
          <a:bodyPr>
            <a:normAutofit fontScale="90000"/>
          </a:bodyPr>
          <a:lstStyle/>
          <a:p>
            <a:r>
              <a:rPr lang="en-US" dirty="0"/>
              <a:t>Over-Responsive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73462-143A-413E-9FE7-D47FB851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9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DD14-15B8-0B2D-F819-21C833078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21C0-F48B-1B75-0AF4-E4C08C516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154" y="3587262"/>
            <a:ext cx="9065846" cy="167053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/>
            </a:pPr>
            <a:r>
              <a:rPr lang="en-US" dirty="0"/>
              <a:t>Foundations of ADHD</a:t>
            </a:r>
          </a:p>
          <a:p>
            <a:pPr marL="571500" indent="-571500">
              <a:buAutoNum type="romanUcPeriod"/>
            </a:pPr>
            <a:r>
              <a:rPr lang="en-US" dirty="0"/>
              <a:t>Speech and Language Difficulties (ADHD)</a:t>
            </a:r>
          </a:p>
          <a:p>
            <a:pPr marL="571500" indent="-571500">
              <a:buAutoNum type="romanUcPeriod"/>
            </a:pPr>
            <a:r>
              <a:rPr lang="en-US" dirty="0"/>
              <a:t>Assessment—ADHD</a:t>
            </a:r>
          </a:p>
          <a:p>
            <a:pPr marL="571500" indent="-571500">
              <a:buAutoNum type="romanUcPeriod"/>
            </a:pPr>
            <a:r>
              <a:rPr lang="en-US" dirty="0"/>
              <a:t>Treatment--ADHD</a:t>
            </a:r>
          </a:p>
        </p:txBody>
      </p:sp>
    </p:spTree>
    <p:extLst>
      <p:ext uri="{BB962C8B-B14F-4D97-AF65-F5344CB8AC3E}">
        <p14:creationId xmlns:p14="http://schemas.microsoft.com/office/powerpoint/2010/main" val="268038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Under-Responsive (passive)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265025-F947-47DC-8FDA-E5B757782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78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70185">
            <a:off x="152628" y="24593"/>
            <a:ext cx="11288832" cy="86305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Sensory Seeking</a:t>
            </a:r>
            <a:br>
              <a:rPr lang="en-US" sz="4000" dirty="0"/>
            </a:br>
            <a:r>
              <a:rPr lang="en-US" sz="4000" dirty="0"/>
              <a:t> Person**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571625"/>
            <a:ext cx="5010150" cy="45545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Due to under-responsivity, is in constant motion</a:t>
            </a:r>
          </a:p>
          <a:p>
            <a:endParaRPr lang="en-US" sz="900" dirty="0"/>
          </a:p>
          <a:p>
            <a:r>
              <a:rPr lang="en-US" dirty="0"/>
              <a:t>Thrill seeker</a:t>
            </a:r>
          </a:p>
          <a:p>
            <a:endParaRPr lang="en-US" sz="1100" dirty="0"/>
          </a:p>
          <a:p>
            <a:r>
              <a:rPr lang="en-US" dirty="0"/>
              <a:t>“</a:t>
            </a:r>
            <a:r>
              <a:rPr lang="en-US" dirty="0" err="1"/>
              <a:t>Needers</a:t>
            </a:r>
            <a:r>
              <a:rPr lang="en-US" dirty="0"/>
              <a:t>” – behaviors are attempts to reach high threshold level for sensory registration</a:t>
            </a:r>
          </a:p>
          <a:p>
            <a:endParaRPr lang="en-US" sz="1600" dirty="0"/>
          </a:p>
          <a:p>
            <a:r>
              <a:rPr lang="en-US" dirty="0"/>
              <a:t>Need alerting/stimulating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29865">
            <a:off x="1304681" y="661133"/>
            <a:ext cx="3105261" cy="457198"/>
          </a:xfrm>
        </p:spPr>
        <p:txBody>
          <a:bodyPr>
            <a:normAutofit fontScale="90000"/>
          </a:bodyPr>
          <a:lstStyle/>
          <a:p>
            <a:r>
              <a:rPr lang="en-US" dirty="0"/>
              <a:t>Mixed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193B1-22DD-4682-94B8-978C2669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16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72363">
            <a:off x="312304" y="460414"/>
            <a:ext cx="9688945" cy="261071"/>
          </a:xfrm>
        </p:spPr>
        <p:txBody>
          <a:bodyPr>
            <a:normAutofit fontScale="90000"/>
          </a:bodyPr>
          <a:lstStyle/>
          <a:p>
            <a:r>
              <a:rPr lang="en-US"/>
              <a:t>II</a:t>
            </a:r>
            <a:r>
              <a:rPr lang="en-US" dirty="0"/>
              <a:t>I</a:t>
            </a:r>
            <a:r>
              <a:rPr lang="en-US"/>
              <a:t>. </a:t>
            </a:r>
            <a:r>
              <a:rPr lang="en-US" dirty="0"/>
              <a:t>Sensory Diet**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618" y="1724025"/>
            <a:ext cx="9688946" cy="3743902"/>
          </a:xfrm>
        </p:spPr>
        <p:txBody>
          <a:bodyPr>
            <a:normAutofit/>
          </a:bodyPr>
          <a:lstStyle/>
          <a:p>
            <a:r>
              <a:rPr lang="en-US" dirty="0"/>
              <a:t>Term coined by Patricia Wilbarger</a:t>
            </a:r>
          </a:p>
          <a:p>
            <a:endParaRPr lang="en-US" dirty="0"/>
          </a:p>
          <a:p>
            <a:r>
              <a:rPr lang="en-US" dirty="0"/>
              <a:t>“The optimum sensorimotor input a person needs to feel alert, exert effortless control, and perform at peak.” </a:t>
            </a:r>
          </a:p>
          <a:p>
            <a:endParaRPr lang="en-US" dirty="0"/>
          </a:p>
          <a:p>
            <a:r>
              <a:rPr lang="en-US" dirty="0"/>
              <a:t>The strategic use of sensory activities</a:t>
            </a:r>
          </a:p>
        </p:txBody>
      </p:sp>
    </p:spTree>
    <p:extLst>
      <p:ext uri="{BB962C8B-B14F-4D97-AF65-F5344CB8AC3E}">
        <p14:creationId xmlns:p14="http://schemas.microsoft.com/office/powerpoint/2010/main" val="311283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BD1-4690-4EB5-B7FF-8FB91291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18" y="73892"/>
            <a:ext cx="10510981" cy="77585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Childdevelopment.com 2024:**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985A-3B19-495B-BB9E-8C10E2A9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809750"/>
            <a:ext cx="11265188" cy="4316414"/>
          </a:xfrm>
        </p:spPr>
        <p:txBody>
          <a:bodyPr/>
          <a:lstStyle/>
          <a:p>
            <a:pPr algn="l" fontAlgn="base"/>
            <a:r>
              <a:rPr lang="en-US" b="0" i="0" dirty="0">
                <a:solidFill>
                  <a:srgbClr val="043A4A"/>
                </a:solidFill>
                <a:effectLst/>
                <a:latin typeface="Fira Sans" panose="020B0604020202020204" pitchFamily="34" charset="0"/>
              </a:rPr>
              <a:t> </a:t>
            </a:r>
            <a:r>
              <a:rPr lang="en-US" b="0" i="0" dirty="0">
                <a:solidFill>
                  <a:schemeClr val="tx1"/>
                </a:solidFill>
                <a:effectLst/>
                <a:latin typeface="Fira Sans" panose="020B0604020202020204" pitchFamily="34" charset="0"/>
              </a:rPr>
              <a:t>Lists 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sensory activities as part of a sensory diet that helps to keep a child feeling calm and sensorily organized. These activities help children to attend, learn and behave to the best of  their ability.</a:t>
            </a:r>
          </a:p>
          <a:p>
            <a:pPr algn="l" fontAlgn="base"/>
            <a:endParaRPr lang="en-US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8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30ED-257D-A392-D6DF-B0542A0D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Reflection**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90AD4A-D01D-D91A-C92C-8051AEB5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 public school SLP who has many students on your caseload with ADHD and SPD. </a:t>
            </a:r>
          </a:p>
          <a:p>
            <a:endParaRPr lang="en-US" dirty="0"/>
          </a:p>
          <a:p>
            <a:r>
              <a:rPr lang="en-US"/>
              <a:t>List 3 </a:t>
            </a:r>
            <a:r>
              <a:rPr lang="en-US" dirty="0"/>
              <a:t>different materials/activities you will use with these students that we did not already discuss.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6A0A-33BE-BBBF-A65B-3D6258908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020577">
            <a:off x="216410" y="1672952"/>
            <a:ext cx="5061824" cy="174438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Specific Strategies for Children with Developmental Language Disorder, Sensory Processing Disorder, and Fine Motor Delays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23776-AB29-71AA-5090-C92CDE5DC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/>
              <a:t>Foundational Principles and Nature of SPD</a:t>
            </a:r>
          </a:p>
          <a:p>
            <a:pPr marL="571500" indent="-571500">
              <a:buAutoNum type="romanUcPeriod"/>
            </a:pPr>
            <a:r>
              <a:rPr lang="en-US" dirty="0"/>
              <a:t>8 Sensory Systems</a:t>
            </a:r>
          </a:p>
          <a:p>
            <a:pPr marL="571500" indent="-571500">
              <a:buAutoNum type="romanUcPeriod"/>
            </a:pPr>
            <a:r>
              <a:rPr lang="en-US" dirty="0"/>
              <a:t>Sensory Diet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5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1E3402-0667-1813-DF36-9F4BEA0E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77539" y="347621"/>
            <a:ext cx="4514444" cy="1153815"/>
          </a:xfrm>
        </p:spPr>
        <p:txBody>
          <a:bodyPr>
            <a:normAutofit fontScale="90000"/>
          </a:bodyPr>
          <a:lstStyle/>
          <a:p>
            <a:r>
              <a:rPr lang="en-US" dirty="0"/>
              <a:t>I. FOUNDATIONS OF ADHD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9F4E2F-0C7E-4EFE-96CD-2ED61B45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576C-11F6-7961-53DE-070FB3D4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3 Primary Issues**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381E-AADF-CF68-8C72-0B2B9DE49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Inattention—difficulty selecting what to attend to,  focusing long enough; difficulty concentrating; difficulty planning, organizing, and executing activities</a:t>
            </a:r>
          </a:p>
          <a:p>
            <a:endParaRPr lang="en-US" sz="3200" dirty="0"/>
          </a:p>
          <a:p>
            <a:r>
              <a:rPr lang="en-US" sz="3200" dirty="0"/>
              <a:t>Hyperactivity—excessive physical movement; can’t sit still; bounces from one activity to another</a:t>
            </a:r>
          </a:p>
          <a:p>
            <a:endParaRPr lang="en-US" sz="3200" dirty="0"/>
          </a:p>
          <a:p>
            <a:r>
              <a:rPr lang="en-US" sz="3200" dirty="0"/>
              <a:t>Impulsivity—difficulty regulating behavior; “acting without thinking,” problems waiting their turn</a:t>
            </a:r>
          </a:p>
        </p:txBody>
      </p:sp>
    </p:spTree>
    <p:extLst>
      <p:ext uri="{BB962C8B-B14F-4D97-AF65-F5344CB8AC3E}">
        <p14:creationId xmlns:p14="http://schemas.microsoft.com/office/powerpoint/2010/main" val="107864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F4B64-7DCF-4EE6-46D4-1C3AC14A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ADHD….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556EE6-35BE-4771-B3EF-BDFEDA498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AA08284-6A10-147A-C113-51DB96F18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609600"/>
            <a:ext cx="923925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CHADD, 2023: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BB8E0-6874-482B-84D5-277AB5D98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2CFD706-C631-EA23-9580-7739A5175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rot="21084810">
            <a:off x="304039" y="645122"/>
            <a:ext cx="4971704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ADHD is most likely due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6AAF0-F3BF-470B-B7FE-32256A2DF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859</Words>
  <Application>Microsoft Office PowerPoint</Application>
  <PresentationFormat>Widescreen</PresentationFormat>
  <Paragraphs>115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Fira Sans</vt:lpstr>
      <vt:lpstr>Roboto</vt:lpstr>
      <vt:lpstr>Office Theme</vt:lpstr>
      <vt:lpstr>ADHD and Sensory Processing Disorder</vt:lpstr>
      <vt:lpstr>You don’t have to read about auditory processing disorders</vt:lpstr>
      <vt:lpstr>Outline</vt:lpstr>
      <vt:lpstr>Specific Strategies for Children with Developmental Language Disorder, Sensory Processing Disorder, and Fine Motor Delays</vt:lpstr>
      <vt:lpstr>I. FOUNDATIONS OF ADHD</vt:lpstr>
      <vt:lpstr>A. 3 Primary Issues**</vt:lpstr>
      <vt:lpstr>ADHD….</vt:lpstr>
      <vt:lpstr>CHADD, 2023:</vt:lpstr>
      <vt:lpstr>ADHD is most likely due to…</vt:lpstr>
      <vt:lpstr>II. SPEECH AND  LANGUAGE DIFFICULTIES (ADHD)</vt:lpstr>
      <vt:lpstr>III. ASSESSMENT-ADHD**</vt:lpstr>
      <vt:lpstr>I will sometimes**</vt:lpstr>
      <vt:lpstr>IV. TREATMENT--ADHD</vt:lpstr>
      <vt:lpstr>Help them organize their thoughts to avoid verbal mazes**</vt:lpstr>
      <vt:lpstr>PowerPoint Presentation</vt:lpstr>
      <vt:lpstr>You can use colored blocks or pegs to show a child an abrupt topic shift:</vt:lpstr>
      <vt:lpstr>PowerPoint Presentation</vt:lpstr>
      <vt:lpstr>PowerPoint Presentation</vt:lpstr>
      <vt:lpstr>      I. Foundational Principles and Nature of SPD**  It is increasingly being found that children with special needs such as Developmental Language Disorder (DLD), ADHD, and Autism Spectrum Disorder (ASD) have accompanying sensory and fine motor deficits</vt:lpstr>
      <vt:lpstr>Sensory Integration Dysfunction/Sensory Processing Disorder</vt:lpstr>
      <vt:lpstr>In children with SPD:</vt:lpstr>
      <vt:lpstr>STAR Institute, 2023:**</vt:lpstr>
      <vt:lpstr>II. Eight Sensory Systems</vt:lpstr>
      <vt:lpstr>Vestibular system:**</vt:lpstr>
      <vt:lpstr>Proprioception:</vt:lpstr>
      <vt:lpstr>Interoception…</vt:lpstr>
      <vt:lpstr>Where to Start?</vt:lpstr>
      <vt:lpstr>Modulation**</vt:lpstr>
      <vt:lpstr>Over-Responsive</vt:lpstr>
      <vt:lpstr>Under-Responsive (passive)</vt:lpstr>
      <vt:lpstr>Sensory Seeking  Person**</vt:lpstr>
      <vt:lpstr>Mixed Response</vt:lpstr>
      <vt:lpstr>III. Sensory Diet**</vt:lpstr>
      <vt:lpstr>Childdevelopment.com 2024:**</vt:lpstr>
      <vt:lpstr>Reflection**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Roseberry-Mckibbin, Celeste</dc:creator>
  <cp:lastModifiedBy>Roseberry-Mckibbin, Celeste</cp:lastModifiedBy>
  <cp:revision>29</cp:revision>
  <dcterms:created xsi:type="dcterms:W3CDTF">2023-06-23T22:29:52Z</dcterms:created>
  <dcterms:modified xsi:type="dcterms:W3CDTF">2023-12-17T18:53:59Z</dcterms:modified>
</cp:coreProperties>
</file>