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sldIdLst>
    <p:sldId id="256" r:id="rId2"/>
    <p:sldId id="283" r:id="rId3"/>
    <p:sldId id="257" r:id="rId4"/>
    <p:sldId id="259" r:id="rId5"/>
    <p:sldId id="260" r:id="rId6"/>
    <p:sldId id="258" r:id="rId7"/>
    <p:sldId id="261" r:id="rId8"/>
    <p:sldId id="262" r:id="rId9"/>
    <p:sldId id="279" r:id="rId10"/>
    <p:sldId id="280" r:id="rId11"/>
    <p:sldId id="263" r:id="rId12"/>
    <p:sldId id="264" r:id="rId13"/>
    <p:sldId id="265" r:id="rId14"/>
    <p:sldId id="276" r:id="rId15"/>
    <p:sldId id="277" r:id="rId16"/>
    <p:sldId id="270" r:id="rId17"/>
    <p:sldId id="271" r:id="rId18"/>
    <p:sldId id="272" r:id="rId19"/>
    <p:sldId id="273" r:id="rId20"/>
    <p:sldId id="274" r:id="rId21"/>
    <p:sldId id="266" r:id="rId22"/>
    <p:sldId id="267" r:id="rId23"/>
    <p:sldId id="268" r:id="rId24"/>
    <p:sldId id="269" r:id="rId25"/>
    <p:sldId id="281" r:id="rId26"/>
    <p:sldId id="275" r:id="rId27"/>
    <p:sldId id="278" r:id="rId28"/>
    <p:sldId id="282" r:id="rId29"/>
    <p:sldId id="284"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44F4B59-74BB-4513-9647-5AD7D51146C8}" type="datetimeFigureOut">
              <a:rPr lang="en-US" smtClean="0"/>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0B8EA-B725-4E60-BB30-ABDC86542FBD}" type="slidenum">
              <a:rPr lang="en-US" smtClean="0"/>
              <a:t>‹#›</a:t>
            </a:fld>
            <a:endParaRPr lang="en-US"/>
          </a:p>
        </p:txBody>
      </p:sp>
    </p:spTree>
    <p:extLst>
      <p:ext uri="{BB962C8B-B14F-4D97-AF65-F5344CB8AC3E}">
        <p14:creationId xmlns:p14="http://schemas.microsoft.com/office/powerpoint/2010/main" val="3252191818"/>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84B744-C38D-4BFE-BA69-C3221D39528F}" type="datetimeFigureOut">
              <a:rPr lang="en-US" smtClean="0"/>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65302-6307-4A3C-9E13-9A389343B746}" type="slidenum">
              <a:rPr lang="en-US" smtClean="0"/>
              <a:t>‹#›</a:t>
            </a:fld>
            <a:endParaRPr lang="en-US"/>
          </a:p>
        </p:txBody>
      </p:sp>
    </p:spTree>
    <p:extLst>
      <p:ext uri="{BB962C8B-B14F-4D97-AF65-F5344CB8AC3E}">
        <p14:creationId xmlns:p14="http://schemas.microsoft.com/office/powerpoint/2010/main" val="4278531369"/>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84B744-C38D-4BFE-BA69-C3221D39528F}" type="datetimeFigureOut">
              <a:rPr lang="en-US" smtClean="0"/>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65302-6307-4A3C-9E13-9A389343B746}" type="slidenum">
              <a:rPr lang="en-US" smtClean="0"/>
              <a:t>‹#›</a:t>
            </a:fld>
            <a:endParaRPr lang="en-US"/>
          </a:p>
        </p:txBody>
      </p:sp>
    </p:spTree>
    <p:extLst>
      <p:ext uri="{BB962C8B-B14F-4D97-AF65-F5344CB8AC3E}">
        <p14:creationId xmlns:p14="http://schemas.microsoft.com/office/powerpoint/2010/main" val="195555075"/>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84B744-C38D-4BFE-BA69-C3221D39528F}" type="datetimeFigureOut">
              <a:rPr lang="en-US" smtClean="0"/>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65302-6307-4A3C-9E13-9A389343B746}" type="slidenum">
              <a:rPr lang="en-US" smtClean="0"/>
              <a:t>‹#›</a:t>
            </a:fld>
            <a:endParaRPr lang="en-US"/>
          </a:p>
        </p:txBody>
      </p:sp>
    </p:spTree>
    <p:extLst>
      <p:ext uri="{BB962C8B-B14F-4D97-AF65-F5344CB8AC3E}">
        <p14:creationId xmlns:p14="http://schemas.microsoft.com/office/powerpoint/2010/main" val="1113753680"/>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84B744-C38D-4BFE-BA69-C3221D39528F}" type="datetimeFigureOut">
              <a:rPr lang="en-US" smtClean="0"/>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65302-6307-4A3C-9E13-9A389343B746}" type="slidenum">
              <a:rPr lang="en-US" smtClean="0"/>
              <a:t>‹#›</a:t>
            </a:fld>
            <a:endParaRPr lang="en-US"/>
          </a:p>
        </p:txBody>
      </p:sp>
    </p:spTree>
    <p:extLst>
      <p:ext uri="{BB962C8B-B14F-4D97-AF65-F5344CB8AC3E}">
        <p14:creationId xmlns:p14="http://schemas.microsoft.com/office/powerpoint/2010/main" val="1666196873"/>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84B744-C38D-4BFE-BA69-C3221D39528F}" type="datetimeFigureOut">
              <a:rPr lang="en-US" smtClean="0"/>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D65302-6307-4A3C-9E13-9A389343B746}" type="slidenum">
              <a:rPr lang="en-US" smtClean="0"/>
              <a:t>‹#›</a:t>
            </a:fld>
            <a:endParaRPr lang="en-US"/>
          </a:p>
        </p:txBody>
      </p:sp>
    </p:spTree>
    <p:extLst>
      <p:ext uri="{BB962C8B-B14F-4D97-AF65-F5344CB8AC3E}">
        <p14:creationId xmlns:p14="http://schemas.microsoft.com/office/powerpoint/2010/main" val="288151808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984B744-C38D-4BFE-BA69-C3221D39528F}" type="datetimeFigureOut">
              <a:rPr lang="en-US" smtClean="0"/>
              <a:t>9/23/2023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D65302-6307-4A3C-9E13-9A389343B746}" type="slidenum">
              <a:rPr lang="en-US" smtClean="0"/>
              <a:t>‹#›</a:t>
            </a:fld>
            <a:endParaRPr lang="en-US"/>
          </a:p>
        </p:txBody>
      </p:sp>
    </p:spTree>
    <p:extLst>
      <p:ext uri="{BB962C8B-B14F-4D97-AF65-F5344CB8AC3E}">
        <p14:creationId xmlns:p14="http://schemas.microsoft.com/office/powerpoint/2010/main" val="3185341062"/>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984B744-C38D-4BFE-BA69-C3221D39528F}" type="datetimeFigureOut">
              <a:rPr lang="en-US" smtClean="0"/>
              <a:t>9/23/2023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D65302-6307-4A3C-9E13-9A389343B746}" type="slidenum">
              <a:rPr lang="en-US" smtClean="0"/>
              <a:t>‹#›</a:t>
            </a:fld>
            <a:endParaRPr lang="en-US"/>
          </a:p>
        </p:txBody>
      </p:sp>
    </p:spTree>
    <p:extLst>
      <p:ext uri="{BB962C8B-B14F-4D97-AF65-F5344CB8AC3E}">
        <p14:creationId xmlns:p14="http://schemas.microsoft.com/office/powerpoint/2010/main" val="53424274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84B744-C38D-4BFE-BA69-C3221D39528F}" type="datetimeFigureOut">
              <a:rPr lang="en-US" smtClean="0"/>
              <a:t>9/23/2023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D65302-6307-4A3C-9E13-9A389343B746}" type="slidenum">
              <a:rPr lang="en-US" smtClean="0"/>
              <a:t>‹#›</a:t>
            </a:fld>
            <a:endParaRPr lang="en-US"/>
          </a:p>
        </p:txBody>
      </p:sp>
    </p:spTree>
    <p:extLst>
      <p:ext uri="{BB962C8B-B14F-4D97-AF65-F5344CB8AC3E}">
        <p14:creationId xmlns:p14="http://schemas.microsoft.com/office/powerpoint/2010/main" val="1679819172"/>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984B744-C38D-4BFE-BA69-C3221D39528F}" type="datetimeFigureOut">
              <a:rPr lang="en-US" smtClean="0"/>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D65302-6307-4A3C-9E13-9A389343B746}" type="slidenum">
              <a:rPr lang="en-US" smtClean="0"/>
              <a:t>‹#›</a:t>
            </a:fld>
            <a:endParaRPr lang="en-US"/>
          </a:p>
        </p:txBody>
      </p:sp>
    </p:spTree>
    <p:extLst>
      <p:ext uri="{BB962C8B-B14F-4D97-AF65-F5344CB8AC3E}">
        <p14:creationId xmlns:p14="http://schemas.microsoft.com/office/powerpoint/2010/main" val="3654033460"/>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984B744-C38D-4BFE-BA69-C3221D39528F}" type="datetimeFigureOut">
              <a:rPr lang="en-US" smtClean="0"/>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D65302-6307-4A3C-9E13-9A389343B746}" type="slidenum">
              <a:rPr lang="en-US" smtClean="0"/>
              <a:t>‹#›</a:t>
            </a:fld>
            <a:endParaRPr lang="en-US"/>
          </a:p>
        </p:txBody>
      </p:sp>
    </p:spTree>
    <p:extLst>
      <p:ext uri="{BB962C8B-B14F-4D97-AF65-F5344CB8AC3E}">
        <p14:creationId xmlns:p14="http://schemas.microsoft.com/office/powerpoint/2010/main" val="375579208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84B744-C38D-4BFE-BA69-C3221D39528F}" type="datetimeFigureOut">
              <a:rPr lang="en-US" smtClean="0"/>
              <a:t>9/23/2023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D65302-6307-4A3C-9E13-9A389343B746}" type="slidenum">
              <a:rPr lang="en-US" smtClean="0"/>
              <a:t>‹#›</a:t>
            </a:fld>
            <a:endParaRPr lang="en-US"/>
          </a:p>
        </p:txBody>
      </p:sp>
    </p:spTree>
    <p:extLst>
      <p:ext uri="{BB962C8B-B14F-4D97-AF65-F5344CB8AC3E}">
        <p14:creationId xmlns:p14="http://schemas.microsoft.com/office/powerpoint/2010/main" val="1597522346"/>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ransition>
    <p:wipe dir="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6B223-A219-02F9-CF6F-A9CCE42B4A16}"/>
              </a:ext>
            </a:extLst>
          </p:cNvPr>
          <p:cNvSpPr>
            <a:spLocks noGrp="1"/>
          </p:cNvSpPr>
          <p:nvPr>
            <p:ph type="ctrTitle"/>
          </p:nvPr>
        </p:nvSpPr>
        <p:spPr/>
        <p:txBody>
          <a:bodyPr>
            <a:normAutofit fontScale="90000"/>
          </a:bodyPr>
          <a:lstStyle/>
          <a:p>
            <a:r>
              <a:rPr lang="en-US" dirty="0"/>
              <a:t>ESSENTIAL COUNSELING PRINCIPLES AND SKILLS </a:t>
            </a:r>
            <a:r>
              <a:rPr lang="en-US"/>
              <a:t>FOR SLPS AND AUDIOLOGISTS</a:t>
            </a:r>
            <a:endParaRPr lang="en-US" dirty="0"/>
          </a:p>
        </p:txBody>
      </p:sp>
      <p:sp>
        <p:nvSpPr>
          <p:cNvPr id="3" name="Subtitle 2">
            <a:extLst>
              <a:ext uri="{FF2B5EF4-FFF2-40B4-BE49-F238E27FC236}">
                <a16:creationId xmlns:a16="http://schemas.microsoft.com/office/drawing/2014/main" id="{00490B3E-B522-A934-5D76-3161F56B3CF5}"/>
              </a:ext>
            </a:extLst>
          </p:cNvPr>
          <p:cNvSpPr>
            <a:spLocks noGrp="1"/>
          </p:cNvSpPr>
          <p:nvPr>
            <p:ph type="subTitle" idx="1"/>
          </p:nvPr>
        </p:nvSpPr>
        <p:spPr/>
        <p:txBody>
          <a:bodyPr/>
          <a:lstStyle/>
          <a:p>
            <a:r>
              <a:rPr lang="en-US" dirty="0"/>
              <a:t>Chapter 21</a:t>
            </a:r>
          </a:p>
        </p:txBody>
      </p:sp>
    </p:spTree>
    <p:extLst>
      <p:ext uri="{BB962C8B-B14F-4D97-AF65-F5344CB8AC3E}">
        <p14:creationId xmlns:p14="http://schemas.microsoft.com/office/powerpoint/2010/main" val="4057622345"/>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9181B3A-81C2-45FE-3C75-CF8E2F4F385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098490816"/>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6B75F-7F65-4E75-E5EE-D94DB62A66E6}"/>
              </a:ext>
            </a:extLst>
          </p:cNvPr>
          <p:cNvSpPr>
            <a:spLocks noGrp="1"/>
          </p:cNvSpPr>
          <p:nvPr>
            <p:ph type="title"/>
          </p:nvPr>
        </p:nvSpPr>
        <p:spPr/>
        <p:txBody>
          <a:bodyPr/>
          <a:lstStyle/>
          <a:p>
            <a:r>
              <a:rPr lang="en-US" dirty="0"/>
              <a:t>III. BOUNDARIES AND SCOPE OF PRACTICE**</a:t>
            </a:r>
          </a:p>
        </p:txBody>
      </p:sp>
      <p:sp>
        <p:nvSpPr>
          <p:cNvPr id="3" name="Content Placeholder 2">
            <a:extLst>
              <a:ext uri="{FF2B5EF4-FFF2-40B4-BE49-F238E27FC236}">
                <a16:creationId xmlns:a16="http://schemas.microsoft.com/office/drawing/2014/main" id="{71DF59E3-2570-CFC9-669B-6705691F498B}"/>
              </a:ext>
            </a:extLst>
          </p:cNvPr>
          <p:cNvSpPr>
            <a:spLocks noGrp="1"/>
          </p:cNvSpPr>
          <p:nvPr>
            <p:ph idx="1"/>
          </p:nvPr>
        </p:nvSpPr>
        <p:spPr/>
        <p:txBody>
          <a:bodyPr/>
          <a:lstStyle/>
          <a:p>
            <a:r>
              <a:rPr lang="en-US" dirty="0"/>
              <a:t>A. Within Our Boundaries</a:t>
            </a:r>
          </a:p>
          <a:p>
            <a:endParaRPr lang="en-US" dirty="0"/>
          </a:p>
          <a:p>
            <a:r>
              <a:rPr lang="en-US" dirty="0"/>
              <a:t>Supporting family strengths to help them interact optimally with the client</a:t>
            </a:r>
          </a:p>
          <a:p>
            <a:endParaRPr lang="en-US" dirty="0"/>
          </a:p>
          <a:p>
            <a:r>
              <a:rPr lang="en-US" dirty="0"/>
              <a:t>Encouraging the client and family to be independent</a:t>
            </a:r>
          </a:p>
        </p:txBody>
      </p:sp>
    </p:spTree>
    <p:extLst>
      <p:ext uri="{BB962C8B-B14F-4D97-AF65-F5344CB8AC3E}">
        <p14:creationId xmlns:p14="http://schemas.microsoft.com/office/powerpoint/2010/main" val="2756341672"/>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E7897-7721-5E26-52EA-ADD752BDA725}"/>
              </a:ext>
            </a:extLst>
          </p:cNvPr>
          <p:cNvSpPr>
            <a:spLocks noGrp="1"/>
          </p:cNvSpPr>
          <p:nvPr>
            <p:ph type="title"/>
          </p:nvPr>
        </p:nvSpPr>
        <p:spPr>
          <a:xfrm>
            <a:off x="523875" y="295275"/>
            <a:ext cx="11141077" cy="666750"/>
          </a:xfrm>
        </p:spPr>
        <p:txBody>
          <a:bodyPr>
            <a:normAutofit fontScale="90000"/>
          </a:bodyPr>
          <a:lstStyle/>
          <a:p>
            <a:r>
              <a:rPr lang="en-US" dirty="0"/>
              <a:t>Within our boundaries (continued)**</a:t>
            </a:r>
          </a:p>
        </p:txBody>
      </p:sp>
      <p:sp>
        <p:nvSpPr>
          <p:cNvPr id="3" name="Content Placeholder 2">
            <a:extLst>
              <a:ext uri="{FF2B5EF4-FFF2-40B4-BE49-F238E27FC236}">
                <a16:creationId xmlns:a16="http://schemas.microsoft.com/office/drawing/2014/main" id="{0B414ACE-27E5-D702-8452-2A625D0042F7}"/>
              </a:ext>
            </a:extLst>
          </p:cNvPr>
          <p:cNvSpPr>
            <a:spLocks noGrp="1"/>
          </p:cNvSpPr>
          <p:nvPr>
            <p:ph idx="1"/>
          </p:nvPr>
        </p:nvSpPr>
        <p:spPr>
          <a:xfrm>
            <a:off x="523875" y="962025"/>
            <a:ext cx="11141077" cy="5599113"/>
          </a:xfrm>
        </p:spPr>
        <p:txBody>
          <a:bodyPr/>
          <a:lstStyle/>
          <a:p>
            <a:r>
              <a:rPr lang="en-US" dirty="0"/>
              <a:t>Interviewing the client and family</a:t>
            </a:r>
          </a:p>
          <a:p>
            <a:endParaRPr lang="en-US" dirty="0"/>
          </a:p>
          <a:p>
            <a:r>
              <a:rPr lang="en-US" dirty="0"/>
              <a:t>Presenting the diagnosis of a communication disorder</a:t>
            </a:r>
          </a:p>
          <a:p>
            <a:endParaRPr lang="en-US" dirty="0"/>
          </a:p>
          <a:p>
            <a:r>
              <a:rPr lang="en-US" dirty="0"/>
              <a:t>Working with the patient’s and family’s reaction to the diagnosis</a:t>
            </a:r>
          </a:p>
          <a:p>
            <a:r>
              <a:rPr lang="en-US" dirty="0"/>
              <a:t>Making treatment recommendations and suggestions for family carryover at home</a:t>
            </a:r>
          </a:p>
          <a:p>
            <a:endParaRPr lang="en-US" dirty="0"/>
          </a:p>
          <a:p>
            <a:endParaRPr lang="en-US" dirty="0"/>
          </a:p>
          <a:p>
            <a:endParaRPr lang="en-US" dirty="0"/>
          </a:p>
        </p:txBody>
      </p:sp>
    </p:spTree>
    <p:extLst>
      <p:ext uri="{BB962C8B-B14F-4D97-AF65-F5344CB8AC3E}">
        <p14:creationId xmlns:p14="http://schemas.microsoft.com/office/powerpoint/2010/main" val="394514029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81D6F-DDDD-8FD9-E91A-E3EDB493C7A1}"/>
              </a:ext>
            </a:extLst>
          </p:cNvPr>
          <p:cNvSpPr>
            <a:spLocks noGrp="1"/>
          </p:cNvSpPr>
          <p:nvPr>
            <p:ph type="title"/>
          </p:nvPr>
        </p:nvSpPr>
        <p:spPr>
          <a:xfrm>
            <a:off x="720436" y="295275"/>
            <a:ext cx="10944516" cy="425161"/>
          </a:xfrm>
        </p:spPr>
        <p:txBody>
          <a:bodyPr>
            <a:normAutofit fontScale="90000"/>
          </a:bodyPr>
          <a:lstStyle/>
          <a:p>
            <a:r>
              <a:rPr lang="en-US" sz="3200" dirty="0"/>
              <a:t>B. Outside our Boundaries—Refer to Appropriate Professionals</a:t>
            </a:r>
          </a:p>
        </p:txBody>
      </p:sp>
      <p:sp>
        <p:nvSpPr>
          <p:cNvPr id="6" name="Content Placeholder 5">
            <a:extLst>
              <a:ext uri="{FF2B5EF4-FFF2-40B4-BE49-F238E27FC236}">
                <a16:creationId xmlns:a16="http://schemas.microsoft.com/office/drawing/2014/main" id="{62933266-7A41-247B-8AAC-6592146AC1E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692471617"/>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8B2E4-3DE8-2CC5-0CA9-27F90A8D6609}"/>
              </a:ext>
            </a:extLst>
          </p:cNvPr>
          <p:cNvSpPr>
            <a:spLocks noGrp="1"/>
          </p:cNvSpPr>
          <p:nvPr>
            <p:ph type="title"/>
          </p:nvPr>
        </p:nvSpPr>
        <p:spPr/>
        <p:txBody>
          <a:bodyPr/>
          <a:lstStyle/>
          <a:p>
            <a:r>
              <a:rPr lang="en-US" dirty="0"/>
              <a:t>IV. TYPES OF QUESTIONS**</a:t>
            </a:r>
          </a:p>
        </p:txBody>
      </p:sp>
      <p:sp>
        <p:nvSpPr>
          <p:cNvPr id="3" name="Content Placeholder 2">
            <a:extLst>
              <a:ext uri="{FF2B5EF4-FFF2-40B4-BE49-F238E27FC236}">
                <a16:creationId xmlns:a16="http://schemas.microsoft.com/office/drawing/2014/main" id="{4F9EE8DC-7E6F-3C22-E72F-3E3DF181ADCA}"/>
              </a:ext>
            </a:extLst>
          </p:cNvPr>
          <p:cNvSpPr>
            <a:spLocks noGrp="1"/>
          </p:cNvSpPr>
          <p:nvPr>
            <p:ph idx="1"/>
          </p:nvPr>
        </p:nvSpPr>
        <p:spPr/>
        <p:txBody>
          <a:bodyPr/>
          <a:lstStyle/>
          <a:p>
            <a:r>
              <a:rPr lang="en-US" dirty="0"/>
              <a:t>Closed questions—usually at beginning of the interview (Where do you work? How many people are in your family?)—there is a specific answer</a:t>
            </a:r>
          </a:p>
          <a:p>
            <a:endParaRPr lang="en-US" dirty="0"/>
          </a:p>
          <a:p>
            <a:r>
              <a:rPr lang="en-US" dirty="0"/>
              <a:t>Open-ended questions—don’t elicit a specific response. “You shared that you don’t wear your hearing aid much. How do you feel about that?”</a:t>
            </a:r>
          </a:p>
        </p:txBody>
      </p:sp>
    </p:spTree>
    <p:extLst>
      <p:ext uri="{BB962C8B-B14F-4D97-AF65-F5344CB8AC3E}">
        <p14:creationId xmlns:p14="http://schemas.microsoft.com/office/powerpoint/2010/main" val="169020093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311CB0E-2F9C-BF07-7AB0-1E7B419B863B}"/>
              </a:ext>
            </a:extLst>
          </p:cNvPr>
          <p:cNvSpPr>
            <a:spLocks noGrp="1"/>
          </p:cNvSpPr>
          <p:nvPr>
            <p:ph idx="1"/>
          </p:nvPr>
        </p:nvSpPr>
        <p:spPr>
          <a:xfrm>
            <a:off x="838200" y="3059393"/>
            <a:ext cx="9134475" cy="3117569"/>
          </a:xfrm>
        </p:spPr>
        <p:txBody>
          <a:bodyPr/>
          <a:lstStyle/>
          <a:p>
            <a:endParaRPr lang="en-US" dirty="0"/>
          </a:p>
        </p:txBody>
      </p:sp>
    </p:spTree>
    <p:extLst>
      <p:ext uri="{BB962C8B-B14F-4D97-AF65-F5344CB8AC3E}">
        <p14:creationId xmlns:p14="http://schemas.microsoft.com/office/powerpoint/2010/main" val="1337222927"/>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C0007-E3A8-DB57-2E3B-1CDA93365D80}"/>
              </a:ext>
            </a:extLst>
          </p:cNvPr>
          <p:cNvSpPr>
            <a:spLocks noGrp="1"/>
          </p:cNvSpPr>
          <p:nvPr>
            <p:ph type="title"/>
          </p:nvPr>
        </p:nvSpPr>
        <p:spPr/>
        <p:txBody>
          <a:bodyPr/>
          <a:lstStyle/>
          <a:p>
            <a:r>
              <a:rPr lang="en-US" dirty="0"/>
              <a:t>V. PERSONAL QUALITIES OF EFFECTIVE HELPERS**</a:t>
            </a:r>
          </a:p>
        </p:txBody>
      </p:sp>
      <p:sp>
        <p:nvSpPr>
          <p:cNvPr id="3" name="Content Placeholder 2">
            <a:extLst>
              <a:ext uri="{FF2B5EF4-FFF2-40B4-BE49-F238E27FC236}">
                <a16:creationId xmlns:a16="http://schemas.microsoft.com/office/drawing/2014/main" id="{8D14E69D-4766-C59F-E28A-B3AF976A0121}"/>
              </a:ext>
            </a:extLst>
          </p:cNvPr>
          <p:cNvSpPr>
            <a:spLocks noGrp="1"/>
          </p:cNvSpPr>
          <p:nvPr>
            <p:ph idx="1"/>
          </p:nvPr>
        </p:nvSpPr>
        <p:spPr/>
        <p:txBody>
          <a:bodyPr/>
          <a:lstStyle/>
          <a:p>
            <a:r>
              <a:rPr lang="en-US" dirty="0"/>
              <a:t>1. Has unconditional positive regard for the client—be respectful, accepting, and nonjudgmental (may be challenging if they are quite different from us)</a:t>
            </a:r>
          </a:p>
          <a:p>
            <a:endParaRPr lang="en-US" dirty="0"/>
          </a:p>
          <a:p>
            <a:r>
              <a:rPr lang="en-US" dirty="0"/>
              <a:t>2. Shows empathetic understanding—grasping the client’s subjective perspective</a:t>
            </a:r>
          </a:p>
          <a:p>
            <a:endParaRPr lang="en-US" dirty="0"/>
          </a:p>
          <a:p>
            <a:r>
              <a:rPr lang="en-US" dirty="0"/>
              <a:t>3. Flexibility</a:t>
            </a:r>
          </a:p>
        </p:txBody>
      </p:sp>
    </p:spTree>
    <p:extLst>
      <p:ext uri="{BB962C8B-B14F-4D97-AF65-F5344CB8AC3E}">
        <p14:creationId xmlns:p14="http://schemas.microsoft.com/office/powerpoint/2010/main" val="65331165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E3477-2808-3F90-9E34-660882052296}"/>
              </a:ext>
            </a:extLst>
          </p:cNvPr>
          <p:cNvSpPr>
            <a:spLocks noGrp="1"/>
          </p:cNvSpPr>
          <p:nvPr>
            <p:ph type="title"/>
          </p:nvPr>
        </p:nvSpPr>
        <p:spPr>
          <a:xfrm>
            <a:off x="504203" y="295275"/>
            <a:ext cx="11160750" cy="508030"/>
          </a:xfrm>
        </p:spPr>
        <p:txBody>
          <a:bodyPr>
            <a:normAutofit fontScale="90000"/>
          </a:bodyPr>
          <a:lstStyle/>
          <a:p>
            <a:r>
              <a:rPr lang="en-US" sz="3200" dirty="0"/>
              <a:t>Personal qualities of effective helpers </a:t>
            </a:r>
            <a:r>
              <a:rPr lang="en-US" sz="3200"/>
              <a:t>continued:**</a:t>
            </a:r>
            <a:endParaRPr lang="en-US" sz="3200" dirty="0"/>
          </a:p>
        </p:txBody>
      </p:sp>
      <p:sp>
        <p:nvSpPr>
          <p:cNvPr id="3" name="Content Placeholder 2">
            <a:extLst>
              <a:ext uri="{FF2B5EF4-FFF2-40B4-BE49-F238E27FC236}">
                <a16:creationId xmlns:a16="http://schemas.microsoft.com/office/drawing/2014/main" id="{7A4F0863-A816-816F-6B85-C5FA3EE75843}"/>
              </a:ext>
            </a:extLst>
          </p:cNvPr>
          <p:cNvSpPr>
            <a:spLocks noGrp="1"/>
          </p:cNvSpPr>
          <p:nvPr>
            <p:ph idx="1"/>
          </p:nvPr>
        </p:nvSpPr>
        <p:spPr>
          <a:xfrm>
            <a:off x="623843" y="905854"/>
            <a:ext cx="11041109" cy="5655284"/>
          </a:xfrm>
        </p:spPr>
        <p:txBody>
          <a:bodyPr/>
          <a:lstStyle/>
          <a:p>
            <a:r>
              <a:rPr lang="en-US" dirty="0"/>
              <a:t>3. Is congruent—genuine—in touch with their own feelings</a:t>
            </a:r>
          </a:p>
          <a:p>
            <a:endParaRPr lang="en-US" dirty="0"/>
          </a:p>
          <a:p>
            <a:r>
              <a:rPr lang="en-US" dirty="0"/>
              <a:t>Words and body language match</a:t>
            </a:r>
          </a:p>
          <a:p>
            <a:endParaRPr lang="en-US" dirty="0"/>
          </a:p>
          <a:p>
            <a:r>
              <a:rPr lang="en-US" dirty="0"/>
              <a:t>An example of incongruence: smiling as we tell someone we are sorry that they had a car accident and now have TBI</a:t>
            </a:r>
          </a:p>
        </p:txBody>
      </p:sp>
    </p:spTree>
    <p:extLst>
      <p:ext uri="{BB962C8B-B14F-4D97-AF65-F5344CB8AC3E}">
        <p14:creationId xmlns:p14="http://schemas.microsoft.com/office/powerpoint/2010/main" val="298543941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45749-A5EB-B005-CE9F-3E72313489FB}"/>
              </a:ext>
            </a:extLst>
          </p:cNvPr>
          <p:cNvSpPr>
            <a:spLocks noGrp="1"/>
          </p:cNvSpPr>
          <p:nvPr>
            <p:ph type="title"/>
          </p:nvPr>
        </p:nvSpPr>
        <p:spPr>
          <a:xfrm>
            <a:off x="529839" y="295275"/>
            <a:ext cx="11135113" cy="448209"/>
          </a:xfrm>
        </p:spPr>
        <p:txBody>
          <a:bodyPr>
            <a:normAutofit fontScale="90000"/>
          </a:bodyPr>
          <a:lstStyle/>
          <a:p>
            <a:r>
              <a:rPr lang="en-US" sz="3200" dirty="0"/>
              <a:t>Personal qualities:</a:t>
            </a:r>
          </a:p>
        </p:txBody>
      </p:sp>
      <p:sp>
        <p:nvSpPr>
          <p:cNvPr id="5" name="Content Placeholder 4">
            <a:extLst>
              <a:ext uri="{FF2B5EF4-FFF2-40B4-BE49-F238E27FC236}">
                <a16:creationId xmlns:a16="http://schemas.microsoft.com/office/drawing/2014/main" id="{E9C32315-5C8C-4F75-6849-523F37ED03C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325617561"/>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2E9C7-75BB-3DD1-0985-376B5336E57C}"/>
              </a:ext>
            </a:extLst>
          </p:cNvPr>
          <p:cNvSpPr>
            <a:spLocks noGrp="1"/>
          </p:cNvSpPr>
          <p:nvPr>
            <p:ph type="title"/>
          </p:nvPr>
        </p:nvSpPr>
        <p:spPr/>
        <p:txBody>
          <a:bodyPr/>
          <a:lstStyle/>
          <a:p>
            <a:r>
              <a:rPr lang="en-US" dirty="0"/>
              <a:t>Reflection:</a:t>
            </a:r>
          </a:p>
        </p:txBody>
      </p:sp>
      <p:sp>
        <p:nvSpPr>
          <p:cNvPr id="3" name="Content Placeholder 2">
            <a:extLst>
              <a:ext uri="{FF2B5EF4-FFF2-40B4-BE49-F238E27FC236}">
                <a16:creationId xmlns:a16="http://schemas.microsoft.com/office/drawing/2014/main" id="{6D8A757E-CA6D-EBA0-CF10-CC3F260357C9}"/>
              </a:ext>
            </a:extLst>
          </p:cNvPr>
          <p:cNvSpPr>
            <a:spLocks noGrp="1"/>
          </p:cNvSpPr>
          <p:nvPr>
            <p:ph idx="1"/>
          </p:nvPr>
        </p:nvSpPr>
        <p:spPr/>
        <p:txBody>
          <a:bodyPr/>
          <a:lstStyle/>
          <a:p>
            <a:r>
              <a:rPr lang="en-US" dirty="0"/>
              <a:t>Write down 3 ways that you can take care of yourself so you will be at your best for your clients. Provide 1 sentence of explanation about each one.</a:t>
            </a:r>
          </a:p>
          <a:p>
            <a:endParaRPr lang="en-US" dirty="0"/>
          </a:p>
          <a:p>
            <a:r>
              <a:rPr lang="en-US" dirty="0"/>
              <a:t>For example: exercise, going to church</a:t>
            </a:r>
          </a:p>
        </p:txBody>
      </p:sp>
    </p:spTree>
    <p:extLst>
      <p:ext uri="{BB962C8B-B14F-4D97-AF65-F5344CB8AC3E}">
        <p14:creationId xmlns:p14="http://schemas.microsoft.com/office/powerpoint/2010/main" val="3533753321"/>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4B14D-A2F9-5B1B-A127-8756D5509844}"/>
              </a:ext>
            </a:extLst>
          </p:cNvPr>
          <p:cNvSpPr>
            <a:spLocks noGrp="1"/>
          </p:cNvSpPr>
          <p:nvPr>
            <p:ph type="title"/>
          </p:nvPr>
        </p:nvSpPr>
        <p:spPr>
          <a:xfrm>
            <a:off x="546931" y="76912"/>
            <a:ext cx="11118021" cy="367469"/>
          </a:xfrm>
        </p:spPr>
        <p:txBody>
          <a:bodyPr>
            <a:normAutofit fontScale="90000"/>
          </a:bodyPr>
          <a:lstStyle/>
          <a:p>
            <a:r>
              <a:rPr lang="en-US" sz="3200" dirty="0"/>
              <a:t>Outline</a:t>
            </a:r>
          </a:p>
        </p:txBody>
      </p:sp>
      <p:sp>
        <p:nvSpPr>
          <p:cNvPr id="3" name="Content Placeholder 2">
            <a:extLst>
              <a:ext uri="{FF2B5EF4-FFF2-40B4-BE49-F238E27FC236}">
                <a16:creationId xmlns:a16="http://schemas.microsoft.com/office/drawing/2014/main" id="{C842F780-D89B-C3B4-36C2-6438F6CE82BD}"/>
              </a:ext>
            </a:extLst>
          </p:cNvPr>
          <p:cNvSpPr>
            <a:spLocks noGrp="1"/>
          </p:cNvSpPr>
          <p:nvPr>
            <p:ph idx="1"/>
          </p:nvPr>
        </p:nvSpPr>
        <p:spPr>
          <a:xfrm>
            <a:off x="230737" y="572568"/>
            <a:ext cx="11434216" cy="5988570"/>
          </a:xfrm>
        </p:spPr>
        <p:txBody>
          <a:bodyPr/>
          <a:lstStyle/>
          <a:p>
            <a:r>
              <a:rPr lang="en-US" sz="2800" dirty="0"/>
              <a:t>I. Introduction</a:t>
            </a:r>
          </a:p>
          <a:p>
            <a:r>
              <a:rPr lang="en-US" sz="2800" dirty="0"/>
              <a:t>II. Potential Counseling Issues</a:t>
            </a:r>
          </a:p>
          <a:p>
            <a:r>
              <a:rPr lang="en-US" sz="2800" dirty="0"/>
              <a:t>III. Boundaries and Scope of Practice</a:t>
            </a:r>
          </a:p>
          <a:p>
            <a:r>
              <a:rPr lang="en-US" sz="2800" dirty="0"/>
              <a:t>IV. Types of Questions</a:t>
            </a:r>
          </a:p>
          <a:p>
            <a:r>
              <a:rPr lang="en-US" sz="2800" dirty="0"/>
              <a:t>V. Personal Qualities of Effective Helpers</a:t>
            </a:r>
          </a:p>
          <a:p>
            <a:r>
              <a:rPr lang="en-US" sz="2800" dirty="0"/>
              <a:t>VI. Foundational Counseling Skills</a:t>
            </a:r>
          </a:p>
          <a:p>
            <a:r>
              <a:rPr lang="en-US" sz="2800" dirty="0"/>
              <a:t>VII. Helping Clients Change Their Thinking to Promote Change</a:t>
            </a:r>
          </a:p>
          <a:p>
            <a:r>
              <a:rPr lang="en-US" sz="2800" dirty="0"/>
              <a:t>VIII. Reactions and Emotions Related to Communication Disorders</a:t>
            </a:r>
          </a:p>
          <a:p>
            <a:r>
              <a:rPr lang="en-US" sz="2800" dirty="0"/>
              <a:t>IX. Normalizing</a:t>
            </a:r>
          </a:p>
          <a:p>
            <a:r>
              <a:rPr lang="en-US" sz="2800" dirty="0"/>
              <a:t>X. Be Aware of Defense Mechanisms</a:t>
            </a:r>
          </a:p>
        </p:txBody>
      </p:sp>
    </p:spTree>
    <p:extLst>
      <p:ext uri="{BB962C8B-B14F-4D97-AF65-F5344CB8AC3E}">
        <p14:creationId xmlns:p14="http://schemas.microsoft.com/office/powerpoint/2010/main" val="104656109"/>
      </p:ext>
    </p:extLst>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526A9-40A7-8F87-1906-512870619F48}"/>
              </a:ext>
            </a:extLst>
          </p:cNvPr>
          <p:cNvSpPr>
            <a:spLocks noGrp="1"/>
          </p:cNvSpPr>
          <p:nvPr>
            <p:ph type="title"/>
          </p:nvPr>
        </p:nvSpPr>
        <p:spPr>
          <a:xfrm>
            <a:off x="760576" y="295275"/>
            <a:ext cx="10904376" cy="584942"/>
          </a:xfrm>
        </p:spPr>
        <p:txBody>
          <a:bodyPr/>
          <a:lstStyle/>
          <a:p>
            <a:r>
              <a:rPr lang="en-US" sz="3200" dirty="0"/>
              <a:t>VI. FOUNDATIONAL COUNSELING SKILLS**</a:t>
            </a:r>
          </a:p>
        </p:txBody>
      </p:sp>
      <p:sp>
        <p:nvSpPr>
          <p:cNvPr id="3" name="Content Placeholder 2">
            <a:extLst>
              <a:ext uri="{FF2B5EF4-FFF2-40B4-BE49-F238E27FC236}">
                <a16:creationId xmlns:a16="http://schemas.microsoft.com/office/drawing/2014/main" id="{A4A96489-062F-3E2D-2A3A-8B9B0E9B049C}"/>
              </a:ext>
            </a:extLst>
          </p:cNvPr>
          <p:cNvSpPr>
            <a:spLocks noGrp="1"/>
          </p:cNvSpPr>
          <p:nvPr>
            <p:ph idx="1"/>
          </p:nvPr>
        </p:nvSpPr>
        <p:spPr>
          <a:xfrm>
            <a:off x="546931" y="957129"/>
            <a:ext cx="11118021" cy="5604009"/>
          </a:xfrm>
        </p:spPr>
        <p:txBody>
          <a:bodyPr/>
          <a:lstStyle/>
          <a:p>
            <a:r>
              <a:rPr lang="en-US" dirty="0"/>
              <a:t>Focusing—active listening</a:t>
            </a:r>
          </a:p>
          <a:p>
            <a:endParaRPr lang="en-US" dirty="0"/>
          </a:p>
          <a:p>
            <a:r>
              <a:rPr lang="en-US" dirty="0"/>
              <a:t>Self awareness</a:t>
            </a:r>
          </a:p>
          <a:p>
            <a:endParaRPr lang="en-US" dirty="0"/>
          </a:p>
          <a:p>
            <a:r>
              <a:rPr lang="en-US" dirty="0"/>
              <a:t>Gathering information</a:t>
            </a:r>
          </a:p>
          <a:p>
            <a:endParaRPr lang="en-US" dirty="0"/>
          </a:p>
          <a:p>
            <a:r>
              <a:rPr lang="en-US" dirty="0"/>
              <a:t>Providing information</a:t>
            </a:r>
          </a:p>
          <a:p>
            <a:endParaRPr lang="en-US" dirty="0"/>
          </a:p>
          <a:p>
            <a:r>
              <a:rPr lang="en-US" dirty="0"/>
              <a:t>Promoting change</a:t>
            </a:r>
          </a:p>
        </p:txBody>
      </p:sp>
    </p:spTree>
    <p:extLst>
      <p:ext uri="{BB962C8B-B14F-4D97-AF65-F5344CB8AC3E}">
        <p14:creationId xmlns:p14="http://schemas.microsoft.com/office/powerpoint/2010/main" val="3788983185"/>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76A43-3635-69DF-EFA3-4B4D596081CE}"/>
              </a:ext>
            </a:extLst>
          </p:cNvPr>
          <p:cNvSpPr>
            <a:spLocks noGrp="1"/>
          </p:cNvSpPr>
          <p:nvPr>
            <p:ph type="title"/>
          </p:nvPr>
        </p:nvSpPr>
        <p:spPr>
          <a:xfrm>
            <a:off x="609601" y="295275"/>
            <a:ext cx="11055351" cy="465301"/>
          </a:xfrm>
        </p:spPr>
        <p:txBody>
          <a:bodyPr>
            <a:normAutofit fontScale="90000"/>
          </a:bodyPr>
          <a:lstStyle/>
          <a:p>
            <a:r>
              <a:rPr lang="en-US" sz="3200" dirty="0"/>
              <a:t>VII. HELPING CLIENTS CHANGE THEIR THINKING TO PROMOTE CHANGE**</a:t>
            </a:r>
          </a:p>
        </p:txBody>
      </p:sp>
      <p:sp>
        <p:nvSpPr>
          <p:cNvPr id="3" name="Content Placeholder 2">
            <a:extLst>
              <a:ext uri="{FF2B5EF4-FFF2-40B4-BE49-F238E27FC236}">
                <a16:creationId xmlns:a16="http://schemas.microsoft.com/office/drawing/2014/main" id="{3A28EE64-1AD5-F5EA-609B-9DB1E4CFE019}"/>
              </a:ext>
            </a:extLst>
          </p:cNvPr>
          <p:cNvSpPr>
            <a:spLocks noGrp="1"/>
          </p:cNvSpPr>
          <p:nvPr>
            <p:ph idx="1"/>
          </p:nvPr>
        </p:nvSpPr>
        <p:spPr>
          <a:xfrm>
            <a:off x="478565" y="880217"/>
            <a:ext cx="11186388" cy="5680921"/>
          </a:xfrm>
        </p:spPr>
        <p:txBody>
          <a:bodyPr/>
          <a:lstStyle/>
          <a:p>
            <a:r>
              <a:rPr lang="en-US" dirty="0"/>
              <a:t>The cognitive-behavioral theory of Albert Ellis focuses on the fact that our thoughts are key to our feelings</a:t>
            </a:r>
          </a:p>
          <a:p>
            <a:endParaRPr lang="en-US" dirty="0"/>
          </a:p>
          <a:p>
            <a:r>
              <a:rPr lang="en-US" dirty="0"/>
              <a:t>The key is the meaning that we attach to an event</a:t>
            </a:r>
          </a:p>
          <a:p>
            <a:endParaRPr lang="en-US" dirty="0"/>
          </a:p>
          <a:p>
            <a:r>
              <a:rPr lang="en-US" dirty="0"/>
              <a:t>For example, “I stutter so I can’t attract a loving partner and will be lonely for my whole life.”</a:t>
            </a:r>
          </a:p>
          <a:p>
            <a:endParaRPr lang="en-US" dirty="0"/>
          </a:p>
          <a:p>
            <a:r>
              <a:rPr lang="en-US" dirty="0"/>
              <a:t>“Because of my hearing loss, I can’t go to parties and have fun any more.”</a:t>
            </a:r>
          </a:p>
        </p:txBody>
      </p:sp>
    </p:spTree>
    <p:extLst>
      <p:ext uri="{BB962C8B-B14F-4D97-AF65-F5344CB8AC3E}">
        <p14:creationId xmlns:p14="http://schemas.microsoft.com/office/powerpoint/2010/main" val="281228852"/>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878E5-5396-CC92-6A8C-53294982504C}"/>
              </a:ext>
            </a:extLst>
          </p:cNvPr>
          <p:cNvSpPr>
            <a:spLocks noGrp="1"/>
          </p:cNvSpPr>
          <p:nvPr>
            <p:ph type="title"/>
          </p:nvPr>
        </p:nvSpPr>
        <p:spPr/>
        <p:txBody>
          <a:bodyPr/>
          <a:lstStyle/>
          <a:p>
            <a:r>
              <a:rPr lang="en-US" dirty="0"/>
              <a:t>\</a:t>
            </a:r>
          </a:p>
        </p:txBody>
      </p:sp>
      <p:sp>
        <p:nvSpPr>
          <p:cNvPr id="3" name="Content Placeholder 2">
            <a:extLst>
              <a:ext uri="{FF2B5EF4-FFF2-40B4-BE49-F238E27FC236}">
                <a16:creationId xmlns:a16="http://schemas.microsoft.com/office/drawing/2014/main" id="{0B15A341-0EAA-306D-C4F9-C737317875F3}"/>
              </a:ext>
            </a:extLst>
          </p:cNvPr>
          <p:cNvSpPr>
            <a:spLocks noGrp="1"/>
          </p:cNvSpPr>
          <p:nvPr>
            <p:ph idx="1"/>
          </p:nvPr>
        </p:nvSpPr>
        <p:spPr>
          <a:xfrm>
            <a:off x="527049" y="376015"/>
            <a:ext cx="11137904" cy="6185123"/>
          </a:xfrm>
        </p:spPr>
        <p:txBody>
          <a:bodyPr/>
          <a:lstStyle/>
          <a:p>
            <a:r>
              <a:rPr lang="en-US" dirty="0"/>
              <a:t>Our job as clinicians is to help clients identify distorted thoughts with newer and more rational thoughts that lead to behavioral changes</a:t>
            </a:r>
          </a:p>
          <a:p>
            <a:endParaRPr lang="en-US" dirty="0"/>
          </a:p>
          <a:p>
            <a:r>
              <a:rPr lang="en-US" dirty="0"/>
              <a:t> </a:t>
            </a:r>
          </a:p>
        </p:txBody>
      </p:sp>
    </p:spTree>
    <p:extLst>
      <p:ext uri="{BB962C8B-B14F-4D97-AF65-F5344CB8AC3E}">
        <p14:creationId xmlns:p14="http://schemas.microsoft.com/office/powerpoint/2010/main" val="255331666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78F7E-F399-DEF2-B7E7-69E98C3A8314}"/>
              </a:ext>
            </a:extLst>
          </p:cNvPr>
          <p:cNvSpPr>
            <a:spLocks noGrp="1"/>
          </p:cNvSpPr>
          <p:nvPr>
            <p:ph type="title"/>
          </p:nvPr>
        </p:nvSpPr>
        <p:spPr>
          <a:xfrm>
            <a:off x="609601" y="295275"/>
            <a:ext cx="11055351" cy="798587"/>
          </a:xfrm>
        </p:spPr>
        <p:txBody>
          <a:bodyPr>
            <a:normAutofit fontScale="90000"/>
          </a:bodyPr>
          <a:lstStyle/>
          <a:p>
            <a:r>
              <a:rPr lang="en-US" sz="3200" dirty="0"/>
              <a:t>“I can’t go to parties and have fun any more because of my hearing loss”**</a:t>
            </a:r>
          </a:p>
        </p:txBody>
      </p:sp>
      <p:sp>
        <p:nvSpPr>
          <p:cNvPr id="3" name="Content Placeholder 2">
            <a:extLst>
              <a:ext uri="{FF2B5EF4-FFF2-40B4-BE49-F238E27FC236}">
                <a16:creationId xmlns:a16="http://schemas.microsoft.com/office/drawing/2014/main" id="{8948C8AE-95F2-62CD-6484-8221BC6EBF9A}"/>
              </a:ext>
            </a:extLst>
          </p:cNvPr>
          <p:cNvSpPr>
            <a:spLocks noGrp="1"/>
          </p:cNvSpPr>
          <p:nvPr>
            <p:ph idx="1"/>
          </p:nvPr>
        </p:nvSpPr>
        <p:spPr>
          <a:xfrm>
            <a:off x="609601" y="1316052"/>
            <a:ext cx="11055351" cy="5245086"/>
          </a:xfrm>
        </p:spPr>
        <p:txBody>
          <a:bodyPr/>
          <a:lstStyle/>
          <a:p>
            <a:r>
              <a:rPr lang="en-US" dirty="0"/>
              <a:t>1) help the client explore their thinking—”So it’s hard to hear at noisy parties. Does this mean you can’t have a conversation with anyone?”</a:t>
            </a:r>
          </a:p>
          <a:p>
            <a:endParaRPr lang="en-US" dirty="0"/>
          </a:p>
          <a:p>
            <a:r>
              <a:rPr lang="en-US" dirty="0"/>
              <a:t>2) Challenge the client to test the validity of their belief through experimentation—”Next time you go to a party, see if you can find a quiet corner and talk to someone.”</a:t>
            </a:r>
          </a:p>
        </p:txBody>
      </p:sp>
    </p:spTree>
    <p:extLst>
      <p:ext uri="{BB962C8B-B14F-4D97-AF65-F5344CB8AC3E}">
        <p14:creationId xmlns:p14="http://schemas.microsoft.com/office/powerpoint/2010/main" val="599903135"/>
      </p:ext>
    </p:extLst>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89A9DB-9AEB-6BFF-4B8A-71C18C00F087}"/>
              </a:ext>
            </a:extLst>
          </p:cNvPr>
          <p:cNvSpPr>
            <a:spLocks noGrp="1"/>
          </p:cNvSpPr>
          <p:nvPr>
            <p:ph idx="1"/>
          </p:nvPr>
        </p:nvSpPr>
        <p:spPr>
          <a:xfrm>
            <a:off x="623843" y="299103"/>
            <a:ext cx="11041109" cy="6262035"/>
          </a:xfrm>
        </p:spPr>
        <p:txBody>
          <a:bodyPr/>
          <a:lstStyle/>
          <a:p>
            <a:r>
              <a:rPr lang="en-US" dirty="0"/>
              <a:t>3) Create a change in thinking through analyzing the** data gathered through experimentation. “What happened at the party?” Client: “I actually met a really nice person and we talked for quite a while.”</a:t>
            </a:r>
          </a:p>
          <a:p>
            <a:endParaRPr lang="en-US" dirty="0"/>
          </a:p>
          <a:p>
            <a:r>
              <a:rPr lang="en-US" dirty="0"/>
              <a:t>4) Create a change in the behavior based on the new positive evidence. “So you can go to parties and have fun. You just have to find quiet spaces where you can hear the other person well.”</a:t>
            </a:r>
          </a:p>
        </p:txBody>
      </p:sp>
    </p:spTree>
    <p:extLst>
      <p:ext uri="{BB962C8B-B14F-4D97-AF65-F5344CB8AC3E}">
        <p14:creationId xmlns:p14="http://schemas.microsoft.com/office/powerpoint/2010/main" val="3863769690"/>
      </p:ext>
    </p:extLst>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D7FC1-4ADD-FF16-998C-F2EC69DA2230}"/>
              </a:ext>
            </a:extLst>
          </p:cNvPr>
          <p:cNvSpPr>
            <a:spLocks noGrp="1"/>
          </p:cNvSpPr>
          <p:nvPr>
            <p:ph type="title"/>
          </p:nvPr>
        </p:nvSpPr>
        <p:spPr>
          <a:xfrm>
            <a:off x="609601" y="295275"/>
            <a:ext cx="11055351" cy="772949"/>
          </a:xfrm>
        </p:spPr>
        <p:txBody>
          <a:bodyPr>
            <a:normAutofit fontScale="90000"/>
          </a:bodyPr>
          <a:lstStyle/>
          <a:p>
            <a:r>
              <a:rPr lang="en-US" sz="3200" dirty="0"/>
              <a:t>VIII. REACTIONS AND EMOTIONS RELATED TO COMMUNICATION DISORDERS</a:t>
            </a:r>
          </a:p>
        </p:txBody>
      </p:sp>
      <p:sp>
        <p:nvSpPr>
          <p:cNvPr id="5" name="Content Placeholder 4">
            <a:extLst>
              <a:ext uri="{FF2B5EF4-FFF2-40B4-BE49-F238E27FC236}">
                <a16:creationId xmlns:a16="http://schemas.microsoft.com/office/drawing/2014/main" id="{22471C45-AF4A-6D20-C4F8-97134E8CE8F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435516723"/>
      </p:ext>
    </p:extLst>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F3436-BFE4-02CE-EF4D-BE5458D17E1E}"/>
              </a:ext>
            </a:extLst>
          </p:cNvPr>
          <p:cNvSpPr>
            <a:spLocks noGrp="1"/>
          </p:cNvSpPr>
          <p:nvPr>
            <p:ph type="title"/>
          </p:nvPr>
        </p:nvSpPr>
        <p:spPr>
          <a:xfrm>
            <a:off x="609601" y="295275"/>
            <a:ext cx="11055351" cy="414026"/>
          </a:xfrm>
        </p:spPr>
        <p:txBody>
          <a:bodyPr>
            <a:normAutofit fontScale="90000"/>
          </a:bodyPr>
          <a:lstStyle/>
          <a:p>
            <a:r>
              <a:rPr lang="en-US" sz="3200" dirty="0"/>
              <a:t>Do not say…**</a:t>
            </a:r>
          </a:p>
        </p:txBody>
      </p:sp>
      <p:sp>
        <p:nvSpPr>
          <p:cNvPr id="3" name="Content Placeholder 2">
            <a:extLst>
              <a:ext uri="{FF2B5EF4-FFF2-40B4-BE49-F238E27FC236}">
                <a16:creationId xmlns:a16="http://schemas.microsoft.com/office/drawing/2014/main" id="{DE0E47CD-ECDA-B93C-DAA6-301C1863F8DA}"/>
              </a:ext>
            </a:extLst>
          </p:cNvPr>
          <p:cNvSpPr>
            <a:spLocks noGrp="1"/>
          </p:cNvSpPr>
          <p:nvPr>
            <p:ph idx="1"/>
          </p:nvPr>
        </p:nvSpPr>
        <p:spPr>
          <a:xfrm>
            <a:off x="538385" y="965675"/>
            <a:ext cx="11126567" cy="5595463"/>
          </a:xfrm>
        </p:spPr>
        <p:txBody>
          <a:bodyPr/>
          <a:lstStyle/>
          <a:p>
            <a:r>
              <a:rPr lang="en-US" dirty="0"/>
              <a:t>I understand just how you feel</a:t>
            </a:r>
          </a:p>
          <a:p>
            <a:endParaRPr lang="en-US" dirty="0"/>
          </a:p>
          <a:p>
            <a:r>
              <a:rPr lang="en-US" dirty="0"/>
              <a:t>__ is a survivor. They will come out of this better than ever. </a:t>
            </a:r>
          </a:p>
          <a:p>
            <a:endParaRPr lang="en-US" dirty="0"/>
          </a:p>
          <a:p>
            <a:r>
              <a:rPr lang="en-US" dirty="0"/>
              <a:t>I’m sure some good will come out of this</a:t>
            </a:r>
          </a:p>
        </p:txBody>
      </p:sp>
    </p:spTree>
    <p:extLst>
      <p:ext uri="{BB962C8B-B14F-4D97-AF65-F5344CB8AC3E}">
        <p14:creationId xmlns:p14="http://schemas.microsoft.com/office/powerpoint/2010/main" val="152458443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5A175-418E-A2C2-AAD4-7F9C1D4BFF49}"/>
              </a:ext>
            </a:extLst>
          </p:cNvPr>
          <p:cNvSpPr>
            <a:spLocks noGrp="1"/>
          </p:cNvSpPr>
          <p:nvPr>
            <p:ph type="title"/>
          </p:nvPr>
        </p:nvSpPr>
        <p:spPr/>
        <p:txBody>
          <a:bodyPr/>
          <a:lstStyle/>
          <a:p>
            <a:r>
              <a:rPr lang="en-US" dirty="0"/>
              <a:t>IX. NORMALIZING</a:t>
            </a:r>
          </a:p>
        </p:txBody>
      </p:sp>
      <p:sp>
        <p:nvSpPr>
          <p:cNvPr id="5" name="Content Placeholder 4">
            <a:extLst>
              <a:ext uri="{FF2B5EF4-FFF2-40B4-BE49-F238E27FC236}">
                <a16:creationId xmlns:a16="http://schemas.microsoft.com/office/drawing/2014/main" id="{58996969-A4A6-2C9C-23E1-084C832FF92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085636546"/>
      </p:ext>
    </p:extLst>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BE58F-D281-F58C-A07B-079F228E2425}"/>
              </a:ext>
            </a:extLst>
          </p:cNvPr>
          <p:cNvSpPr>
            <a:spLocks noGrp="1"/>
          </p:cNvSpPr>
          <p:nvPr>
            <p:ph type="title"/>
          </p:nvPr>
        </p:nvSpPr>
        <p:spPr>
          <a:xfrm>
            <a:off x="717847" y="295275"/>
            <a:ext cx="10947105" cy="439663"/>
          </a:xfrm>
        </p:spPr>
        <p:txBody>
          <a:bodyPr>
            <a:normAutofit fontScale="90000"/>
          </a:bodyPr>
          <a:lstStyle/>
          <a:p>
            <a:r>
              <a:rPr lang="en-US" sz="3200" dirty="0"/>
              <a:t>X. BE AWARE OF DEFENSE MECHANISMS</a:t>
            </a:r>
          </a:p>
        </p:txBody>
      </p:sp>
      <p:sp>
        <p:nvSpPr>
          <p:cNvPr id="5" name="Content Placeholder 4">
            <a:extLst>
              <a:ext uri="{FF2B5EF4-FFF2-40B4-BE49-F238E27FC236}">
                <a16:creationId xmlns:a16="http://schemas.microsoft.com/office/drawing/2014/main" id="{E75F70F5-1B67-C7DD-0350-E6A3BFB4C0C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891627471"/>
      </p:ext>
    </p:extLst>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4B14D-A2F9-5B1B-A127-8756D5509844}"/>
              </a:ext>
            </a:extLst>
          </p:cNvPr>
          <p:cNvSpPr>
            <a:spLocks noGrp="1"/>
          </p:cNvSpPr>
          <p:nvPr>
            <p:ph type="title"/>
          </p:nvPr>
        </p:nvSpPr>
        <p:spPr>
          <a:xfrm>
            <a:off x="546931" y="76912"/>
            <a:ext cx="11118021" cy="367469"/>
          </a:xfrm>
        </p:spPr>
        <p:txBody>
          <a:bodyPr>
            <a:normAutofit fontScale="90000"/>
          </a:bodyPr>
          <a:lstStyle/>
          <a:p>
            <a:r>
              <a:rPr lang="en-US" sz="3200" dirty="0"/>
              <a:t>Outline</a:t>
            </a:r>
          </a:p>
        </p:txBody>
      </p:sp>
      <p:sp>
        <p:nvSpPr>
          <p:cNvPr id="3" name="Content Placeholder 2">
            <a:extLst>
              <a:ext uri="{FF2B5EF4-FFF2-40B4-BE49-F238E27FC236}">
                <a16:creationId xmlns:a16="http://schemas.microsoft.com/office/drawing/2014/main" id="{C842F780-D89B-C3B4-36C2-6438F6CE82BD}"/>
              </a:ext>
            </a:extLst>
          </p:cNvPr>
          <p:cNvSpPr>
            <a:spLocks noGrp="1"/>
          </p:cNvSpPr>
          <p:nvPr>
            <p:ph idx="1"/>
          </p:nvPr>
        </p:nvSpPr>
        <p:spPr>
          <a:xfrm>
            <a:off x="230737" y="572568"/>
            <a:ext cx="11434216" cy="5988570"/>
          </a:xfrm>
        </p:spPr>
        <p:txBody>
          <a:bodyPr/>
          <a:lstStyle/>
          <a:p>
            <a:r>
              <a:rPr lang="en-US" sz="2800" dirty="0"/>
              <a:t>I. Introduction</a:t>
            </a:r>
          </a:p>
          <a:p>
            <a:r>
              <a:rPr lang="en-US" sz="2800" dirty="0"/>
              <a:t>II. Potential Counseling Issues</a:t>
            </a:r>
          </a:p>
          <a:p>
            <a:r>
              <a:rPr lang="en-US" sz="2800" dirty="0"/>
              <a:t>III. Boundaries and Scope of Practice</a:t>
            </a:r>
          </a:p>
          <a:p>
            <a:r>
              <a:rPr lang="en-US" sz="2800" dirty="0"/>
              <a:t>IV. Types of Questions</a:t>
            </a:r>
          </a:p>
          <a:p>
            <a:r>
              <a:rPr lang="en-US" sz="2800" dirty="0"/>
              <a:t>V. Personal Qualities of Effective Helpers</a:t>
            </a:r>
          </a:p>
          <a:p>
            <a:r>
              <a:rPr lang="en-US" sz="2800" dirty="0"/>
              <a:t>VI. Foundational Counseling Skills</a:t>
            </a:r>
          </a:p>
          <a:p>
            <a:r>
              <a:rPr lang="en-US" sz="2800" dirty="0"/>
              <a:t>VII. Helping Clients Change Their Thinking to Promote Change</a:t>
            </a:r>
          </a:p>
          <a:p>
            <a:r>
              <a:rPr lang="en-US" sz="2800" dirty="0"/>
              <a:t>VIII. Reactions and Emotions Related to Communication Disorders</a:t>
            </a:r>
          </a:p>
          <a:p>
            <a:r>
              <a:rPr lang="en-US" sz="2800" dirty="0"/>
              <a:t>IX. Normalizing</a:t>
            </a:r>
          </a:p>
          <a:p>
            <a:r>
              <a:rPr lang="en-US" sz="2800" dirty="0"/>
              <a:t>X. Be Aware of Defense Mechanisms</a:t>
            </a:r>
          </a:p>
        </p:txBody>
      </p:sp>
    </p:spTree>
    <p:extLst>
      <p:ext uri="{BB962C8B-B14F-4D97-AF65-F5344CB8AC3E}">
        <p14:creationId xmlns:p14="http://schemas.microsoft.com/office/powerpoint/2010/main" val="3350312064"/>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585FB-4AB2-CF8B-7473-E1C98E9D1A1D}"/>
              </a:ext>
            </a:extLst>
          </p:cNvPr>
          <p:cNvSpPr>
            <a:spLocks noGrp="1"/>
          </p:cNvSpPr>
          <p:nvPr>
            <p:ph type="title"/>
          </p:nvPr>
        </p:nvSpPr>
        <p:spPr/>
        <p:txBody>
          <a:bodyPr/>
          <a:lstStyle/>
          <a:p>
            <a:r>
              <a:rPr lang="en-US" dirty="0"/>
              <a:t>I. INTRODUCTION**</a:t>
            </a:r>
          </a:p>
        </p:txBody>
      </p:sp>
      <p:sp>
        <p:nvSpPr>
          <p:cNvPr id="3" name="Content Placeholder 2">
            <a:extLst>
              <a:ext uri="{FF2B5EF4-FFF2-40B4-BE49-F238E27FC236}">
                <a16:creationId xmlns:a16="http://schemas.microsoft.com/office/drawing/2014/main" id="{7904C331-1DCE-E376-13A8-715C297012EB}"/>
              </a:ext>
            </a:extLst>
          </p:cNvPr>
          <p:cNvSpPr>
            <a:spLocks noGrp="1"/>
          </p:cNvSpPr>
          <p:nvPr>
            <p:ph idx="1"/>
          </p:nvPr>
        </p:nvSpPr>
        <p:spPr/>
        <p:txBody>
          <a:bodyPr/>
          <a:lstStyle/>
          <a:p>
            <a:r>
              <a:rPr lang="en-US" dirty="0"/>
              <a:t>“I don’t do counseling. I am just an SLP/audiologist who treats speech, language, and hearing.”</a:t>
            </a:r>
          </a:p>
          <a:p>
            <a:endParaRPr lang="en-US" dirty="0"/>
          </a:p>
          <a:p>
            <a:r>
              <a:rPr lang="en-US" dirty="0"/>
              <a:t>My former students, especially in the hospitals: “I thought the counseling class was just fluff. But counseling is what I do every day and I wish I’d paid better attention.”</a:t>
            </a:r>
          </a:p>
        </p:txBody>
      </p:sp>
    </p:spTree>
    <p:extLst>
      <p:ext uri="{BB962C8B-B14F-4D97-AF65-F5344CB8AC3E}">
        <p14:creationId xmlns:p14="http://schemas.microsoft.com/office/powerpoint/2010/main" val="2779379547"/>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B8BD6-C8DD-61B0-AC1F-07EDBD62D8C1}"/>
              </a:ext>
            </a:extLst>
          </p:cNvPr>
          <p:cNvSpPr>
            <a:spLocks noGrp="1"/>
          </p:cNvSpPr>
          <p:nvPr>
            <p:ph type="title"/>
          </p:nvPr>
        </p:nvSpPr>
        <p:spPr>
          <a:xfrm>
            <a:off x="743484" y="295275"/>
            <a:ext cx="10921468" cy="414026"/>
          </a:xfrm>
        </p:spPr>
        <p:txBody>
          <a:bodyPr>
            <a:normAutofit fontScale="90000"/>
          </a:bodyPr>
          <a:lstStyle/>
          <a:p>
            <a:r>
              <a:rPr lang="en-US" sz="3200" dirty="0"/>
              <a:t>When a person has a communication disorder….</a:t>
            </a:r>
          </a:p>
        </p:txBody>
      </p:sp>
      <p:sp>
        <p:nvSpPr>
          <p:cNvPr id="5" name="Content Placeholder 4">
            <a:extLst>
              <a:ext uri="{FF2B5EF4-FFF2-40B4-BE49-F238E27FC236}">
                <a16:creationId xmlns:a16="http://schemas.microsoft.com/office/drawing/2014/main" id="{D566206F-4E7D-A3E5-F832-07BEF9F5341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924128945"/>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3D56EEA-7192-15FC-91B2-2FD860DF472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284587396"/>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9C008-9878-6DCF-534E-E1B0129B7801}"/>
              </a:ext>
            </a:extLst>
          </p:cNvPr>
          <p:cNvSpPr>
            <a:spLocks noGrp="1"/>
          </p:cNvSpPr>
          <p:nvPr>
            <p:ph type="title"/>
          </p:nvPr>
        </p:nvSpPr>
        <p:spPr>
          <a:xfrm>
            <a:off x="880217" y="295275"/>
            <a:ext cx="10784735" cy="431118"/>
          </a:xfrm>
        </p:spPr>
        <p:txBody>
          <a:bodyPr>
            <a:normAutofit fontScale="90000"/>
          </a:bodyPr>
          <a:lstStyle/>
          <a:p>
            <a:r>
              <a:rPr lang="en-US" dirty="0"/>
              <a:t>Our job is to:**</a:t>
            </a:r>
          </a:p>
        </p:txBody>
      </p:sp>
      <p:sp>
        <p:nvSpPr>
          <p:cNvPr id="3" name="Content Placeholder 2">
            <a:extLst>
              <a:ext uri="{FF2B5EF4-FFF2-40B4-BE49-F238E27FC236}">
                <a16:creationId xmlns:a16="http://schemas.microsoft.com/office/drawing/2014/main" id="{B4607845-55E0-5544-4450-89C540348CCB}"/>
              </a:ext>
            </a:extLst>
          </p:cNvPr>
          <p:cNvSpPr>
            <a:spLocks noGrp="1"/>
          </p:cNvSpPr>
          <p:nvPr>
            <p:ph idx="1"/>
          </p:nvPr>
        </p:nvSpPr>
        <p:spPr>
          <a:xfrm>
            <a:off x="410199" y="922946"/>
            <a:ext cx="11254754" cy="5638192"/>
          </a:xfrm>
        </p:spPr>
        <p:txBody>
          <a:bodyPr/>
          <a:lstStyle/>
          <a:p>
            <a:r>
              <a:rPr lang="en-US" dirty="0"/>
              <a:t>Refer people to other professionals when counseling needs fall outside of those related to communication and feeding/swallowing</a:t>
            </a:r>
          </a:p>
          <a:p>
            <a:endParaRPr lang="en-US" dirty="0"/>
          </a:p>
          <a:p>
            <a:r>
              <a:rPr lang="en-US" dirty="0"/>
              <a:t>Educate the client and family and related community members about the communication disorder</a:t>
            </a:r>
          </a:p>
          <a:p>
            <a:endParaRPr lang="en-US" dirty="0"/>
          </a:p>
          <a:p>
            <a:r>
              <a:rPr lang="en-US" dirty="0"/>
              <a:t>Help clients and families advocate for themselves—make informed decisions</a:t>
            </a:r>
          </a:p>
        </p:txBody>
      </p:sp>
    </p:spTree>
    <p:extLst>
      <p:ext uri="{BB962C8B-B14F-4D97-AF65-F5344CB8AC3E}">
        <p14:creationId xmlns:p14="http://schemas.microsoft.com/office/powerpoint/2010/main" val="1804785447"/>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D8D15-19E0-4B45-9FF2-14E51EB94E65}"/>
              </a:ext>
            </a:extLst>
          </p:cNvPr>
          <p:cNvSpPr>
            <a:spLocks noGrp="1"/>
          </p:cNvSpPr>
          <p:nvPr>
            <p:ph type="title"/>
          </p:nvPr>
        </p:nvSpPr>
        <p:spPr/>
        <p:txBody>
          <a:bodyPr/>
          <a:lstStyle/>
          <a:p>
            <a:r>
              <a:rPr lang="en-US" dirty="0"/>
              <a:t>We also need to:</a:t>
            </a:r>
          </a:p>
        </p:txBody>
      </p:sp>
      <p:sp>
        <p:nvSpPr>
          <p:cNvPr id="5" name="Content Placeholder 4">
            <a:extLst>
              <a:ext uri="{FF2B5EF4-FFF2-40B4-BE49-F238E27FC236}">
                <a16:creationId xmlns:a16="http://schemas.microsoft.com/office/drawing/2014/main" id="{4DBED06F-12CB-9E5A-7D0A-B985FC71E04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528100113"/>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B0EA8-B436-E5CD-0E96-B506D9A27A3A}"/>
              </a:ext>
            </a:extLst>
          </p:cNvPr>
          <p:cNvSpPr>
            <a:spLocks noGrp="1"/>
          </p:cNvSpPr>
          <p:nvPr>
            <p:ph type="title"/>
          </p:nvPr>
        </p:nvSpPr>
        <p:spPr/>
        <p:txBody>
          <a:bodyPr/>
          <a:lstStyle/>
          <a:p>
            <a:r>
              <a:rPr lang="en-US" dirty="0"/>
              <a:t>Remember…**</a:t>
            </a:r>
          </a:p>
        </p:txBody>
      </p:sp>
      <p:sp>
        <p:nvSpPr>
          <p:cNvPr id="3" name="Content Placeholder 2">
            <a:extLst>
              <a:ext uri="{FF2B5EF4-FFF2-40B4-BE49-F238E27FC236}">
                <a16:creationId xmlns:a16="http://schemas.microsoft.com/office/drawing/2014/main" id="{EDE2B7C7-CEC1-AF0B-8141-C64E749BE1C1}"/>
              </a:ext>
            </a:extLst>
          </p:cNvPr>
          <p:cNvSpPr>
            <a:spLocks noGrp="1"/>
          </p:cNvSpPr>
          <p:nvPr>
            <p:ph idx="1"/>
          </p:nvPr>
        </p:nvSpPr>
        <p:spPr/>
        <p:txBody>
          <a:bodyPr/>
          <a:lstStyle/>
          <a:p>
            <a:r>
              <a:rPr lang="en-US" dirty="0"/>
              <a:t>You don’t have a second chance to make a good first impression</a:t>
            </a:r>
          </a:p>
          <a:p>
            <a:endParaRPr lang="en-US" dirty="0"/>
          </a:p>
          <a:p>
            <a:r>
              <a:rPr lang="en-US" dirty="0"/>
              <a:t>Make sure that the first contact (phone, email, F2F) is warm, professional, and genuine</a:t>
            </a:r>
          </a:p>
        </p:txBody>
      </p:sp>
    </p:spTree>
    <p:extLst>
      <p:ext uri="{BB962C8B-B14F-4D97-AF65-F5344CB8AC3E}">
        <p14:creationId xmlns:p14="http://schemas.microsoft.com/office/powerpoint/2010/main" val="404770528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CA8BF-3ADC-7FA8-31AC-9D9CA0D5F451}"/>
              </a:ext>
            </a:extLst>
          </p:cNvPr>
          <p:cNvSpPr>
            <a:spLocks noGrp="1"/>
          </p:cNvSpPr>
          <p:nvPr>
            <p:ph type="title"/>
          </p:nvPr>
        </p:nvSpPr>
        <p:spPr>
          <a:xfrm>
            <a:off x="609601" y="295275"/>
            <a:ext cx="11055351" cy="514350"/>
          </a:xfrm>
        </p:spPr>
        <p:txBody>
          <a:bodyPr>
            <a:normAutofit fontScale="90000"/>
          </a:bodyPr>
          <a:lstStyle/>
          <a:p>
            <a:r>
              <a:rPr lang="en-US" dirty="0"/>
              <a:t>II. POTENTIAL COUNSELING ISSUES</a:t>
            </a:r>
          </a:p>
        </p:txBody>
      </p:sp>
      <p:sp>
        <p:nvSpPr>
          <p:cNvPr id="5" name="Content Placeholder 4">
            <a:extLst>
              <a:ext uri="{FF2B5EF4-FFF2-40B4-BE49-F238E27FC236}">
                <a16:creationId xmlns:a16="http://schemas.microsoft.com/office/drawing/2014/main" id="{A75538B5-1A1B-0F0D-316E-6CB8122AB26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657381918"/>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235</TotalTime>
  <Words>921</Words>
  <Application>Microsoft Office PowerPoint</Application>
  <PresentationFormat>Widescreen</PresentationFormat>
  <Paragraphs>115</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ESSENTIAL COUNSELING PRINCIPLES AND SKILLS FOR SLPS AND AUDIOLOGISTS</vt:lpstr>
      <vt:lpstr>Outline</vt:lpstr>
      <vt:lpstr>I. INTRODUCTION**</vt:lpstr>
      <vt:lpstr>When a person has a communication disorder….</vt:lpstr>
      <vt:lpstr>PowerPoint Presentation</vt:lpstr>
      <vt:lpstr>Our job is to:**</vt:lpstr>
      <vt:lpstr>We also need to:</vt:lpstr>
      <vt:lpstr>Remember…**</vt:lpstr>
      <vt:lpstr>II. POTENTIAL COUNSELING ISSUES</vt:lpstr>
      <vt:lpstr>PowerPoint Presentation</vt:lpstr>
      <vt:lpstr>III. BOUNDARIES AND SCOPE OF PRACTICE**</vt:lpstr>
      <vt:lpstr>Within our boundaries (continued)**</vt:lpstr>
      <vt:lpstr>B. Outside our Boundaries—Refer to Appropriate Professionals</vt:lpstr>
      <vt:lpstr>IV. TYPES OF QUESTIONS**</vt:lpstr>
      <vt:lpstr>PowerPoint Presentation</vt:lpstr>
      <vt:lpstr>V. PERSONAL QUALITIES OF EFFECTIVE HELPERS**</vt:lpstr>
      <vt:lpstr>Personal qualities of effective helpers continued:**</vt:lpstr>
      <vt:lpstr>Personal qualities:</vt:lpstr>
      <vt:lpstr>Reflection:</vt:lpstr>
      <vt:lpstr>VI. FOUNDATIONAL COUNSELING SKILLS**</vt:lpstr>
      <vt:lpstr>VII. HELPING CLIENTS CHANGE THEIR THINKING TO PROMOTE CHANGE**</vt:lpstr>
      <vt:lpstr>\</vt:lpstr>
      <vt:lpstr>“I can’t go to parties and have fun any more because of my hearing loss”**</vt:lpstr>
      <vt:lpstr>PowerPoint Presentation</vt:lpstr>
      <vt:lpstr>VIII. REACTIONS AND EMOTIONS RELATED TO COMMUNICATION DISORDERS</vt:lpstr>
      <vt:lpstr>Do not say…**</vt:lpstr>
      <vt:lpstr>IX. NORMALIZING</vt:lpstr>
      <vt:lpstr>X. BE AWARE OF DEFENSE MECHANISMS</vt:lpstr>
      <vt:lpstr>Outline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Roseberry-Mckibbin, Celeste</dc:creator>
  <cp:lastModifiedBy>Roseberry-Mckibbin, Celeste</cp:lastModifiedBy>
  <cp:revision>23</cp:revision>
  <dcterms:created xsi:type="dcterms:W3CDTF">2023-06-23T22:31:37Z</dcterms:created>
  <dcterms:modified xsi:type="dcterms:W3CDTF">2023-09-23T14:27:48Z</dcterms:modified>
</cp:coreProperties>
</file>