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69" r:id="rId17"/>
    <p:sldId id="284" r:id="rId18"/>
    <p:sldId id="270" r:id="rId19"/>
    <p:sldId id="271" r:id="rId20"/>
    <p:sldId id="273" r:id="rId21"/>
    <p:sldId id="274" r:id="rId22"/>
    <p:sldId id="272" r:id="rId23"/>
    <p:sldId id="275" r:id="rId24"/>
    <p:sldId id="276" r:id="rId25"/>
    <p:sldId id="277" r:id="rId26"/>
    <p:sldId id="279" r:id="rId27"/>
    <p:sldId id="280" r:id="rId28"/>
    <p:sldId id="278" r:id="rId29"/>
    <p:sldId id="28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6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7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9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0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5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OISXtCgVA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I6KMtociI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0mlaJft5aE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65V1v4_Dw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ix1F6Gygk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C5A6-2185-C075-4FD8-213BAF88D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57" y="-71020"/>
            <a:ext cx="10505243" cy="1752600"/>
          </a:xfrm>
        </p:spPr>
        <p:txBody>
          <a:bodyPr/>
          <a:lstStyle/>
          <a:p>
            <a:r>
              <a:rPr lang="en-US" dirty="0"/>
              <a:t>Essentials of Communication Sciences and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34CCF-F518-07B6-4080-404947A3A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938" y="2050742"/>
            <a:ext cx="8907262" cy="3588058"/>
          </a:xfrm>
        </p:spPr>
        <p:txBody>
          <a:bodyPr/>
          <a:lstStyle/>
          <a:p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1928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62D4-A8CA-467A-5401-A0D80B66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DISORDERS OF LANGUAGE**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FC60-0E72-CD3E-EE20-61BA70B52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617" y="1417638"/>
            <a:ext cx="10886983" cy="4373561"/>
          </a:xfrm>
        </p:spPr>
        <p:txBody>
          <a:bodyPr/>
          <a:lstStyle/>
          <a:p>
            <a:r>
              <a:rPr lang="en-US" dirty="0"/>
              <a:t>Challenges with receptive language: listening, reading</a:t>
            </a:r>
          </a:p>
          <a:p>
            <a:endParaRPr lang="en-US" dirty="0"/>
          </a:p>
          <a:p>
            <a:r>
              <a:rPr lang="en-US" dirty="0"/>
              <a:t>Challenges with expressive language: writing, speaking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Living with Developmental Language Disorder (DLD) - DLDandMe.org</a:t>
            </a:r>
          </a:p>
          <a:p>
            <a:r>
              <a:rPr lang="en-US" dirty="0">
                <a:hlinkClick r:id="rId2"/>
              </a:rPr>
              <a:t>https://www.youtube.com/watch?v=KrOISXtCgVA</a:t>
            </a:r>
            <a:endParaRPr lang="en-US" dirty="0"/>
          </a:p>
          <a:p>
            <a:r>
              <a:rPr lang="en-US" dirty="0" err="1"/>
              <a:t>BoysTownHospital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A1A5-BE5F-6DFE-E343-07C4EF2C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children, language disorders can occur alongside: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0CB217-DE8D-48ED-BF4E-C7663422EA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6702-D20E-0075-7AA5-FA52AF83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59798"/>
            <a:ext cx="10987596" cy="639192"/>
          </a:xfrm>
        </p:spPr>
        <p:txBody>
          <a:bodyPr/>
          <a:lstStyle/>
          <a:p>
            <a:r>
              <a:rPr lang="en-US" sz="3600" dirty="0"/>
              <a:t>Developmental language disorder: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653545-EBE5-4814-B298-0C523F2378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2010-ACE2-27E5-E5CB-43E9989C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74638"/>
            <a:ext cx="11077575" cy="408943"/>
          </a:xfrm>
        </p:spPr>
        <p:txBody>
          <a:bodyPr/>
          <a:lstStyle/>
          <a:p>
            <a:r>
              <a:rPr lang="en-US" sz="3600" dirty="0"/>
              <a:t>If an adult has a stroke or traumatic brain injury: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D3F97-AA77-4B0A-BA16-302DDF23DA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5F03-2A88-4A2C-F150-7D58244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DISORDERS OF FLUENCY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34CFE4-A8B9-4D8C-A991-8BAB932BF3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C664-6E99-BB7D-7C9B-5806CD10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2" y="1313894"/>
            <a:ext cx="10869227" cy="103743"/>
          </a:xfrm>
        </p:spPr>
        <p:txBody>
          <a:bodyPr/>
          <a:lstStyle/>
          <a:p>
            <a:r>
              <a:rPr lang="en-US" sz="3600" b="1" i="0" dirty="0">
                <a:solidFill>
                  <a:schemeClr val="tx1"/>
                </a:solidFill>
                <a:effectLst/>
                <a:latin typeface="YouTube Sans"/>
              </a:rPr>
              <a:t>Overcoming Stuttering: A Personal Journey**</a:t>
            </a:r>
            <a:b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</a:br>
            <a:b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8699-EF03-BB90-A144-76A4967175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373" y="1417638"/>
            <a:ext cx="10869227" cy="5045306"/>
          </a:xfrm>
        </p:spPr>
        <p:txBody>
          <a:bodyPr/>
          <a:lstStyle/>
          <a:p>
            <a:r>
              <a:rPr lang="en-US" dirty="0"/>
              <a:t>Broadway Elite Talent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https://www.youtube.com/watch?v=yXI6KMtociI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9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831C-C7AC-1EFA-8682-B32FEC15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274638"/>
            <a:ext cx="11111883" cy="542108"/>
          </a:xfrm>
        </p:spPr>
        <p:txBody>
          <a:bodyPr/>
          <a:lstStyle/>
          <a:p>
            <a:r>
              <a:rPr lang="en-US" sz="3600" dirty="0"/>
              <a:t>V. DISORDERS OF VOICE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37FF1-6EA4-41DC-815F-FFC85DDC39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E271-6C74-BD9C-D8A5-092F443D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new laryngitis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1F502-880B-A5B5-D69D-D49B5C7D62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https://www.youtube.com/watch?v=r0mlaJft5aE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cairn</a:t>
            </a:r>
          </a:p>
        </p:txBody>
      </p:sp>
    </p:spTree>
    <p:extLst>
      <p:ext uri="{BB962C8B-B14F-4D97-AF65-F5344CB8AC3E}">
        <p14:creationId xmlns:p14="http://schemas.microsoft.com/office/powerpoint/2010/main" val="169634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A093-FCFE-DA69-970F-176D3754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32" y="274638"/>
            <a:ext cx="11171068" cy="249145"/>
          </a:xfrm>
        </p:spPr>
        <p:txBody>
          <a:bodyPr/>
          <a:lstStyle/>
          <a:p>
            <a:r>
              <a:rPr lang="en-US" dirty="0"/>
              <a:t>VI. DISORDERS OF RESONANCE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E986C-3E45-4A8C-B9B8-CB9D3A53A2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CB5B-F352-B33E-9CF0-DA1CB99E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274638"/>
            <a:ext cx="10987596" cy="497719"/>
          </a:xfrm>
        </p:spPr>
        <p:txBody>
          <a:bodyPr/>
          <a:lstStyle/>
          <a:p>
            <a:r>
              <a:rPr lang="en-US" sz="3600" dirty="0"/>
              <a:t>VII. DISORDERS OF COGNITION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D0CF5-17E9-442D-A2AE-AF4A48C430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777B-8090-4ED8-A3BB-631CF4D6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E5B9-80F1-4660-9533-31583FFA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slides are blank and you will need to take notes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5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9AA7-A051-671D-F343-BBC6DC79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274638"/>
            <a:ext cx="11040862" cy="604251"/>
          </a:xfrm>
        </p:spPr>
        <p:txBody>
          <a:bodyPr/>
          <a:lstStyle/>
          <a:p>
            <a:r>
              <a:rPr lang="en-US" dirty="0"/>
              <a:t>VIII. HEARING LOSS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838ACD-6089-410D-BF55-3139205F6F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715-084F-FCF3-11F6-D0708AAE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365126"/>
            <a:ext cx="10936550" cy="247434"/>
          </a:xfrm>
        </p:spPr>
        <p:txBody>
          <a:bodyPr>
            <a:normAutofit fontScale="90000"/>
          </a:bodyPr>
          <a:lstStyle/>
          <a:p>
            <a:r>
              <a:rPr lang="en-US" dirty="0"/>
              <a:t>A conductive hearing loss…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0882F5-DAC7-4C7F-85AE-6B9151F5B5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697" y="967666"/>
            <a:ext cx="11037903" cy="48235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0769-8F2D-6D9D-D90C-F83F3A0F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97654"/>
            <a:ext cx="11289437" cy="426129"/>
          </a:xfrm>
        </p:spPr>
        <p:txBody>
          <a:bodyPr/>
          <a:lstStyle/>
          <a:p>
            <a:r>
              <a:rPr lang="en-US" sz="3600" dirty="0"/>
              <a:t>A sensorineural hearing loss…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DD9A9-0321-48BD-8996-5A2FCD3D61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A8F4-3D93-40BC-DB2E-A0BF597A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1011270" cy="1580795"/>
          </a:xfrm>
        </p:spPr>
        <p:txBody>
          <a:bodyPr/>
          <a:lstStyle/>
          <a:p>
            <a:r>
              <a:rPr lang="en-US" dirty="0"/>
              <a:t>IX. THE PROFESSIONS OF SPEECH-LANGUAGE PATHOLOGY AND AUDIOLOGY **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B136-E9F1-87FD-2443-0A15D567A1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Our field began in the 1920s</a:t>
            </a:r>
          </a:p>
          <a:p>
            <a:endParaRPr lang="en-US" dirty="0"/>
          </a:p>
          <a:p>
            <a:r>
              <a:rPr lang="en-US" dirty="0"/>
              <a:t>We progressed through time primarily as a result of laws governing provision of services for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82018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B0EC-48F0-59DB-C04B-9486B8E4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impacting our professions: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FAA594-18D1-4F01-8A80-396A1CB076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3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13AC-290C-F4D0-7F06-FBD9D830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74638"/>
            <a:ext cx="11209538" cy="320166"/>
          </a:xfrm>
        </p:spPr>
        <p:txBody>
          <a:bodyPr/>
          <a:lstStyle/>
          <a:p>
            <a:r>
              <a:rPr lang="en-US" dirty="0"/>
              <a:t>Key values in our professions:**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98DE-5D44-691A-FA16-CE06206312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0718" y="798990"/>
            <a:ext cx="8220723" cy="4992209"/>
          </a:xfrm>
        </p:spPr>
        <p:txBody>
          <a:bodyPr/>
          <a:lstStyle/>
          <a:p>
            <a:r>
              <a:rPr lang="en-US" dirty="0"/>
              <a:t>Ethics: Standards of conduct that govern professional behavior </a:t>
            </a:r>
          </a:p>
          <a:p>
            <a:endParaRPr lang="en-US" dirty="0"/>
          </a:p>
          <a:p>
            <a:r>
              <a:rPr lang="en-US" dirty="0"/>
              <a:t>Cultural competence: providing culturally responsive services to clients and families from diverse linguistic and cultural groups</a:t>
            </a:r>
          </a:p>
          <a:p>
            <a:endParaRPr lang="en-US" dirty="0"/>
          </a:p>
          <a:p>
            <a:r>
              <a:rPr lang="en-US" dirty="0"/>
              <a:t>Global citizenship: awareness, knowledge, and skills to provide appropriate services in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136994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B432-12DA-48DA-BEAF-B4950B33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Speech-Language Pathologists (SLPs)**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6CB1-5D17-B10B-37B8-D8D12604B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025" y="1457326"/>
            <a:ext cx="10696575" cy="4333874"/>
          </a:xfrm>
        </p:spPr>
        <p:txBody>
          <a:bodyPr/>
          <a:lstStyle/>
          <a:p>
            <a:r>
              <a:rPr lang="en-US" dirty="0"/>
              <a:t>Evaluate, diagnose, and treat adults with speech, language, and swallowing disorders</a:t>
            </a:r>
          </a:p>
          <a:p>
            <a:endParaRPr lang="en-US" dirty="0"/>
          </a:p>
          <a:p>
            <a:r>
              <a:rPr lang="en-US" dirty="0"/>
              <a:t>They usually have Master’s degrees</a:t>
            </a:r>
          </a:p>
          <a:p>
            <a:endParaRPr lang="en-US" dirty="0"/>
          </a:p>
          <a:p>
            <a:r>
              <a:rPr lang="en-US" dirty="0"/>
              <a:t>Speech-language pathology assistants (SLPAs) provide treatment but do not evaluate or diagnose clients</a:t>
            </a:r>
          </a:p>
        </p:txBody>
      </p:sp>
    </p:spTree>
    <p:extLst>
      <p:ext uri="{BB962C8B-B14F-4D97-AF65-F5344CB8AC3E}">
        <p14:creationId xmlns:p14="http://schemas.microsoft.com/office/powerpoint/2010/main" val="89799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775-ABEC-FC0A-5A91-4FCEDBA8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Audiologists:**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36DC-C9ED-1ACD-FA17-40382D7234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165" y="1417638"/>
            <a:ext cx="11144435" cy="4373561"/>
          </a:xfrm>
        </p:spPr>
        <p:txBody>
          <a:bodyPr/>
          <a:lstStyle/>
          <a:p>
            <a:r>
              <a:rPr lang="en-US" dirty="0"/>
              <a:t>Evaluate, diagnose, and treat clients with hearing loss</a:t>
            </a:r>
          </a:p>
          <a:p>
            <a:endParaRPr lang="en-US" dirty="0"/>
          </a:p>
          <a:p>
            <a:r>
              <a:rPr lang="en-US" dirty="0"/>
              <a:t>A key role is providing hearing aids for clients who can benefit</a:t>
            </a:r>
          </a:p>
          <a:p>
            <a:endParaRPr lang="en-US" dirty="0"/>
          </a:p>
          <a:p>
            <a:r>
              <a:rPr lang="en-US" dirty="0"/>
              <a:t>There are audiology assistants as well</a:t>
            </a:r>
          </a:p>
        </p:txBody>
      </p:sp>
    </p:spTree>
    <p:extLst>
      <p:ext uri="{BB962C8B-B14F-4D97-AF65-F5344CB8AC3E}">
        <p14:creationId xmlns:p14="http://schemas.microsoft.com/office/powerpoint/2010/main" val="374815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34EB-3BDA-2D4E-F474-5F2FB30A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675"/>
            <a:ext cx="11353800" cy="428625"/>
          </a:xfrm>
        </p:spPr>
        <p:txBody>
          <a:bodyPr>
            <a:normAutofit fontScale="90000"/>
          </a:bodyPr>
          <a:lstStyle/>
          <a:p>
            <a:r>
              <a:rPr lang="en-US" dirty="0"/>
              <a:t>X. </a:t>
            </a:r>
            <a:r>
              <a:rPr lang="en-US" sz="3600" dirty="0"/>
              <a:t>TREATMENT SETTINGS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7A7F6-AF67-4ACD-A0DD-3CD0185DC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0B8D-6F12-321B-E78A-081AB607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news:**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264D-27C5-199A-3829-1E811E0605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186" y="1296140"/>
            <a:ext cx="11073414" cy="44950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huge demand for SLPs! </a:t>
            </a:r>
          </a:p>
          <a:p>
            <a:endParaRPr lang="en-US" dirty="0"/>
          </a:p>
          <a:p>
            <a:r>
              <a:rPr lang="en-US" dirty="0"/>
              <a:t>Right now, employers are competing to hire SLPs </a:t>
            </a:r>
          </a:p>
          <a:p>
            <a:endParaRPr lang="en-US" dirty="0"/>
          </a:p>
          <a:p>
            <a:r>
              <a:rPr lang="en-US" dirty="0"/>
              <a:t>You will have a comfortable middle class lifestyle</a:t>
            </a:r>
          </a:p>
          <a:p>
            <a:endParaRPr lang="en-US" dirty="0"/>
          </a:p>
          <a:p>
            <a:r>
              <a:rPr lang="en-US" dirty="0"/>
              <a:t>You get to make a permanent positive difference in the lives of your clients and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97044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F33D-58A1-786E-483E-67B76F24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is communication?**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9D98-3670-EBDB-52E5-88C9B69F1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1571626"/>
            <a:ext cx="10763250" cy="4219574"/>
          </a:xfrm>
        </p:spPr>
        <p:txBody>
          <a:bodyPr>
            <a:normAutofit/>
          </a:bodyPr>
          <a:lstStyle/>
          <a:p>
            <a:r>
              <a:rPr lang="en-US" sz="3200" dirty="0"/>
              <a:t>As humans, we send and receive messages</a:t>
            </a:r>
          </a:p>
          <a:p>
            <a:endParaRPr lang="en-US" sz="3200" dirty="0"/>
          </a:p>
          <a:p>
            <a:r>
              <a:rPr lang="en-US" sz="3200" dirty="0"/>
              <a:t>We transmit information</a:t>
            </a:r>
          </a:p>
          <a:p>
            <a:endParaRPr lang="en-US" sz="3200" dirty="0"/>
          </a:p>
          <a:p>
            <a:r>
              <a:rPr lang="en-US" sz="3200" dirty="0"/>
              <a:t>This can be in the forms of talking, listening, reading, and writing</a:t>
            </a:r>
          </a:p>
        </p:txBody>
      </p:sp>
    </p:spTree>
    <p:extLst>
      <p:ext uri="{BB962C8B-B14F-4D97-AF65-F5344CB8AC3E}">
        <p14:creationId xmlns:p14="http://schemas.microsoft.com/office/powerpoint/2010/main" val="282807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BC27-C78E-4B87-BDE2-2252FDBC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According to Indeed.com…** (not on exam)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B687-42B3-43AB-B4B1-9304B0A78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309" y="1417638"/>
            <a:ext cx="11082291" cy="4373561"/>
          </a:xfrm>
        </p:spPr>
        <p:txBody>
          <a:bodyPr/>
          <a:lstStyle/>
          <a:p>
            <a:r>
              <a:rPr lang="en-US" dirty="0"/>
              <a:t>In June 2023, there were 264 SLP jobs in Sacramento alone</a:t>
            </a:r>
          </a:p>
          <a:p>
            <a:endParaRPr lang="en-US" dirty="0"/>
          </a:p>
          <a:p>
            <a:r>
              <a:rPr lang="en-US" dirty="0"/>
              <a:t>There is also a high demand for audiologists</a:t>
            </a:r>
          </a:p>
        </p:txBody>
      </p:sp>
    </p:spTree>
    <p:extLst>
      <p:ext uri="{BB962C8B-B14F-4D97-AF65-F5344CB8AC3E}">
        <p14:creationId xmlns:p14="http://schemas.microsoft.com/office/powerpoint/2010/main" val="265142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FED2-2ED5-D3B3-88F7-D14FE189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communication disorder…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D5B34-B992-4A7C-9519-D6910C19CA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34F4-7F53-266A-0061-7D444470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disorders can be: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D283D6-E128-4A1F-B3B1-8FDA0CFD90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D8F9-E990-D471-FC09-67F3617B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born with a cleft palate: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F6D5D8-BB1B-4EBF-9FA5-FBB0BCB49A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95279" y="1301763"/>
            <a:ext cx="6385600" cy="5281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3A761-2FEB-43D8-AB2A-B503772F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5" y="1561728"/>
            <a:ext cx="4634886" cy="46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01FA-CFEC-823A-9058-3A2591B3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SPEECH SOUND DISORDERS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1783A-836E-473A-9A89-AB97FB230F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3665-2FB6-9ED8-948D-315130ED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a child with a speech sound disorder:**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4DAF-C87D-7DD5-7403-13449DE6E9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Articulation disorders connected sample 6 year old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https://www.youtube.com/watch?v=FY65V1v4_Dw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Malinda Howard</a:t>
            </a:r>
          </a:p>
        </p:txBody>
      </p:sp>
    </p:spTree>
    <p:extLst>
      <p:ext uri="{BB962C8B-B14F-4D97-AF65-F5344CB8AC3E}">
        <p14:creationId xmlns:p14="http://schemas.microsoft.com/office/powerpoint/2010/main" val="282131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1B2D-067F-E518-B02E-3F159D08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an adult with a speech sound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C85F-B6A7-5628-DEA8-55106BFB86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213" y="1597982"/>
            <a:ext cx="10670959" cy="5175680"/>
          </a:xfrm>
        </p:spPr>
        <p:txBody>
          <a:bodyPr/>
          <a:lstStyle/>
          <a:p>
            <a:r>
              <a:rPr lang="en-US" dirty="0"/>
              <a:t>Spastic dysarthria in ALS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https://www.youtube.com/watch?v=PZix1F6Gygk</a:t>
            </a:r>
            <a:endParaRPr lang="en-US" dirty="0"/>
          </a:p>
          <a:p>
            <a:endParaRPr lang="en-US" dirty="0"/>
          </a:p>
          <a:p>
            <a:r>
              <a:rPr lang="en-US" dirty="0"/>
              <a:t>Neurosigns.org</a:t>
            </a:r>
          </a:p>
        </p:txBody>
      </p:sp>
    </p:spTree>
    <p:extLst>
      <p:ext uri="{BB962C8B-B14F-4D97-AF65-F5344CB8AC3E}">
        <p14:creationId xmlns:p14="http://schemas.microsoft.com/office/powerpoint/2010/main" val="200263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526</Words>
  <Application>Microsoft Office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YouTube Sans</vt:lpstr>
      <vt:lpstr>Office Theme</vt:lpstr>
      <vt:lpstr>Essentials of Communication Sciences and Disorders</vt:lpstr>
      <vt:lpstr>Remember….</vt:lpstr>
      <vt:lpstr>I. What is communication?**</vt:lpstr>
      <vt:lpstr>In a communication disorder…</vt:lpstr>
      <vt:lpstr>Communication disorders can be:</vt:lpstr>
      <vt:lpstr>Children born with a cleft palate:</vt:lpstr>
      <vt:lpstr>II. SPEECH SOUND DISORDERS</vt:lpstr>
      <vt:lpstr>Video of a child with a speech sound disorder:**</vt:lpstr>
      <vt:lpstr>Video of an adult with a speech sound disorder</vt:lpstr>
      <vt:lpstr>III. DISORDERS OF LANGUAGE**</vt:lpstr>
      <vt:lpstr>In children, language disorders can occur alongside:</vt:lpstr>
      <vt:lpstr>Developmental language disorder:</vt:lpstr>
      <vt:lpstr>If an adult has a stroke or traumatic brain injury:</vt:lpstr>
      <vt:lpstr>IV. DISORDERS OF FLUENCY</vt:lpstr>
      <vt:lpstr>Overcoming Stuttering: A Personal Journey**  </vt:lpstr>
      <vt:lpstr>V. DISORDERS OF VOICE</vt:lpstr>
      <vt:lpstr>My new laryngitis voice</vt:lpstr>
      <vt:lpstr>VI. DISORDERS OF RESONANCE</vt:lpstr>
      <vt:lpstr>VII. DISORDERS OF COGNITION</vt:lpstr>
      <vt:lpstr>VIII. HEARING LOSS</vt:lpstr>
      <vt:lpstr>A conductive hearing loss…</vt:lpstr>
      <vt:lpstr>A sensorineural hearing loss…</vt:lpstr>
      <vt:lpstr>IX. THE PROFESSIONS OF SPEECH-LANGUAGE PATHOLOGY AND AUDIOLOGY ** </vt:lpstr>
      <vt:lpstr>Laws impacting our professions:</vt:lpstr>
      <vt:lpstr>Key values in our professions:**</vt:lpstr>
      <vt:lpstr>Speech-Language Pathologists (SLPs)**</vt:lpstr>
      <vt:lpstr>Audiologists:**</vt:lpstr>
      <vt:lpstr>X. TREATMENT SETTINGS</vt:lpstr>
      <vt:lpstr>The good news:**</vt:lpstr>
      <vt:lpstr>According to Indeed.com…** (not on exam)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celeste_roseberry@outlook.com</dc:creator>
  <cp:lastModifiedBy>Roseberry-Mckibbin, Celeste</cp:lastModifiedBy>
  <cp:revision>32</cp:revision>
  <dcterms:created xsi:type="dcterms:W3CDTF">2023-04-22T23:13:57Z</dcterms:created>
  <dcterms:modified xsi:type="dcterms:W3CDTF">2023-06-24T19:44:02Z</dcterms:modified>
</cp:coreProperties>
</file>