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5" r:id="rId2"/>
    <p:sldMasterId id="2147483782" r:id="rId3"/>
  </p:sldMasterIdLst>
  <p:notesMasterIdLst>
    <p:notesMasterId r:id="rId60"/>
  </p:notesMasterIdLst>
  <p:handoutMasterIdLst>
    <p:handoutMasterId r:id="rId61"/>
  </p:handoutMasterIdLst>
  <p:sldIdLst>
    <p:sldId id="256" r:id="rId4"/>
    <p:sldId id="272" r:id="rId5"/>
    <p:sldId id="303" r:id="rId6"/>
    <p:sldId id="257" r:id="rId7"/>
    <p:sldId id="281" r:id="rId8"/>
    <p:sldId id="327" r:id="rId9"/>
    <p:sldId id="320" r:id="rId10"/>
    <p:sldId id="326" r:id="rId11"/>
    <p:sldId id="328" r:id="rId12"/>
    <p:sldId id="345" r:id="rId13"/>
    <p:sldId id="282" r:id="rId14"/>
    <p:sldId id="283" r:id="rId15"/>
    <p:sldId id="284" r:id="rId16"/>
    <p:sldId id="342" r:id="rId17"/>
    <p:sldId id="344" r:id="rId18"/>
    <p:sldId id="285" r:id="rId19"/>
    <p:sldId id="286" r:id="rId20"/>
    <p:sldId id="287" r:id="rId21"/>
    <p:sldId id="322" r:id="rId22"/>
    <p:sldId id="305" r:id="rId23"/>
    <p:sldId id="306" r:id="rId24"/>
    <p:sldId id="325" r:id="rId25"/>
    <p:sldId id="273" r:id="rId26"/>
    <p:sldId id="329" r:id="rId27"/>
    <p:sldId id="274" r:id="rId28"/>
    <p:sldId id="276" r:id="rId29"/>
    <p:sldId id="275" r:id="rId30"/>
    <p:sldId id="291" r:id="rId31"/>
    <p:sldId id="292" r:id="rId32"/>
    <p:sldId id="293" r:id="rId33"/>
    <p:sldId id="294" r:id="rId34"/>
    <p:sldId id="323" r:id="rId35"/>
    <p:sldId id="324" r:id="rId36"/>
    <p:sldId id="346" r:id="rId37"/>
    <p:sldId id="288" r:id="rId38"/>
    <p:sldId id="289" r:id="rId39"/>
    <p:sldId id="290" r:id="rId40"/>
    <p:sldId id="295" r:id="rId41"/>
    <p:sldId id="300" r:id="rId42"/>
    <p:sldId id="301" r:id="rId43"/>
    <p:sldId id="302" r:id="rId44"/>
    <p:sldId id="315" r:id="rId45"/>
    <p:sldId id="314" r:id="rId46"/>
    <p:sldId id="316" r:id="rId47"/>
    <p:sldId id="317" r:id="rId48"/>
    <p:sldId id="318" r:id="rId49"/>
    <p:sldId id="260" r:id="rId50"/>
    <p:sldId id="261" r:id="rId51"/>
    <p:sldId id="263" r:id="rId52"/>
    <p:sldId id="264" r:id="rId53"/>
    <p:sldId id="265" r:id="rId54"/>
    <p:sldId id="266" r:id="rId55"/>
    <p:sldId id="267" r:id="rId56"/>
    <p:sldId id="269" r:id="rId57"/>
    <p:sldId id="341" r:id="rId58"/>
    <p:sldId id="304" r:id="rId5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4CF47C0-4E2D-440A-BD57-B4EA49DAEFB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45B87FC-84DC-4C39-BE87-7FFFC248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5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17C45-D7B8-4CE2-B8EF-220C748BAE35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45D2F-59C9-44C2-B606-0121F266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40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3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3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1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58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77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3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32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EE34-AA75-4A82-B74D-B771D1762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93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BE40-DA29-49AC-9C3B-AB3767D78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41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D49D-A04B-48A7-A06C-A03575D548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46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0C8B-14C5-43CD-8139-374B2E014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82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9F477-ECB5-4CB9-9DEB-C735B9255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03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EA1F-3663-438A-8FF3-9759D3C3D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24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A7B00-92BC-46AA-8AA5-7F1718C48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78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C7A15-97A8-472E-82AE-D316F30525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28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23D92-0E7B-4CB2-BF41-EB76D7687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5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5635E-E787-444A-94CA-BD018EDB58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705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FCB1-D154-425F-8153-422494A41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609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2455-8493-4A9C-AF81-02949B5D9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967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5830-BF9E-428F-B41E-08E0CFC85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93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97044-0A3A-4C04-B748-15F9ACD56A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64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5C52-1844-4E88-A56F-A22CAC60E3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71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3C53-C1B1-49F9-AA55-742DD4306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096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2DB6-74C1-48F7-82C5-DF869226C0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56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4B14-6908-4DB1-B0D1-BCA2FB084A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9136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2FC4-4ADA-4CED-8B40-A1B8BD380063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0B95-5B9D-4AF5-84E5-6C3D4653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7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6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057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4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908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03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93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68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400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851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98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847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C011B-F692-41C7-8F87-D91D14A78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57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1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8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4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87928F-DF43-4E7A-8026-3D909D687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CE1C-0ECA-460C-ADBA-FF7B3A4A862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90FF-5398-4D29-882C-0BB8A430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SCHOOL-AGE LITERACY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val="33404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you involved…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029200" cy="4876800"/>
          </a:xfrm>
        </p:spPr>
        <p:txBody>
          <a:bodyPr/>
          <a:lstStyle/>
          <a:p>
            <a:r>
              <a:rPr lang="en-US" sz="3200" dirty="0"/>
              <a:t>List 3-4 skills that children need to “do school”</a:t>
            </a:r>
          </a:p>
          <a:p>
            <a:endParaRPr lang="en-US" sz="3200" dirty="0"/>
          </a:p>
          <a:p>
            <a:r>
              <a:rPr lang="en-US" sz="3200" dirty="0"/>
              <a:t>What is expected of them in the classroom?</a:t>
            </a:r>
          </a:p>
        </p:txBody>
      </p:sp>
    </p:spTree>
    <p:extLst>
      <p:ext uri="{BB962C8B-B14F-4D97-AF65-F5344CB8AC3E}">
        <p14:creationId xmlns:p14="http://schemas.microsoft.com/office/powerpoint/2010/main" val="342922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language skills are based on 2 major factors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why, when a child is struggling, I often ask a parent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II. THE PROCESS OF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 children who have difficulty with narratives, we can show videos: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562600" cy="4678363"/>
          </a:xfrm>
        </p:spPr>
        <p:txBody>
          <a:bodyPr/>
          <a:lstStyle/>
          <a:p>
            <a:r>
              <a:rPr lang="en-US" dirty="0"/>
              <a:t>Orme the Pig</a:t>
            </a:r>
          </a:p>
          <a:p>
            <a:endParaRPr lang="en-US" dirty="0"/>
          </a:p>
          <a:p>
            <a:r>
              <a:rPr lang="en-US" dirty="0"/>
              <a:t>In pairs, have the “child” write out 3 things:</a:t>
            </a:r>
          </a:p>
          <a:p>
            <a:endParaRPr lang="en-US" dirty="0"/>
          </a:p>
          <a:p>
            <a:r>
              <a:rPr lang="en-US" dirty="0"/>
              <a:t>1. What did Orme want?</a:t>
            </a:r>
          </a:p>
          <a:p>
            <a:r>
              <a:rPr lang="en-US" dirty="0"/>
              <a:t>2. What did he do to get it? (4 things)</a:t>
            </a:r>
          </a:p>
          <a:p>
            <a:r>
              <a:rPr lang="en-US" dirty="0"/>
              <a:t>3. What happened at the end?</a:t>
            </a:r>
          </a:p>
        </p:txBody>
      </p:sp>
    </p:spTree>
    <p:extLst>
      <p:ext uri="{BB962C8B-B14F-4D97-AF65-F5344CB8AC3E}">
        <p14:creationId xmlns:p14="http://schemas.microsoft.com/office/powerpoint/2010/main" val="22803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3200" dirty="0"/>
              <a:t>A great video for helping children in the early stages of narrative development: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181600" cy="5059363"/>
          </a:xfrm>
        </p:spPr>
        <p:txBody>
          <a:bodyPr/>
          <a:lstStyle/>
          <a:p>
            <a:r>
              <a:rPr lang="en-US" sz="3200" dirty="0"/>
              <a:t>Simon’s cat Scary Legs</a:t>
            </a:r>
          </a:p>
          <a:p>
            <a:endParaRPr lang="en-US" sz="900" dirty="0"/>
          </a:p>
          <a:p>
            <a:r>
              <a:rPr lang="en-US" sz="3200" dirty="0"/>
              <a:t>After the video, ask:</a:t>
            </a:r>
          </a:p>
          <a:p>
            <a:r>
              <a:rPr lang="en-US" sz="3200" dirty="0"/>
              <a:t>What is the setting?</a:t>
            </a:r>
          </a:p>
          <a:p>
            <a:r>
              <a:rPr lang="en-US" sz="3200" dirty="0"/>
              <a:t>Who are the characters?</a:t>
            </a:r>
          </a:p>
          <a:p>
            <a:r>
              <a:rPr lang="en-US" sz="3200" dirty="0"/>
              <a:t>What is the problem?</a:t>
            </a:r>
          </a:p>
          <a:p>
            <a:r>
              <a:rPr lang="en-US" sz="3200" dirty="0"/>
              <a:t>How does the problem resolve in the end?</a:t>
            </a:r>
          </a:p>
        </p:txBody>
      </p:sp>
    </p:spTree>
    <p:extLst>
      <p:ext uri="{BB962C8B-B14F-4D97-AF65-F5344CB8AC3E}">
        <p14:creationId xmlns:p14="http://schemas.microsoft.com/office/powerpoint/2010/main" val="1843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Step 1 in reading: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child brings their knowledge to </a:t>
            </a:r>
            <a:r>
              <a:rPr lang="en-US"/>
              <a:t>the task**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608885" cy="4295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" name="Oval 3"/>
          <p:cNvSpPr/>
          <p:nvPr/>
        </p:nvSpPr>
        <p:spPr>
          <a:xfrm>
            <a:off x="5943600" y="1524000"/>
            <a:ext cx="2743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Child’s knowledge and skills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981200"/>
            <a:ext cx="22098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 on the page</a:t>
            </a:r>
          </a:p>
        </p:txBody>
      </p:sp>
    </p:spTree>
    <p:extLst>
      <p:ext uri="{BB962C8B-B14F-4D97-AF65-F5344CB8AC3E}">
        <p14:creationId xmlns:p14="http://schemas.microsoft.com/office/powerpoint/2010/main" val="31766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B. Step 2 in </a:t>
            </a:r>
            <a:r>
              <a:rPr lang="en-US"/>
              <a:t>reading: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914400"/>
          </a:xfrm>
        </p:spPr>
        <p:txBody>
          <a:bodyPr/>
          <a:lstStyle/>
          <a:p>
            <a:r>
              <a:rPr lang="en-US" dirty="0"/>
              <a:t>PA skills to teach: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have to read chapter 11**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867400" cy="4525963"/>
          </a:xfrm>
        </p:spPr>
        <p:txBody>
          <a:bodyPr/>
          <a:lstStyle/>
          <a:p>
            <a:r>
              <a:rPr lang="en-US" dirty="0"/>
              <a:t>The test questions are based on Power Point only</a:t>
            </a:r>
          </a:p>
          <a:p>
            <a:endParaRPr lang="en-US" dirty="0"/>
          </a:p>
          <a:p>
            <a:r>
              <a:rPr lang="en-US" dirty="0"/>
              <a:t>However, before grad school, I recommend that you read the chapter because it will help you in the child language and curriculum classes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04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2057400"/>
          </a:xfrm>
        </p:spPr>
        <p:txBody>
          <a:bodyPr>
            <a:normAutofit fontScale="90000"/>
          </a:bodyPr>
          <a:lstStyle/>
          <a:p>
            <a:r>
              <a:rPr lang="en-US" sz="3200" b="0" dirty="0" err="1"/>
              <a:t>Tambyraja</a:t>
            </a:r>
            <a:r>
              <a:rPr lang="en-US" sz="3200" b="0" dirty="0"/>
              <a:t>, Farquharson, Logan, &amp; Justice. Decoding skills in children with language impairment: Contributions of phonological processing and classroom performance. </a:t>
            </a:r>
            <a:r>
              <a:rPr lang="en-US" sz="3200" b="0" i="1" dirty="0"/>
              <a:t>American Journal of Speech-Language Pathology, 24</a:t>
            </a:r>
            <a:r>
              <a:rPr lang="en-US" sz="3200" b="0" dirty="0"/>
              <a:t>, 177-188.**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895600"/>
            <a:ext cx="5562600" cy="3230563"/>
          </a:xfrm>
        </p:spPr>
        <p:txBody>
          <a:bodyPr/>
          <a:lstStyle/>
          <a:p>
            <a:r>
              <a:rPr lang="en-US" dirty="0"/>
              <a:t>They looked at children with language impairment (LI) and measured their phonological processing and word decoding skills 2x during the academic year</a:t>
            </a:r>
          </a:p>
          <a:p>
            <a:endParaRPr lang="en-US" sz="900" dirty="0"/>
          </a:p>
          <a:p>
            <a:r>
              <a:rPr lang="en-US" b="1" dirty="0">
                <a:solidFill>
                  <a:srgbClr val="FF0000"/>
                </a:solidFill>
              </a:rPr>
              <a:t>**kindergarteners and 1</a:t>
            </a:r>
            <a:r>
              <a:rPr lang="en-US" b="1" baseline="30000" dirty="0">
                <a:solidFill>
                  <a:srgbClr val="FF0000"/>
                </a:solidFill>
              </a:rPr>
              <a:t>st</a:t>
            </a:r>
            <a:r>
              <a:rPr lang="en-US" b="1" dirty="0">
                <a:solidFill>
                  <a:srgbClr val="FF0000"/>
                </a:solidFill>
              </a:rPr>
              <a:t> graders</a:t>
            </a:r>
          </a:p>
        </p:txBody>
      </p:sp>
    </p:spTree>
    <p:extLst>
      <p:ext uri="{BB962C8B-B14F-4D97-AF65-F5344CB8AC3E}">
        <p14:creationId xmlns:p14="http://schemas.microsoft.com/office/powerpoint/2010/main" val="3313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study found that: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Youtube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Phonological Awareness Interventions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Veronica Evans</a:t>
            </a:r>
          </a:p>
        </p:txBody>
      </p:sp>
    </p:spTree>
    <p:extLst>
      <p:ext uri="{BB962C8B-B14F-4D97-AF65-F5344CB8AC3E}">
        <p14:creationId xmlns:p14="http://schemas.microsoft.com/office/powerpoint/2010/main" val="5953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C. Step 3 in reading: Morphological awareness (MA)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00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example: 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Students need to understand that prefixes, suffixes, inflections, and root words are all morphemes which can be taken away from or added to words to change their meaning.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6400800" cy="6553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More than </a:t>
            </a:r>
            <a:r>
              <a:rPr lang="en-US" sz="3200" b="1" dirty="0">
                <a:solidFill>
                  <a:srgbClr val="FF0000"/>
                </a:solidFill>
              </a:rPr>
              <a:t>50%</a:t>
            </a:r>
            <a:r>
              <a:rPr lang="en-US" sz="3200" dirty="0"/>
              <a:t> of English words** are </a:t>
            </a:r>
            <a:r>
              <a:rPr lang="en-US" sz="3200" b="1" dirty="0">
                <a:solidFill>
                  <a:srgbClr val="FF0000"/>
                </a:solidFill>
              </a:rPr>
              <a:t>morphologically complex</a:t>
            </a:r>
            <a:endParaRPr lang="en-US" sz="32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3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Students with strong MA are able to approach a novel multisyllabic word and break it into parts in order to predict the word’s meaning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This helps in many areas: decoding, spelling, comprehension, and oral language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50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/>
          <a:lstStyle/>
          <a:p>
            <a:r>
              <a:rPr lang="en-US" altLang="en-US" sz="3600" dirty="0"/>
              <a:t>MA is especially critical because….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962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200" dirty="0"/>
              <a:t>Good, Lance, &amp; Rainey. The effects of morphological awareness training on reading, spelling, and vocabulary skills</a:t>
            </a:r>
            <a:r>
              <a:rPr lang="en-US" altLang="en-US" dirty="0"/>
              <a:t>. </a:t>
            </a:r>
            <a:r>
              <a:rPr lang="en-US" altLang="en-US" sz="3200" i="1" dirty="0"/>
              <a:t>Communication Disorders Quarterly, 36</a:t>
            </a:r>
            <a:r>
              <a:rPr lang="en-US" altLang="en-US" sz="3200" dirty="0"/>
              <a:t> (3), 142-151.**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5257800" cy="3657600"/>
          </a:xfrm>
        </p:spPr>
        <p:txBody>
          <a:bodyPr/>
          <a:lstStyle/>
          <a:p>
            <a:r>
              <a:rPr lang="en-US" altLang="en-US" dirty="0"/>
              <a:t>This study examined the impact of linguistically explicit instruction on the morphological awareness (MA) skills of 3</a:t>
            </a:r>
            <a:r>
              <a:rPr lang="en-US" altLang="en-US" baseline="30000" dirty="0"/>
              <a:t>rd</a:t>
            </a:r>
            <a:r>
              <a:rPr lang="en-US" altLang="en-US" dirty="0"/>
              <a:t> grade children with language impairment</a:t>
            </a:r>
          </a:p>
        </p:txBody>
      </p:sp>
    </p:spTree>
    <p:extLst>
      <p:ext uri="{BB962C8B-B14F-4D97-AF65-F5344CB8AC3E}">
        <p14:creationId xmlns:p14="http://schemas.microsoft.com/office/powerpoint/2010/main" val="16227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/>
          <a:lstStyle/>
          <a:p>
            <a:r>
              <a:rPr lang="en-US" altLang="en-US" sz="3600" dirty="0"/>
              <a:t>In this study, they found that children who had explicit MA instruction: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the study, what worked?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Outline: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257800" cy="4906963"/>
          </a:xfrm>
        </p:spPr>
        <p:txBody>
          <a:bodyPr/>
          <a:lstStyle/>
          <a:p>
            <a:r>
              <a:rPr lang="en-US" sz="3200" dirty="0"/>
              <a:t>I. Introduction</a:t>
            </a:r>
          </a:p>
          <a:p>
            <a:r>
              <a:rPr lang="en-US" sz="3200" dirty="0"/>
              <a:t>II. The Process of Reading</a:t>
            </a:r>
          </a:p>
          <a:p>
            <a:r>
              <a:rPr lang="en-US" sz="3200" dirty="0"/>
              <a:t>III. Reading Development</a:t>
            </a:r>
          </a:p>
          <a:p>
            <a:r>
              <a:rPr lang="en-US" sz="3200" dirty="0"/>
              <a:t>IV. Reading and the Common Core State Standards</a:t>
            </a:r>
          </a:p>
          <a:p>
            <a:r>
              <a:rPr lang="en-US" sz="3200" dirty="0"/>
              <a:t>V. Supporting Students with Literacy Deficits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77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What also worked…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28600" y="5212672"/>
            <a:ext cx="3048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fix</a:t>
            </a:r>
            <a:r>
              <a:rPr lang="en-US" altLang="en-US" sz="3600" dirty="0"/>
              <a:t>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5212672"/>
            <a:ext cx="2590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3600" dirty="0"/>
              <a:t>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study also…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9067800" cy="2819400"/>
          </a:xfrm>
        </p:spPr>
        <p:txBody>
          <a:bodyPr/>
          <a:lstStyle/>
          <a:p>
            <a:r>
              <a:rPr lang="en-US" sz="3600" dirty="0"/>
              <a:t>Brimo, D. Evaluating the effectiveness of a morphological awareness intervention: A pilot study. </a:t>
            </a:r>
            <a:r>
              <a:rPr lang="en-US" sz="3600" i="1" dirty="0"/>
              <a:t>Communication Disorders Quarterly.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62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dirty="0" err="1"/>
              <a:t>Brimo</a:t>
            </a:r>
            <a:r>
              <a:rPr lang="en-US" dirty="0"/>
              <a:t>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Holiday morphological awareness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R. will read a holiday book and you will be the “children” who write down 5 words and the number of sounds, syllables, etc.</a:t>
            </a:r>
          </a:p>
        </p:txBody>
      </p:sp>
    </p:spTree>
    <p:extLst>
      <p:ext uri="{BB962C8B-B14F-4D97-AF65-F5344CB8AC3E}">
        <p14:creationId xmlns:p14="http://schemas.microsoft.com/office/powerpoint/2010/main" val="1456629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Step 4 in reading—comprehension: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763000" cy="762000"/>
          </a:xfrm>
        </p:spPr>
        <p:txBody>
          <a:bodyPr/>
          <a:lstStyle/>
          <a:p>
            <a:r>
              <a:rPr lang="en-US" dirty="0"/>
              <a:t>At the highest level: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837"/>
            <a:ext cx="8458200" cy="1143000"/>
          </a:xfrm>
        </p:spPr>
        <p:txBody>
          <a:bodyPr/>
          <a:lstStyle/>
          <a:p>
            <a:r>
              <a:rPr lang="en-US" sz="3600" dirty="0"/>
              <a:t>E. Step 5: Reading fluency (#wpm) depends on a number of factors: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III. READING DEVELOPMENT**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5867400" cy="5287963"/>
          </a:xfrm>
        </p:spPr>
        <p:txBody>
          <a:bodyPr/>
          <a:lstStyle/>
          <a:p>
            <a:r>
              <a:rPr lang="en-US" sz="3200" b="1" dirty="0"/>
              <a:t>A. </a:t>
            </a:r>
            <a:r>
              <a:rPr lang="en-US" sz="3200" b="1" u="sng" dirty="0"/>
              <a:t>Introduction</a:t>
            </a:r>
          </a:p>
          <a:p>
            <a:endParaRPr lang="en-US" sz="3200" dirty="0"/>
          </a:p>
          <a:p>
            <a:r>
              <a:rPr lang="en-US" sz="3200" dirty="0"/>
              <a:t>Prereading: </a:t>
            </a:r>
            <a:r>
              <a:rPr lang="en-US" sz="3200" b="1" dirty="0">
                <a:solidFill>
                  <a:srgbClr val="FF0000"/>
                </a:solidFill>
              </a:rPr>
              <a:t>social </a:t>
            </a:r>
            <a:r>
              <a:rPr lang="en-US" sz="3200" dirty="0"/>
              <a:t>rather than formal instruction—parents and children read together</a:t>
            </a:r>
          </a:p>
          <a:p>
            <a:endParaRPr lang="en-US" sz="3200" dirty="0"/>
          </a:p>
          <a:p>
            <a:r>
              <a:rPr lang="en-US" sz="3200" dirty="0"/>
              <a:t>The more and earlier parents read, the greater the child’s oral language and emergent literacy skills</a:t>
            </a:r>
          </a:p>
        </p:txBody>
      </p:sp>
    </p:spTree>
    <p:extLst>
      <p:ext uri="{BB962C8B-B14F-4D97-AF65-F5344CB8AC3E}">
        <p14:creationId xmlns:p14="http://schemas.microsoft.com/office/powerpoint/2010/main" val="4147029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B. Formal </a:t>
            </a:r>
            <a:r>
              <a:rPr lang="en-US"/>
              <a:t>reading instruction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258763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sz="3200" dirty="0"/>
              <a:t>. INTRODUCTION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89" y="2209800"/>
            <a:ext cx="445178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86000" y="4953000"/>
            <a:ext cx="2438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Oral language and metalinguistic skills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1143000"/>
            <a:ext cx="2590800" cy="152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Reading and writing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In 3</a:t>
            </a:r>
            <a:r>
              <a:rPr lang="en-US" baseline="30000" dirty="0"/>
              <a:t>rd</a:t>
            </a:r>
            <a:r>
              <a:rPr lang="en-US" dirty="0"/>
              <a:t> grade…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READING AND THE COMMON CORE STATE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495800" cy="518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</a:rPr>
              <a:t>**The overarching goal is to create students who are ready to succeed in a globally competitive, 21</a:t>
            </a:r>
            <a:r>
              <a:rPr lang="en-US" altLang="en-US" baseline="30000" dirty="0">
                <a:solidFill>
                  <a:schemeClr val="tx1"/>
                </a:solidFill>
              </a:rPr>
              <a:t>st</a:t>
            </a:r>
            <a:r>
              <a:rPr lang="en-US" altLang="en-US" dirty="0">
                <a:solidFill>
                  <a:schemeClr val="tx1"/>
                </a:solidFill>
              </a:rPr>
              <a:t> century society</a:t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</a:rPr>
              <a:t>Common Core State Standards--4 major goals: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648200" cy="6858000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dirty="0"/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altLang="en-US" sz="3200" dirty="0"/>
              <a:t>**Unlike No Child Left Behind (2002), there are no fiscal or other punitive consequences in the standards.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sz="800" dirty="0"/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altLang="en-US" sz="3200" dirty="0"/>
              <a:t> Despite this, many professionals nationwide are trying hard to figure out </a:t>
            </a:r>
            <a:r>
              <a:rPr lang="en-US" altLang="en-US" sz="3200" b="1" dirty="0">
                <a:solidFill>
                  <a:srgbClr val="FF0000"/>
                </a:solidFill>
              </a:rPr>
              <a:t>how to </a:t>
            </a:r>
            <a:r>
              <a:rPr lang="en-US" altLang="en-US" sz="3200" dirty="0"/>
              <a:t>help children achieve the standards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74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382000" cy="6400800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altLang="en-US" sz="3200" dirty="0"/>
              <a:t>**The Common Core State Standards, enacted in 2010, have been adopted by 42 out of 50 states.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sz="3200" dirty="0"/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altLang="en-US" sz="3200" dirty="0"/>
              <a:t>The standards address English Language Arts and Math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sz="4400" b="1" dirty="0"/>
          </a:p>
          <a:p>
            <a:pPr marL="365125" indent="-282575" eaLnBrk="1" hangingPunct="1">
              <a:buFont typeface="Wingdings 2" pitchFamily="18" charset="2"/>
              <a:buChar char=""/>
            </a:pP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082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</a:rPr>
              <a:t>English Language Arts Consists of 4 Areas:**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Reading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Writing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Speaking and Listening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14896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The Common Core State Standards…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is narrative (story), not expository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77000" cy="4191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  <a:t>In the past, students asked how** they </a:t>
            </a:r>
            <a:r>
              <a:rPr lang="en-US" altLang="en-US" sz="3200" dirty="0">
                <a:solidFill>
                  <a:srgbClr val="FF0000"/>
                </a:solidFill>
              </a:rPr>
              <a:t>felt</a:t>
            </a:r>
            <a:r>
              <a:rPr lang="en-US" altLang="en-US" sz="32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  <a:t>about readings—give </a:t>
            </a:r>
            <a:r>
              <a:rPr lang="en-US" altLang="en-US" sz="3200" dirty="0">
                <a:solidFill>
                  <a:srgbClr val="FF0000"/>
                </a:solidFill>
              </a:rPr>
              <a:t>opinions</a:t>
            </a:r>
            <a: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  <a:t>-- relate readings to their own </a:t>
            </a:r>
            <a:r>
              <a:rPr lang="en-US" altLang="en-US" sz="3200" dirty="0">
                <a:solidFill>
                  <a:srgbClr val="FF0000"/>
                </a:solidFill>
              </a:rPr>
              <a:t>personal</a:t>
            </a:r>
            <a: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  <a:t> experience. </a:t>
            </a:r>
            <a:b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en-US" sz="3200" b="0" dirty="0">
                <a:solidFill>
                  <a:schemeClr val="tx2">
                    <a:satMod val="130000"/>
                  </a:schemeClr>
                </a:solidFill>
              </a:rPr>
            </a:br>
            <a:endParaRPr lang="en-US" altLang="en-US" b="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43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/>
          <a:lstStyle/>
          <a:p>
            <a:r>
              <a:rPr lang="en-US" dirty="0"/>
              <a:t>This is one reason why…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791200" cy="6629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  <a:t>Grade 5	Standard 3:** </a:t>
            </a:r>
            <a:b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b="0" i="1" dirty="0">
                <a:solidFill>
                  <a:schemeClr val="tx2">
                    <a:satMod val="130000"/>
                  </a:schemeClr>
                </a:solidFill>
              </a:rPr>
              <a:t>Summarize</a:t>
            </a:r>
            <a: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  <a:t> the points a speaker makes and explain how each claim is supported by reasons and evidence. </a:t>
            </a:r>
            <a:b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b="0" dirty="0">
                <a:solidFill>
                  <a:schemeClr val="tx2">
                    <a:satMod val="130000"/>
                  </a:schemeClr>
                </a:solidFill>
              </a:rPr>
              <a:t>Grade 9	Standard 3: Evaluate a speaker’s point of view, reasoning, and use of evidence and rhetoric, identifying any fallacious reasoning or exaggerated </a:t>
            </a:r>
            <a:r>
              <a:rPr lang="en-US" sz="3200" b="0" dirty="0">
                <a:solidFill>
                  <a:schemeClr val="tx2">
                    <a:satMod val="130000"/>
                  </a:schemeClr>
                </a:solidFill>
              </a:rPr>
              <a:t>or distorted evidence.</a:t>
            </a:r>
            <a:br>
              <a:rPr lang="en-US" sz="3200" b="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b="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b="0" dirty="0">
                <a:solidFill>
                  <a:schemeClr val="tx2">
                    <a:satMod val="130000"/>
                  </a:schemeClr>
                </a:solidFill>
              </a:rPr>
            </a:br>
            <a:endParaRPr lang="en-US" sz="3200" b="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5334000" y="2667000"/>
            <a:ext cx="366486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Examples—not on exam</a:t>
            </a:r>
          </a:p>
        </p:txBody>
      </p:sp>
    </p:spTree>
    <p:extLst>
      <p:ext uri="{BB962C8B-B14F-4D97-AF65-F5344CB8AC3E}">
        <p14:creationId xmlns:p14="http://schemas.microsoft.com/office/powerpoint/2010/main" val="92463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V. SUPPORTING STUDENTS WITH LITERACY DIFFICULTIES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64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46482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Help with reading comprehension**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I have students bring their language arts or other books from their classrooms; we use those in therapy</a:t>
            </a:r>
          </a:p>
        </p:txBody>
      </p:sp>
    </p:spTree>
    <p:extLst>
      <p:ext uri="{BB962C8B-B14F-4D97-AF65-F5344CB8AC3E}">
        <p14:creationId xmlns:p14="http://schemas.microsoft.com/office/powerpoint/2010/main" val="35791232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SUPER POWER READING STRATEGIES**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914400"/>
            <a:ext cx="8610600" cy="594360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i="1" dirty="0"/>
              <a:t>Before I read</a:t>
            </a:r>
            <a:r>
              <a:rPr lang="en-US" altLang="en-US" sz="2400" dirty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Look at the title, headings, and pictures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	Look at any words in italics or boldface	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Read the summary at the end of the chapter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i="1" dirty="0"/>
              <a:t>While I read: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i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Visualize what I read; make detailed pictures in my brain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Ask myself questions about what I’m reading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Predict what will happen next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Highlight key ideas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i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i="1" dirty="0"/>
              <a:t>After I have read the whole thing: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i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Look at the title, headings, and pictures again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Read over my highlights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Ask questions about what I have just read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Summarize what I have just read in my own words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i="1" dirty="0"/>
          </a:p>
        </p:txBody>
      </p:sp>
      <p:pic>
        <p:nvPicPr>
          <p:cNvPr id="48132" name="Picture 4" descr="j03979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48" y="990601"/>
            <a:ext cx="129775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j02362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229" y="3865562"/>
            <a:ext cx="156368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j023653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1"/>
            <a:ext cx="13731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j025450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417" y="5638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137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EAF9-8CAF-496B-980A-B95929D9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(if we have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52B29-9CD2-4224-906D-D0C6A123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visualization to aid in reading comprehension with an older student</a:t>
            </a:r>
          </a:p>
          <a:p>
            <a:endParaRPr lang="en-US" dirty="0"/>
          </a:p>
          <a:p>
            <a:r>
              <a:rPr lang="en-US" dirty="0"/>
              <a:t>Celeste Roseberry </a:t>
            </a:r>
            <a:r>
              <a:rPr lang="en-US"/>
              <a:t>youtube</a:t>
            </a:r>
          </a:p>
        </p:txBody>
      </p:sp>
    </p:spTree>
    <p:extLst>
      <p:ext uri="{BB962C8B-B14F-4D97-AF65-F5344CB8AC3E}">
        <p14:creationId xmlns:p14="http://schemas.microsoft.com/office/powerpoint/2010/main" val="7270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Outline: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257800" cy="4906963"/>
          </a:xfrm>
        </p:spPr>
        <p:txBody>
          <a:bodyPr/>
          <a:lstStyle/>
          <a:p>
            <a:r>
              <a:rPr lang="en-US" sz="3200" dirty="0"/>
              <a:t>I. Introduction</a:t>
            </a:r>
          </a:p>
          <a:p>
            <a:r>
              <a:rPr lang="en-US" sz="3200" dirty="0"/>
              <a:t>II. The Process of Reading</a:t>
            </a:r>
          </a:p>
          <a:p>
            <a:r>
              <a:rPr lang="en-US" sz="3200" dirty="0"/>
              <a:t>III. Reading Development</a:t>
            </a:r>
          </a:p>
          <a:p>
            <a:r>
              <a:rPr lang="en-US" sz="3200" dirty="0"/>
              <a:t>IV. Reading and the Common Core State Standards</a:t>
            </a:r>
          </a:p>
          <a:p>
            <a:r>
              <a:rPr lang="en-US" sz="3200" dirty="0"/>
              <a:t>V. Supporting Students with Literacy Deficits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3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dirty="0"/>
              <a:t>Mendez &amp; Crosby (www.childtrends.org)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96400" cy="1524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New research is finding that for many children, esp. those who are at risk: (“Research on all-day kindergarten” www.education.com)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12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childtrends.org (not on exam)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953000" cy="4953000"/>
          </a:xfrm>
        </p:spPr>
        <p:txBody>
          <a:bodyPr/>
          <a:lstStyle/>
          <a:p>
            <a:r>
              <a:rPr lang="en-US" sz="3200" dirty="0"/>
              <a:t>Between 1977-2013, the number of children enrolled in full day kindergarten has nearly tripled</a:t>
            </a:r>
          </a:p>
          <a:p>
            <a:endParaRPr lang="en-US" sz="3200" dirty="0"/>
          </a:p>
          <a:p>
            <a:r>
              <a:rPr lang="en-US" sz="3200" dirty="0"/>
              <a:t>The %age has increased from 28% to 77%</a:t>
            </a:r>
          </a:p>
        </p:txBody>
      </p:sp>
    </p:spTree>
    <p:extLst>
      <p:ext uri="{BB962C8B-B14F-4D97-AF65-F5344CB8AC3E}">
        <p14:creationId xmlns:p14="http://schemas.microsoft.com/office/powerpoint/2010/main" val="3331876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 Juan Unified School </a:t>
            </a:r>
            <a:r>
              <a:rPr lang="en-US" dirty="0" smtClean="0"/>
              <a:t>District</a:t>
            </a:r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562600" cy="3700463"/>
          </a:xfrm>
        </p:spPr>
        <p:txBody>
          <a:bodyPr/>
          <a:lstStyle/>
          <a:p>
            <a:r>
              <a:rPr lang="en-US" dirty="0"/>
              <a:t>We have some new pre-K programs</a:t>
            </a:r>
          </a:p>
          <a:p>
            <a:endParaRPr lang="en-US" dirty="0"/>
          </a:p>
          <a:p>
            <a:r>
              <a:rPr lang="en-US" dirty="0"/>
              <a:t>6 weeks during summer where children come and learn how to “do school”</a:t>
            </a:r>
          </a:p>
          <a:p>
            <a:endParaRPr lang="en-US" dirty="0"/>
          </a:p>
          <a:p>
            <a:r>
              <a:rPr lang="en-US" dirty="0"/>
              <a:t>Much better behavior and learning in kindergarten!</a:t>
            </a:r>
          </a:p>
        </p:txBody>
      </p:sp>
    </p:spTree>
    <p:extLst>
      <p:ext uri="{BB962C8B-B14F-4D97-AF65-F5344CB8AC3E}">
        <p14:creationId xmlns:p14="http://schemas.microsoft.com/office/powerpoint/2010/main" val="1314764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17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1210</Words>
  <Application>Microsoft Office PowerPoint</Application>
  <PresentationFormat>On-screen Show (4:3)</PresentationFormat>
  <Paragraphs>157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Wingdings</vt:lpstr>
      <vt:lpstr>Wingdings 2</vt:lpstr>
      <vt:lpstr>Theme117</vt:lpstr>
      <vt:lpstr>1_Default Design</vt:lpstr>
      <vt:lpstr>Office Theme</vt:lpstr>
      <vt:lpstr>SCHOOL-AGE LITERACY DEVELOPMENT</vt:lpstr>
      <vt:lpstr>You don’t have to read chapter 11**</vt:lpstr>
      <vt:lpstr>PowerPoint Outline:</vt:lpstr>
      <vt:lpstr>I. INTRODUCTION</vt:lpstr>
      <vt:lpstr>This is one reason why…</vt:lpstr>
      <vt:lpstr>Mendez &amp; Crosby (www.childtrends.org)</vt:lpstr>
      <vt:lpstr>New research is finding that for many children, esp. those who are at risk: (“Research on all-day kindergarten” www.education.com)</vt:lpstr>
      <vt:lpstr>childtrends.org (not on exam)</vt:lpstr>
      <vt:lpstr>San Juan Unified School District**</vt:lpstr>
      <vt:lpstr>Let’s get you involved…</vt:lpstr>
      <vt:lpstr>Written language skills are based on 2 major factors</vt:lpstr>
      <vt:lpstr>This is why, when a child is struggling, I often ask a parent:</vt:lpstr>
      <vt:lpstr>II. THE PROCESS OF READING</vt:lpstr>
      <vt:lpstr>For children who have difficulty with narratives, we can show videos:</vt:lpstr>
      <vt:lpstr>A great video for helping children in the early stages of narrative development:</vt:lpstr>
      <vt:lpstr>A. Step 1 in reading:</vt:lpstr>
      <vt:lpstr>The child brings their knowledge to the task**</vt:lpstr>
      <vt:lpstr>B. Step 2 in reading:</vt:lpstr>
      <vt:lpstr>PA skills to teach:</vt:lpstr>
      <vt:lpstr>Tambyraja, Farquharson, Logan, &amp; Justice. Decoding skills in children with language impairment: Contributions of phonological processing and classroom performance. American Journal of Speech-Language Pathology, 24, 177-188.**</vt:lpstr>
      <vt:lpstr>The study found that:</vt:lpstr>
      <vt:lpstr>PowerPoint Presentation</vt:lpstr>
      <vt:lpstr>C. Step 3 in reading: Morphological awareness (MA)</vt:lpstr>
      <vt:lpstr>For example: **</vt:lpstr>
      <vt:lpstr>PowerPoint Presentation</vt:lpstr>
      <vt:lpstr>MA is especially critical because….</vt:lpstr>
      <vt:lpstr>Good, Lance, &amp; Rainey. The effects of morphological awareness training on reading, spelling, and vocabulary skills. Communication Disorders Quarterly, 36 (3), 142-151.**</vt:lpstr>
      <vt:lpstr>In this study, they found that children who had explicit MA instruction:</vt:lpstr>
      <vt:lpstr>In the study, what worked?</vt:lpstr>
      <vt:lpstr>What also worked…</vt:lpstr>
      <vt:lpstr>The study also…</vt:lpstr>
      <vt:lpstr>Brimo, D. Evaluating the effectiveness of a morphological awareness intervention: A pilot study. Communication Disorders Quarterly.</vt:lpstr>
      <vt:lpstr>Brimo:</vt:lpstr>
      <vt:lpstr>Holiday morphological awareness activity</vt:lpstr>
      <vt:lpstr>D. Step 4 in reading—comprehension:</vt:lpstr>
      <vt:lpstr>At the highest level:</vt:lpstr>
      <vt:lpstr>E. Step 5: Reading fluency (#wpm) depends on a number of factors:</vt:lpstr>
      <vt:lpstr>III. READING DEVELOPMENT**</vt:lpstr>
      <vt:lpstr>B. Formal reading instruction</vt:lpstr>
      <vt:lpstr>In 3rd grade…</vt:lpstr>
      <vt:lpstr>IV. READING AND THE COMMON CORE STATE STANDARDS</vt:lpstr>
      <vt:lpstr>**The overarching goal is to create students who are ready to succeed in a globally competitive, 21st century society </vt:lpstr>
      <vt:lpstr>Common Core State Standards--4 major goals:</vt:lpstr>
      <vt:lpstr>PowerPoint Presentation</vt:lpstr>
      <vt:lpstr>PowerPoint Presentation</vt:lpstr>
      <vt:lpstr>English Language Arts Consists of 4 Areas:**</vt:lpstr>
      <vt:lpstr>The Common Core State Standards…</vt:lpstr>
      <vt:lpstr>This is narrative (story), not expository</vt:lpstr>
      <vt:lpstr>In the past, students asked how** they felt about readings—give opinions-- relate readings to their own personal experience.   </vt:lpstr>
      <vt:lpstr>PowerPoint Presentation</vt:lpstr>
      <vt:lpstr>Grade 5 Standard 3:**  Summarize the points a speaker makes and explain how each claim is supported by reasons and evidence.   Grade 9 Standard 3: Evaluate a speaker’s point of view, reasoning, and use of evidence and rhetoric, identifying any fallacious reasoning or exaggerated or distorted evidence.  </vt:lpstr>
      <vt:lpstr>V. SUPPORTING STUDENTS WITH LITERACY DIFFICULTIES</vt:lpstr>
      <vt:lpstr>PowerPoint Presentation</vt:lpstr>
      <vt:lpstr>SUPER POWER READING STRATEGIES**</vt:lpstr>
      <vt:lpstr>(if we have time)</vt:lpstr>
      <vt:lpstr>PowerPoint Outline: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SCHOOL-AGE LITERACY DEVELOPMENT</dc:title>
  <dc:creator>Roseberry-Mckibbin, Celeste</dc:creator>
  <cp:lastModifiedBy>Roseberry-Mckibbin, Celeste</cp:lastModifiedBy>
  <cp:revision>6</cp:revision>
  <dcterms:created xsi:type="dcterms:W3CDTF">2020-11-09T23:43:46Z</dcterms:created>
  <dcterms:modified xsi:type="dcterms:W3CDTF">2022-05-02T20:19:53Z</dcterms:modified>
</cp:coreProperties>
</file>