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889" r:id="rId2"/>
  </p:sldMasterIdLst>
  <p:sldIdLst>
    <p:sldId id="257" r:id="rId3"/>
    <p:sldId id="282" r:id="rId4"/>
    <p:sldId id="256" r:id="rId5"/>
    <p:sldId id="258" r:id="rId6"/>
    <p:sldId id="265" r:id="rId7"/>
    <p:sldId id="259" r:id="rId8"/>
    <p:sldId id="261" r:id="rId9"/>
    <p:sldId id="276" r:id="rId10"/>
    <p:sldId id="286" r:id="rId11"/>
    <p:sldId id="287" r:id="rId12"/>
    <p:sldId id="288" r:id="rId13"/>
    <p:sldId id="283" r:id="rId14"/>
    <p:sldId id="296" r:id="rId15"/>
    <p:sldId id="297" r:id="rId16"/>
    <p:sldId id="300" r:id="rId17"/>
    <p:sldId id="284" r:id="rId18"/>
    <p:sldId id="262" r:id="rId19"/>
    <p:sldId id="266" r:id="rId20"/>
    <p:sldId id="267" r:id="rId21"/>
    <p:sldId id="268" r:id="rId22"/>
    <p:sldId id="263" r:id="rId23"/>
    <p:sldId id="295" r:id="rId24"/>
    <p:sldId id="264" r:id="rId25"/>
    <p:sldId id="272" r:id="rId26"/>
    <p:sldId id="269" r:id="rId27"/>
    <p:sldId id="270" r:id="rId28"/>
    <p:sldId id="294" r:id="rId29"/>
    <p:sldId id="299" r:id="rId30"/>
    <p:sldId id="273" r:id="rId31"/>
    <p:sldId id="275" r:id="rId32"/>
    <p:sldId id="301"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096000" y="4572000"/>
            <a:ext cx="3048000" cy="609600"/>
          </a:xfrm>
        </p:spPr>
        <p:txBody>
          <a:bodyPr/>
          <a:lstStyle>
            <a:lvl1pPr>
              <a:defRPr sz="2400" b="1">
                <a:solidFill>
                  <a:schemeClr val="bg1"/>
                </a:solidFill>
              </a:defRPr>
            </a:lvl1pPr>
          </a:lstStyle>
          <a:p>
            <a:r>
              <a:rPr lang="en-US"/>
              <a:t>Click to edit Master title style</a:t>
            </a:r>
            <a:endParaRPr lang="en-US" dirty="0"/>
          </a:p>
        </p:txBody>
      </p:sp>
      <p:sp>
        <p:nvSpPr>
          <p:cNvPr id="16387" name="Rectangle 3"/>
          <p:cNvSpPr>
            <a:spLocks noGrp="1" noChangeArrowheads="1"/>
          </p:cNvSpPr>
          <p:nvPr>
            <p:ph type="subTitle" idx="1"/>
          </p:nvPr>
        </p:nvSpPr>
        <p:spPr>
          <a:xfrm>
            <a:off x="6096000" y="5105400"/>
            <a:ext cx="3048000" cy="381000"/>
          </a:xfrm>
        </p:spPr>
        <p:txBody>
          <a:bodyPr/>
          <a:lstStyle>
            <a:lvl1pPr marL="0" indent="0">
              <a:buFontTx/>
              <a:buNone/>
              <a:defRPr sz="1400">
                <a:solidFill>
                  <a:schemeClr val="folHlink"/>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0450" y="914400"/>
            <a:ext cx="150495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95600" y="914400"/>
            <a:ext cx="436245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B9933B-2C0C-4262-A651-1A38EA678D18}"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020D-823B-441F-9FBD-909FBC7402CD}" type="slidenum">
              <a:rPr lang="en-US" smtClean="0"/>
              <a:t>‹#›</a:t>
            </a:fld>
            <a:endParaRPr lang="en-US"/>
          </a:p>
        </p:txBody>
      </p:sp>
    </p:spTree>
    <p:extLst>
      <p:ext uri="{BB962C8B-B14F-4D97-AF65-F5344CB8AC3E}">
        <p14:creationId xmlns:p14="http://schemas.microsoft.com/office/powerpoint/2010/main" val="1998352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9933B-2C0C-4262-A651-1A38EA678D18}"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020D-823B-441F-9FBD-909FBC7402CD}" type="slidenum">
              <a:rPr lang="en-US" smtClean="0"/>
              <a:t>‹#›</a:t>
            </a:fld>
            <a:endParaRPr lang="en-US"/>
          </a:p>
        </p:txBody>
      </p:sp>
    </p:spTree>
    <p:extLst>
      <p:ext uri="{BB962C8B-B14F-4D97-AF65-F5344CB8AC3E}">
        <p14:creationId xmlns:p14="http://schemas.microsoft.com/office/powerpoint/2010/main" val="3590855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B9933B-2C0C-4262-A651-1A38EA678D18}"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2020D-823B-441F-9FBD-909FBC7402CD}" type="slidenum">
              <a:rPr lang="en-US" smtClean="0"/>
              <a:t>‹#›</a:t>
            </a:fld>
            <a:endParaRPr lang="en-US"/>
          </a:p>
        </p:txBody>
      </p:sp>
    </p:spTree>
    <p:extLst>
      <p:ext uri="{BB962C8B-B14F-4D97-AF65-F5344CB8AC3E}">
        <p14:creationId xmlns:p14="http://schemas.microsoft.com/office/powerpoint/2010/main" val="2357384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77B31B-1D7E-40C7-8996-0952FE991D1A}" type="datetimeFigureOut">
              <a:rPr lang="fr-CA" smtClean="0"/>
              <a:t>2023-11-04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1607313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77B31B-1D7E-40C7-8996-0952FE991D1A}" type="datetimeFigureOut">
              <a:rPr lang="fr-CA" smtClean="0"/>
              <a:t>2023-11-04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1353457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77B31B-1D7E-40C7-8996-0952FE991D1A}" type="datetimeFigureOut">
              <a:rPr lang="fr-CA" smtClean="0"/>
              <a:t>2023-11-04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2430040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7B31B-1D7E-40C7-8996-0952FE991D1A}" type="datetimeFigureOut">
              <a:rPr lang="fr-CA" smtClean="0"/>
              <a:t>2023-11-04</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1978837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7B31B-1D7E-40C7-8996-0952FE991D1A}" type="datetimeFigureOut">
              <a:rPr lang="fr-CA" smtClean="0"/>
              <a:t>2023-11-04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133880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solidFill>
                  <a:schemeClr val="accent3">
                    <a:lumMod val="20000"/>
                    <a:lumOff val="80000"/>
                  </a:schemeClr>
                </a:solidFill>
              </a:defRPr>
            </a:lvl1pPr>
            <a:lvl2pPr>
              <a:defRPr sz="1800">
                <a:solidFill>
                  <a:schemeClr val="accent3">
                    <a:lumMod val="20000"/>
                    <a:lumOff val="80000"/>
                  </a:schemeClr>
                </a:solidFill>
              </a:defRPr>
            </a:lvl2pPr>
            <a:lvl3pPr>
              <a:defRPr sz="18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7B31B-1D7E-40C7-8996-0952FE991D1A}" type="datetimeFigureOut">
              <a:rPr lang="fr-CA" smtClean="0"/>
              <a:t>2023-11-04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881358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77B31B-1D7E-40C7-8996-0952FE991D1A}" type="datetimeFigureOut">
              <a:rPr lang="fr-CA" smtClean="0"/>
              <a:t>2023-11-04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1029830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77B31B-1D7E-40C7-8996-0952FE991D1A}" type="datetimeFigureOut">
              <a:rPr lang="fr-CA" smtClean="0"/>
              <a:t>2023-11-04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6E5A671-CE41-4363-A714-D97DE2A6566F}" type="slidenum">
              <a:rPr lang="fr-CA" smtClean="0"/>
              <a:t>‹#›</a:t>
            </a:fld>
            <a:endParaRPr lang="fr-CA"/>
          </a:p>
        </p:txBody>
      </p:sp>
    </p:spTree>
    <p:extLst>
      <p:ext uri="{BB962C8B-B14F-4D97-AF65-F5344CB8AC3E}">
        <p14:creationId xmlns:p14="http://schemas.microsoft.com/office/powerpoint/2010/main" val="236890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975225"/>
            <a:ext cx="8534400" cy="1349375"/>
          </a:xfr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p:spPr>
        <p:txBody>
          <a:bodyPr anchor="t"/>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304800" y="4518025"/>
            <a:ext cx="8534400" cy="444500"/>
          </a:xfrm>
          <a:solidFill>
            <a:schemeClr val="tx2">
              <a:lumMod val="20000"/>
              <a:lumOff val="80000"/>
            </a:schemeClr>
          </a:solidFill>
        </p:spPr>
        <p:txBody>
          <a:bodyPr anchor="b"/>
          <a:lstStyle>
            <a:lvl1pPr marL="0" indent="0">
              <a:buNone/>
              <a:defRPr sz="2000">
                <a:solidFill>
                  <a:schemeClr val="accent1">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95600" y="1828800"/>
            <a:ext cx="2933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1700" y="1828800"/>
            <a:ext cx="2933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096000" cy="5032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895600" y="1524000"/>
            <a:ext cx="2973388" cy="5873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895600" y="2163762"/>
            <a:ext cx="2973388"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43600" y="1535113"/>
            <a:ext cx="3048000" cy="5855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43600" y="2174875"/>
            <a:ext cx="30480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248400" cy="838200"/>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343400" y="990600"/>
            <a:ext cx="434340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4648200"/>
            <a:ext cx="5486400" cy="566738"/>
          </a:xfrm>
        </p:spPr>
        <p:txBody>
          <a:bodyPr anchor="b"/>
          <a:lstStyle>
            <a:lvl1pPr algn="l">
              <a:defRPr sz="2000" b="1">
                <a:solidFill>
                  <a:schemeClr val="tx2">
                    <a:lumMod val="50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3276600" y="990600"/>
            <a:ext cx="5486400" cy="3581400"/>
          </a:xfrm>
        </p:spPr>
        <p:txBody>
          <a:bodyPr/>
          <a:lstStyle>
            <a:lvl1pPr marL="0" indent="0">
              <a:buNone/>
              <a:defRPr sz="3200">
                <a:solidFill>
                  <a:schemeClr val="accent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276600" y="5257800"/>
            <a:ext cx="5486400" cy="533400"/>
          </a:xfrm>
        </p:spPr>
        <p:txBody>
          <a:bodyPr/>
          <a:lstStyle>
            <a:lvl1pPr marL="0" indent="0">
              <a:buNone/>
              <a:defRPr sz="1400">
                <a:solidFill>
                  <a:schemeClr val="tx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895600" y="914400"/>
            <a:ext cx="6019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Your Topic Goes Here</a:t>
            </a:r>
          </a:p>
        </p:txBody>
      </p:sp>
      <p:sp>
        <p:nvSpPr>
          <p:cNvPr id="10243" name="Rectangle 3"/>
          <p:cNvSpPr>
            <a:spLocks noGrp="1" noChangeArrowheads="1"/>
          </p:cNvSpPr>
          <p:nvPr>
            <p:ph type="body" idx="1"/>
          </p:nvPr>
        </p:nvSpPr>
        <p:spPr bwMode="auto">
          <a:xfrm>
            <a:off x="2895600" y="1828800"/>
            <a:ext cx="60198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Your Subtopics Go Here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eaLnBrk="1" fontAlgn="base" hangingPunct="1">
        <a:spcBef>
          <a:spcPct val="0"/>
        </a:spcBef>
        <a:spcAft>
          <a:spcPct val="0"/>
        </a:spcAft>
        <a:defRPr sz="2800">
          <a:solidFill>
            <a:schemeClr val="accent6">
              <a:lumMod val="40000"/>
              <a:lumOff val="60000"/>
            </a:schemeClr>
          </a:solidFill>
          <a:latin typeface="+mn-lt"/>
          <a:ea typeface="+mj-ea"/>
          <a:cs typeface="+mj-cs"/>
        </a:defRPr>
      </a:lvl1pPr>
      <a:lvl2pPr algn="l" rtl="0" eaLnBrk="1" fontAlgn="base" hangingPunct="1">
        <a:spcBef>
          <a:spcPct val="0"/>
        </a:spcBef>
        <a:spcAft>
          <a:spcPct val="0"/>
        </a:spcAft>
        <a:defRPr sz="2800">
          <a:solidFill>
            <a:srgbClr val="FFCC66"/>
          </a:solidFill>
          <a:latin typeface="Times New Roman" pitchFamily="18" charset="0"/>
        </a:defRPr>
      </a:lvl2pPr>
      <a:lvl3pPr algn="l" rtl="0" eaLnBrk="1" fontAlgn="base" hangingPunct="1">
        <a:spcBef>
          <a:spcPct val="0"/>
        </a:spcBef>
        <a:spcAft>
          <a:spcPct val="0"/>
        </a:spcAft>
        <a:defRPr sz="2800">
          <a:solidFill>
            <a:srgbClr val="FFCC66"/>
          </a:solidFill>
          <a:latin typeface="Times New Roman" pitchFamily="18" charset="0"/>
        </a:defRPr>
      </a:lvl3pPr>
      <a:lvl4pPr algn="l" rtl="0" eaLnBrk="1" fontAlgn="base" hangingPunct="1">
        <a:spcBef>
          <a:spcPct val="0"/>
        </a:spcBef>
        <a:spcAft>
          <a:spcPct val="0"/>
        </a:spcAft>
        <a:defRPr sz="2800">
          <a:solidFill>
            <a:srgbClr val="FFCC66"/>
          </a:solidFill>
          <a:latin typeface="Times New Roman" pitchFamily="18" charset="0"/>
        </a:defRPr>
      </a:lvl4pPr>
      <a:lvl5pPr algn="l" rtl="0" eaLnBrk="1" fontAlgn="base" hangingPunct="1">
        <a:spcBef>
          <a:spcPct val="0"/>
        </a:spcBef>
        <a:spcAft>
          <a:spcPct val="0"/>
        </a:spcAft>
        <a:defRPr sz="2800">
          <a:solidFill>
            <a:srgbClr val="FFCC66"/>
          </a:solidFill>
          <a:latin typeface="Times New Roman" pitchFamily="18" charset="0"/>
        </a:defRPr>
      </a:lvl5pPr>
      <a:lvl6pPr marL="457200" algn="l" rtl="0" eaLnBrk="1" fontAlgn="base" hangingPunct="1">
        <a:spcBef>
          <a:spcPct val="0"/>
        </a:spcBef>
        <a:spcAft>
          <a:spcPct val="0"/>
        </a:spcAft>
        <a:defRPr sz="2800">
          <a:solidFill>
            <a:srgbClr val="FFCC66"/>
          </a:solidFill>
          <a:latin typeface="Times New Roman" pitchFamily="18" charset="0"/>
        </a:defRPr>
      </a:lvl6pPr>
      <a:lvl7pPr marL="914400" algn="l" rtl="0" eaLnBrk="1" fontAlgn="base" hangingPunct="1">
        <a:spcBef>
          <a:spcPct val="0"/>
        </a:spcBef>
        <a:spcAft>
          <a:spcPct val="0"/>
        </a:spcAft>
        <a:defRPr sz="2800">
          <a:solidFill>
            <a:srgbClr val="FFCC66"/>
          </a:solidFill>
          <a:latin typeface="Times New Roman" pitchFamily="18" charset="0"/>
        </a:defRPr>
      </a:lvl7pPr>
      <a:lvl8pPr marL="1371600" algn="l" rtl="0" eaLnBrk="1" fontAlgn="base" hangingPunct="1">
        <a:spcBef>
          <a:spcPct val="0"/>
        </a:spcBef>
        <a:spcAft>
          <a:spcPct val="0"/>
        </a:spcAft>
        <a:defRPr sz="2800">
          <a:solidFill>
            <a:srgbClr val="FFCC66"/>
          </a:solidFill>
          <a:latin typeface="Times New Roman" pitchFamily="18" charset="0"/>
        </a:defRPr>
      </a:lvl8pPr>
      <a:lvl9pPr marL="1828800" algn="l" rtl="0" eaLnBrk="1" fontAlgn="base" hangingPunct="1">
        <a:spcBef>
          <a:spcPct val="0"/>
        </a:spcBef>
        <a:spcAft>
          <a:spcPct val="0"/>
        </a:spcAft>
        <a:defRPr sz="2800">
          <a:solidFill>
            <a:srgbClr val="FFCC66"/>
          </a:solidFill>
          <a:latin typeface="Times New Roman" pitchFamily="18" charset="0"/>
        </a:defRPr>
      </a:lvl9pPr>
    </p:titleStyle>
    <p:bodyStyle>
      <a:lvl1pPr marL="342900" indent="-342900" algn="l" rtl="0" eaLnBrk="1" fontAlgn="base" hangingPunct="1">
        <a:spcBef>
          <a:spcPct val="20000"/>
        </a:spcBef>
        <a:spcAft>
          <a:spcPct val="0"/>
        </a:spcAft>
        <a:buChar char="•"/>
        <a:defRPr sz="1600">
          <a:solidFill>
            <a:schemeClr val="accent4">
              <a:lumMod val="20000"/>
              <a:lumOff val="8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39434684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ved=0CAcQjRxqFQoTCPLcub6GksYCFcybiAodLVQJzA&amp;url=http://www.dragoart.com/tuts/3287/1/1/how-to-draw-a-bridge.htm&amp;ei=E_R-VbKHHsy3ogStqKXgDA&amp;bvm=bv.95515949,d.cGU&amp;psig=AFQjCNETURE0svxXft83b5-jhDZKNpxiHA&amp;ust=1434469776694245"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ClvpNWU0A8Q"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5525"/>
            <a:ext cx="8240751" cy="764275"/>
          </a:xfrm>
        </p:spPr>
        <p:txBody>
          <a:bodyPr/>
          <a:lstStyle/>
          <a:p>
            <a:r>
              <a:rPr lang="en-US" dirty="0"/>
              <a:t>Chapter 12</a:t>
            </a:r>
          </a:p>
        </p:txBody>
      </p:sp>
      <p:sp>
        <p:nvSpPr>
          <p:cNvPr id="3" name="Content Placeholder 2"/>
          <p:cNvSpPr>
            <a:spLocks noGrp="1"/>
          </p:cNvSpPr>
          <p:nvPr>
            <p:ph idx="1"/>
          </p:nvPr>
        </p:nvSpPr>
        <p:spPr>
          <a:xfrm>
            <a:off x="457200" y="2133600"/>
            <a:ext cx="8229600" cy="2362200"/>
          </a:xfrm>
        </p:spPr>
        <p:txBody>
          <a:bodyPr/>
          <a:lstStyle/>
          <a:p>
            <a:r>
              <a:rPr lang="en-US" sz="4800" dirty="0"/>
              <a:t>LANGUAGE SKILLS IN ADOLESCENTS AND ADULTS</a:t>
            </a:r>
          </a:p>
        </p:txBody>
      </p:sp>
    </p:spTree>
    <p:extLst>
      <p:ext uri="{BB962C8B-B14F-4D97-AF65-F5344CB8AC3E}">
        <p14:creationId xmlns:p14="http://schemas.microsoft.com/office/powerpoint/2010/main" val="4722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Baron (continued; this slide not on exam)**</a:t>
            </a:r>
          </a:p>
        </p:txBody>
      </p:sp>
      <p:sp>
        <p:nvSpPr>
          <p:cNvPr id="3" name="Content Placeholder 2"/>
          <p:cNvSpPr>
            <a:spLocks noGrp="1"/>
          </p:cNvSpPr>
          <p:nvPr>
            <p:ph idx="1"/>
          </p:nvPr>
        </p:nvSpPr>
        <p:spPr>
          <a:xfrm>
            <a:off x="304800" y="1752600"/>
            <a:ext cx="8382000" cy="4876800"/>
          </a:xfrm>
        </p:spPr>
        <p:txBody>
          <a:bodyPr>
            <a:normAutofit/>
          </a:bodyPr>
          <a:lstStyle/>
          <a:p>
            <a:pPr algn="l"/>
            <a:r>
              <a:rPr lang="en-US" dirty="0"/>
              <a:t>It takes 33 pounds of minerals to make a single </a:t>
            </a:r>
            <a:r>
              <a:rPr lang="en-US" dirty="0" err="1"/>
              <a:t>eReader</a:t>
            </a:r>
            <a:r>
              <a:rPr lang="en-US" dirty="0"/>
              <a:t> compared with 2/3 of a pound to make a printed book</a:t>
            </a:r>
          </a:p>
          <a:p>
            <a:pPr algn="l"/>
            <a:endParaRPr lang="en-US" dirty="0"/>
          </a:p>
          <a:p>
            <a:pPr algn="l"/>
            <a:r>
              <a:rPr lang="en-US" dirty="0"/>
              <a:t>Minerals for the </a:t>
            </a:r>
            <a:r>
              <a:rPr lang="en-US" dirty="0" err="1"/>
              <a:t>eReader</a:t>
            </a:r>
            <a:r>
              <a:rPr lang="en-US" dirty="0"/>
              <a:t> include rare minerals like </a:t>
            </a:r>
            <a:r>
              <a:rPr lang="en-US" dirty="0" err="1"/>
              <a:t>columbite</a:t>
            </a:r>
            <a:r>
              <a:rPr lang="en-US" dirty="0"/>
              <a:t>-tantalite, generally mined in African conflict-filled areas where profits support warlords</a:t>
            </a:r>
          </a:p>
          <a:p>
            <a:pPr algn="l"/>
            <a:endParaRPr lang="en-US" dirty="0"/>
          </a:p>
        </p:txBody>
      </p:sp>
    </p:spTree>
    <p:extLst>
      <p:ext uri="{BB962C8B-B14F-4D97-AF65-F5344CB8AC3E}">
        <p14:creationId xmlns:p14="http://schemas.microsoft.com/office/powerpoint/2010/main" val="153233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9144000" cy="1981200"/>
          </a:xfrm>
        </p:spPr>
        <p:txBody>
          <a:bodyPr>
            <a:normAutofit/>
          </a:bodyPr>
          <a:lstStyle/>
          <a:p>
            <a:pPr algn="l"/>
            <a:r>
              <a:rPr lang="en-US" sz="3600" dirty="0"/>
              <a:t>Baron (continued; this slide not on exam)**</a:t>
            </a:r>
          </a:p>
        </p:txBody>
      </p:sp>
      <p:sp>
        <p:nvSpPr>
          <p:cNvPr id="3" name="Content Placeholder 2"/>
          <p:cNvSpPr>
            <a:spLocks noGrp="1"/>
          </p:cNvSpPr>
          <p:nvPr>
            <p:ph idx="1"/>
          </p:nvPr>
        </p:nvSpPr>
        <p:spPr>
          <a:xfrm>
            <a:off x="76200" y="1676400"/>
            <a:ext cx="8534400" cy="5105400"/>
          </a:xfrm>
        </p:spPr>
        <p:txBody>
          <a:bodyPr/>
          <a:lstStyle/>
          <a:p>
            <a:pPr algn="l"/>
            <a:r>
              <a:rPr lang="en-US" sz="2800" dirty="0"/>
              <a:t>Producing an </a:t>
            </a:r>
            <a:r>
              <a:rPr lang="en-US" sz="2800" dirty="0" err="1"/>
              <a:t>eReader</a:t>
            </a:r>
            <a:r>
              <a:rPr lang="en-US" sz="2800" dirty="0"/>
              <a:t> requires 100 kilowatt-hours of fossil fuels, which produce 66 pounds of carbon dioxide compared to 2 kilowatt hours and 100 times less in greenhouse gases for a printed paper book</a:t>
            </a:r>
          </a:p>
          <a:p>
            <a:pPr algn="l"/>
            <a:endParaRPr lang="en-US" sz="1050" dirty="0"/>
          </a:p>
          <a:p>
            <a:pPr algn="l"/>
            <a:r>
              <a:rPr lang="en-US" sz="2800" dirty="0"/>
              <a:t>Recycling an </a:t>
            </a:r>
            <a:r>
              <a:rPr lang="en-US" sz="2800" dirty="0" err="1"/>
              <a:t>eReader</a:t>
            </a:r>
            <a:r>
              <a:rPr lang="en-US" sz="2800" dirty="0"/>
              <a:t> to extract its minerals is usually done in poor countries by children who are exposed to huge health risks from toxins</a:t>
            </a:r>
          </a:p>
          <a:p>
            <a:pPr algn="l"/>
            <a:endParaRPr lang="en-US" sz="1000" dirty="0"/>
          </a:p>
          <a:p>
            <a:pPr algn="l"/>
            <a:r>
              <a:rPr lang="en-US" sz="2800" dirty="0"/>
              <a:t>Paper books can be recycled as a renewable resource</a:t>
            </a:r>
          </a:p>
        </p:txBody>
      </p:sp>
    </p:spTree>
    <p:extLst>
      <p:ext uri="{BB962C8B-B14F-4D97-AF65-F5344CB8AC3E}">
        <p14:creationId xmlns:p14="http://schemas.microsoft.com/office/powerpoint/2010/main" val="62164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6661"/>
            <a:ext cx="8382000" cy="371539"/>
          </a:xfrm>
        </p:spPr>
        <p:txBody>
          <a:bodyPr>
            <a:normAutofit fontScale="90000"/>
          </a:bodyPr>
          <a:lstStyle/>
          <a:p>
            <a:r>
              <a:rPr lang="en-US" dirty="0"/>
              <a:t>Take a moment…**</a:t>
            </a:r>
          </a:p>
        </p:txBody>
      </p:sp>
      <p:sp>
        <p:nvSpPr>
          <p:cNvPr id="3" name="Content Placeholder 2"/>
          <p:cNvSpPr>
            <a:spLocks noGrp="1"/>
          </p:cNvSpPr>
          <p:nvPr>
            <p:ph idx="1"/>
          </p:nvPr>
        </p:nvSpPr>
        <p:spPr>
          <a:xfrm>
            <a:off x="0" y="1066800"/>
            <a:ext cx="8915400" cy="5715000"/>
          </a:xfrm>
        </p:spPr>
        <p:txBody>
          <a:bodyPr/>
          <a:lstStyle/>
          <a:p>
            <a:pPr algn="l"/>
            <a:r>
              <a:rPr lang="en-US" dirty="0"/>
              <a:t>Write what you think are the merits of print/paper vs. digital books</a:t>
            </a:r>
          </a:p>
          <a:p>
            <a:pPr algn="l"/>
            <a:endParaRPr lang="en-US" dirty="0"/>
          </a:p>
          <a:p>
            <a:pPr algn="l"/>
            <a:r>
              <a:rPr lang="en-US" dirty="0"/>
              <a:t>For students with language impairment, which do you think might be better? Why?</a:t>
            </a:r>
          </a:p>
          <a:p>
            <a:pPr algn="l"/>
            <a:endParaRPr lang="en-US" dirty="0"/>
          </a:p>
          <a:p>
            <a:pPr algn="l"/>
            <a:endParaRPr lang="en-US" dirty="0"/>
          </a:p>
        </p:txBody>
      </p:sp>
    </p:spTree>
    <p:extLst>
      <p:ext uri="{BB962C8B-B14F-4D97-AF65-F5344CB8AC3E}">
        <p14:creationId xmlns:p14="http://schemas.microsoft.com/office/powerpoint/2010/main" val="2842905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382000" cy="1676400"/>
          </a:xfrm>
        </p:spPr>
        <p:txBody>
          <a:bodyPr>
            <a:normAutofit fontScale="90000"/>
          </a:bodyPr>
          <a:lstStyle/>
          <a:p>
            <a:r>
              <a:rPr lang="en-US" sz="3600" dirty="0"/>
              <a:t>Ungar:** </a:t>
            </a:r>
            <a:r>
              <a:rPr lang="en-US" sz="2800" b="0" dirty="0"/>
              <a:t>https://www.psychologytoday.com/us/blog/nurturing-resilience/201801/teens-and-dangerous-levels-cell-phone-use</a:t>
            </a:r>
          </a:p>
        </p:txBody>
      </p:sp>
      <p:sp>
        <p:nvSpPr>
          <p:cNvPr id="3" name="Content Placeholder 2"/>
          <p:cNvSpPr>
            <a:spLocks noGrp="1"/>
          </p:cNvSpPr>
          <p:nvPr>
            <p:ph idx="1"/>
          </p:nvPr>
        </p:nvSpPr>
        <p:spPr>
          <a:xfrm>
            <a:off x="533400" y="1752600"/>
            <a:ext cx="8153400" cy="4953000"/>
          </a:xfrm>
        </p:spPr>
        <p:txBody>
          <a:bodyPr/>
          <a:lstStyle/>
          <a:p>
            <a:pPr algn="l"/>
            <a:r>
              <a:rPr lang="en-US" b="1" dirty="0"/>
              <a:t>Teens and Dangerous Levels of Cell Phone Use</a:t>
            </a:r>
          </a:p>
          <a:p>
            <a:pPr algn="l"/>
            <a:endParaRPr lang="en-US" b="1" dirty="0"/>
          </a:p>
          <a:p>
            <a:pPr algn="l"/>
            <a:r>
              <a:rPr lang="en-US" dirty="0"/>
              <a:t>Many teens are on the phone 8 hours a day; 2 hours is recommended</a:t>
            </a:r>
          </a:p>
        </p:txBody>
      </p:sp>
    </p:spTree>
    <p:extLst>
      <p:ext uri="{BB962C8B-B14F-4D97-AF65-F5344CB8AC3E}">
        <p14:creationId xmlns:p14="http://schemas.microsoft.com/office/powerpoint/2010/main" val="420669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Ungar (continued):</a:t>
            </a:r>
          </a:p>
        </p:txBody>
      </p:sp>
      <p:sp>
        <p:nvSpPr>
          <p:cNvPr id="5" name="Content Placeholder 4">
            <a:extLst>
              <a:ext uri="{FF2B5EF4-FFF2-40B4-BE49-F238E27FC236}">
                <a16:creationId xmlns:a16="http://schemas.microsoft.com/office/drawing/2014/main" id="{AF0FBC24-25FF-3841-3171-1D8221CB7CA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4061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6AB1-1080-4847-ACEE-8210952F5259}"/>
              </a:ext>
            </a:extLst>
          </p:cNvPr>
          <p:cNvSpPr>
            <a:spLocks noGrp="1"/>
          </p:cNvSpPr>
          <p:nvPr>
            <p:ph type="title"/>
          </p:nvPr>
        </p:nvSpPr>
        <p:spPr>
          <a:xfrm>
            <a:off x="609600" y="1"/>
            <a:ext cx="8077200" cy="838200"/>
          </a:xfrm>
        </p:spPr>
        <p:txBody>
          <a:bodyPr>
            <a:normAutofit/>
          </a:bodyPr>
          <a:lstStyle/>
          <a:p>
            <a:r>
              <a:rPr lang="en-US" dirty="0"/>
              <a:t>Pew Research Center**:</a:t>
            </a:r>
          </a:p>
        </p:txBody>
      </p:sp>
      <p:sp>
        <p:nvSpPr>
          <p:cNvPr id="3" name="Content Placeholder 2">
            <a:extLst>
              <a:ext uri="{FF2B5EF4-FFF2-40B4-BE49-F238E27FC236}">
                <a16:creationId xmlns:a16="http://schemas.microsoft.com/office/drawing/2014/main" id="{11E3F742-F78F-44A4-B322-61632BAB0C6C}"/>
              </a:ext>
            </a:extLst>
          </p:cNvPr>
          <p:cNvSpPr>
            <a:spLocks noGrp="1"/>
          </p:cNvSpPr>
          <p:nvPr>
            <p:ph idx="1"/>
          </p:nvPr>
        </p:nvSpPr>
        <p:spPr>
          <a:xfrm>
            <a:off x="457200" y="838202"/>
            <a:ext cx="8229600" cy="5759152"/>
          </a:xfrm>
        </p:spPr>
        <p:txBody>
          <a:bodyPr>
            <a:normAutofit/>
          </a:bodyPr>
          <a:lstStyle/>
          <a:p>
            <a:r>
              <a:rPr lang="en-US" dirty="0"/>
              <a:t>Gen Z has shown less interest in Facebook and engages more with other social media sites such as Twitter, Snap Chat, Instagram, etc. </a:t>
            </a:r>
          </a:p>
          <a:p>
            <a:endParaRPr lang="en-US" dirty="0"/>
          </a:p>
          <a:p>
            <a:r>
              <a:rPr lang="en-US" dirty="0"/>
              <a:t>Persons ages 18-24 years of age are most likely to use Snapchat and Instagram. </a:t>
            </a:r>
            <a:r>
              <a:rPr lang="en-US" i="1" dirty="0"/>
              <a:t>Of the 18-24 year old Instagram users, 76% of report that they visit Instagram on a daily basis; 60% of them visit Instagram several times a day (not </a:t>
            </a:r>
            <a:r>
              <a:rPr lang="en-US" i="1"/>
              <a:t>on exam)</a:t>
            </a:r>
            <a:endParaRPr lang="en-US" i="1" dirty="0"/>
          </a:p>
          <a:p>
            <a:endParaRPr lang="en-US" dirty="0"/>
          </a:p>
        </p:txBody>
      </p:sp>
    </p:spTree>
    <p:extLst>
      <p:ext uri="{BB962C8B-B14F-4D97-AF65-F5344CB8AC3E}">
        <p14:creationId xmlns:p14="http://schemas.microsoft.com/office/powerpoint/2010/main" val="3461599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Take a moment for a writing reflection--what would you do?:**</a:t>
            </a:r>
          </a:p>
        </p:txBody>
      </p:sp>
      <p:sp>
        <p:nvSpPr>
          <p:cNvPr id="3" name="Content Placeholder 2"/>
          <p:cNvSpPr>
            <a:spLocks noGrp="1"/>
          </p:cNvSpPr>
          <p:nvPr>
            <p:ph idx="1"/>
          </p:nvPr>
        </p:nvSpPr>
        <p:spPr>
          <a:xfrm>
            <a:off x="152400" y="1752600"/>
            <a:ext cx="8686800" cy="4876800"/>
          </a:xfrm>
        </p:spPr>
        <p:txBody>
          <a:bodyPr/>
          <a:lstStyle/>
          <a:p>
            <a:pPr algn="l"/>
            <a:r>
              <a:rPr lang="en-US" dirty="0"/>
              <a:t>You are working with Eddie, a 15 year old with a language impairment and with few friends. He is not adept at using social media, and doesn’t like to talk to people. As part of your therapy, will you try to get him onto social media? Why or why not?</a:t>
            </a:r>
          </a:p>
        </p:txBody>
      </p:sp>
    </p:spTree>
    <p:extLst>
      <p:ext uri="{BB962C8B-B14F-4D97-AF65-F5344CB8AC3E}">
        <p14:creationId xmlns:p14="http://schemas.microsoft.com/office/powerpoint/2010/main" val="2819328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SYNTAX AND MORPHOLOGY</a:t>
            </a:r>
          </a:p>
        </p:txBody>
      </p:sp>
      <p:sp>
        <p:nvSpPr>
          <p:cNvPr id="5" name="Content Placeholder 4">
            <a:extLst>
              <a:ext uri="{FF2B5EF4-FFF2-40B4-BE49-F238E27FC236}">
                <a16:creationId xmlns:a16="http://schemas.microsoft.com/office/drawing/2014/main" id="{BD89A628-1FC3-C946-DC1C-424BCF55104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87710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mgs.steps.dragoart.com/how-to-draw-a-bridge-step-6_1_000000014110_5.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710437"/>
            <a:ext cx="7304226" cy="307136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28600" y="4724400"/>
            <a:ext cx="3657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Utterance 1</a:t>
            </a:r>
          </a:p>
        </p:txBody>
      </p:sp>
      <p:sp>
        <p:nvSpPr>
          <p:cNvPr id="6" name="Oval 5"/>
          <p:cNvSpPr/>
          <p:nvPr/>
        </p:nvSpPr>
        <p:spPr>
          <a:xfrm>
            <a:off x="6553200" y="3505200"/>
            <a:ext cx="2514600" cy="2438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Utterance 2</a:t>
            </a:r>
          </a:p>
        </p:txBody>
      </p:sp>
      <p:sp>
        <p:nvSpPr>
          <p:cNvPr id="4" name="Title 3">
            <a:extLst>
              <a:ext uri="{FF2B5EF4-FFF2-40B4-BE49-F238E27FC236}">
                <a16:creationId xmlns:a16="http://schemas.microsoft.com/office/drawing/2014/main" id="{6ECB516E-65FB-B1D9-74B4-F9161522185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99404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915399" cy="1142999"/>
          </a:xfrm>
        </p:spPr>
        <p:txBody>
          <a:bodyPr/>
          <a:lstStyle/>
          <a:p>
            <a:r>
              <a:rPr lang="en-US" dirty="0"/>
              <a:t>Adverbial disjuncts… (p. 403)</a:t>
            </a:r>
          </a:p>
        </p:txBody>
      </p:sp>
      <p:sp>
        <p:nvSpPr>
          <p:cNvPr id="5" name="Content Placeholder 4">
            <a:extLst>
              <a:ext uri="{FF2B5EF4-FFF2-40B4-BE49-F238E27FC236}">
                <a16:creationId xmlns:a16="http://schemas.microsoft.com/office/drawing/2014/main" id="{F3432DF5-5A17-8526-920E-9EA9E035985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90223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PowerPoint Outline</a:t>
            </a:r>
          </a:p>
        </p:txBody>
      </p:sp>
      <p:sp>
        <p:nvSpPr>
          <p:cNvPr id="3" name="Content Placeholder 2"/>
          <p:cNvSpPr>
            <a:spLocks noGrp="1"/>
          </p:cNvSpPr>
          <p:nvPr>
            <p:ph idx="1"/>
          </p:nvPr>
        </p:nvSpPr>
        <p:spPr>
          <a:xfrm>
            <a:off x="381000" y="1447800"/>
            <a:ext cx="8534400" cy="5334000"/>
          </a:xfrm>
        </p:spPr>
        <p:txBody>
          <a:bodyPr/>
          <a:lstStyle/>
          <a:p>
            <a:pPr algn="l"/>
            <a:r>
              <a:rPr lang="en-US" dirty="0"/>
              <a:t>I. Introduction</a:t>
            </a:r>
          </a:p>
          <a:p>
            <a:pPr algn="l"/>
            <a:r>
              <a:rPr lang="en-US" dirty="0"/>
              <a:t>II. Bilingualism</a:t>
            </a:r>
          </a:p>
          <a:p>
            <a:pPr algn="l"/>
            <a:r>
              <a:rPr lang="en-US" dirty="0"/>
              <a:t>III. Literacy</a:t>
            </a:r>
          </a:p>
          <a:p>
            <a:pPr algn="l"/>
            <a:r>
              <a:rPr lang="en-US" dirty="0"/>
              <a:t>IV. Syntax and morphology</a:t>
            </a:r>
          </a:p>
          <a:p>
            <a:pPr algn="l"/>
            <a:r>
              <a:rPr lang="en-US" dirty="0"/>
              <a:t>V. Semantics</a:t>
            </a:r>
          </a:p>
          <a:p>
            <a:pPr algn="l"/>
            <a:r>
              <a:rPr lang="en-US" dirty="0"/>
              <a:t>VI. Pragmatics</a:t>
            </a:r>
          </a:p>
        </p:txBody>
      </p:sp>
    </p:spTree>
    <p:extLst>
      <p:ext uri="{BB962C8B-B14F-4D97-AF65-F5344CB8AC3E}">
        <p14:creationId xmlns:p14="http://schemas.microsoft.com/office/powerpoint/2010/main" val="3055961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Adverbial conjuncts:</a:t>
            </a:r>
          </a:p>
        </p:txBody>
      </p:sp>
      <p:sp>
        <p:nvSpPr>
          <p:cNvPr id="5" name="Content Placeholder 4">
            <a:extLst>
              <a:ext uri="{FF2B5EF4-FFF2-40B4-BE49-F238E27FC236}">
                <a16:creationId xmlns:a16="http://schemas.microsoft.com/office/drawing/2014/main" id="{FAB5B3E9-22CC-AEE1-3D58-A586EDF721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8087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6661"/>
            <a:ext cx="8382000" cy="447739"/>
          </a:xfrm>
        </p:spPr>
        <p:txBody>
          <a:bodyPr>
            <a:normAutofit fontScale="90000"/>
          </a:bodyPr>
          <a:lstStyle/>
          <a:p>
            <a:r>
              <a:rPr lang="en-US" dirty="0"/>
              <a:t>V. SEMANTICS</a:t>
            </a:r>
          </a:p>
        </p:txBody>
      </p:sp>
      <p:sp>
        <p:nvSpPr>
          <p:cNvPr id="5" name="Content Placeholder 4">
            <a:extLst>
              <a:ext uri="{FF2B5EF4-FFF2-40B4-BE49-F238E27FC236}">
                <a16:creationId xmlns:a16="http://schemas.microsoft.com/office/drawing/2014/main" id="{C19BB7EF-1705-5698-AA78-4D427B8A88C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8327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621751" cy="304799"/>
          </a:xfrm>
        </p:spPr>
        <p:txBody>
          <a:bodyPr>
            <a:normAutofit fontScale="90000"/>
          </a:bodyPr>
          <a:lstStyle/>
          <a:p>
            <a:r>
              <a:rPr lang="en-US" dirty="0"/>
              <a:t>Fogle</a:t>
            </a:r>
            <a:r>
              <a:rPr lang="en-US"/>
              <a:t>, 2023:</a:t>
            </a:r>
            <a:endParaRPr lang="en-US" dirty="0"/>
          </a:p>
        </p:txBody>
      </p:sp>
      <p:sp>
        <p:nvSpPr>
          <p:cNvPr id="3" name="Content Placeholder 2"/>
          <p:cNvSpPr>
            <a:spLocks noGrp="1"/>
          </p:cNvSpPr>
          <p:nvPr>
            <p:ph idx="1"/>
          </p:nvPr>
        </p:nvSpPr>
        <p:spPr>
          <a:xfrm>
            <a:off x="76200" y="609600"/>
            <a:ext cx="4038601" cy="6019800"/>
          </a:xfrm>
        </p:spPr>
        <p:txBody>
          <a:bodyPr>
            <a:normAutofit/>
          </a:bodyPr>
          <a:lstStyle/>
          <a:p>
            <a:pPr algn="l"/>
            <a:r>
              <a:rPr lang="en-US" dirty="0"/>
              <a:t>Cognitive-linguistic disorders most common in older adults:</a:t>
            </a:r>
          </a:p>
          <a:p>
            <a:pPr algn="l"/>
            <a:endParaRPr lang="en-US" sz="800" dirty="0"/>
          </a:p>
          <a:p>
            <a:pPr algn="l"/>
            <a:endParaRPr lang="en-US" dirty="0"/>
          </a:p>
        </p:txBody>
      </p:sp>
    </p:spTree>
    <p:extLst>
      <p:ext uri="{BB962C8B-B14F-4D97-AF65-F5344CB8AC3E}">
        <p14:creationId xmlns:p14="http://schemas.microsoft.com/office/powerpoint/2010/main" val="129730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52" y="152401"/>
            <a:ext cx="8534400" cy="685799"/>
          </a:xfrm>
        </p:spPr>
        <p:txBody>
          <a:bodyPr>
            <a:normAutofit fontScale="90000"/>
          </a:bodyPr>
          <a:lstStyle/>
          <a:p>
            <a:r>
              <a:rPr lang="en-US" dirty="0"/>
              <a:t>VI. PRAGMATICS**</a:t>
            </a:r>
          </a:p>
        </p:txBody>
      </p:sp>
      <p:sp>
        <p:nvSpPr>
          <p:cNvPr id="3" name="Content Placeholder 2"/>
          <p:cNvSpPr>
            <a:spLocks noGrp="1"/>
          </p:cNvSpPr>
          <p:nvPr>
            <p:ph idx="1"/>
          </p:nvPr>
        </p:nvSpPr>
        <p:spPr>
          <a:xfrm>
            <a:off x="457200" y="914400"/>
            <a:ext cx="8534400" cy="5791200"/>
          </a:xfrm>
        </p:spPr>
        <p:txBody>
          <a:bodyPr/>
          <a:lstStyle/>
          <a:p>
            <a:pPr algn="l"/>
            <a:r>
              <a:rPr lang="en-US" sz="3200" b="1" dirty="0"/>
              <a:t>A. </a:t>
            </a:r>
            <a:r>
              <a:rPr lang="en-US" sz="3200" b="1" u="sng" dirty="0"/>
              <a:t>Conversational Abilities</a:t>
            </a:r>
          </a:p>
          <a:p>
            <a:pPr algn="l"/>
            <a:endParaRPr lang="en-US" sz="1000" dirty="0"/>
          </a:p>
          <a:p>
            <a:pPr algn="l"/>
            <a:r>
              <a:rPr lang="en-US" sz="3200" dirty="0"/>
              <a:t>Teen utterances are contingent (related to what was just said)</a:t>
            </a:r>
          </a:p>
          <a:p>
            <a:pPr algn="l"/>
            <a:endParaRPr lang="en-US" sz="1200" dirty="0"/>
          </a:p>
          <a:p>
            <a:pPr algn="l"/>
            <a:r>
              <a:rPr lang="en-US" sz="3200" dirty="0"/>
              <a:t>Adults use </a:t>
            </a:r>
            <a:r>
              <a:rPr lang="en-US" sz="3200" b="1" dirty="0">
                <a:solidFill>
                  <a:srgbClr val="FF0000"/>
                </a:solidFill>
              </a:rPr>
              <a:t>topic shading</a:t>
            </a:r>
            <a:r>
              <a:rPr lang="en-US" sz="3200" dirty="0"/>
              <a:t>: this utterance includes some aspect of the preceding utterance but shifts the focus of concern</a:t>
            </a:r>
          </a:p>
        </p:txBody>
      </p:sp>
    </p:spTree>
    <p:extLst>
      <p:ext uri="{BB962C8B-B14F-4D97-AF65-F5344CB8AC3E}">
        <p14:creationId xmlns:p14="http://schemas.microsoft.com/office/powerpoint/2010/main" val="422640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1"/>
            <a:ext cx="8762999" cy="1295399"/>
          </a:xfrm>
        </p:spPr>
        <p:txBody>
          <a:bodyPr>
            <a:normAutofit/>
          </a:bodyPr>
          <a:lstStyle/>
          <a:p>
            <a:r>
              <a:rPr lang="en-US" dirty="0"/>
              <a:t>Example:**</a:t>
            </a:r>
          </a:p>
        </p:txBody>
      </p:sp>
      <p:sp>
        <p:nvSpPr>
          <p:cNvPr id="3" name="Content Placeholder 2"/>
          <p:cNvSpPr>
            <a:spLocks noGrp="1"/>
          </p:cNvSpPr>
          <p:nvPr>
            <p:ph idx="1"/>
          </p:nvPr>
        </p:nvSpPr>
        <p:spPr>
          <a:xfrm>
            <a:off x="0" y="1676400"/>
            <a:ext cx="9067800" cy="5105400"/>
          </a:xfrm>
        </p:spPr>
        <p:txBody>
          <a:bodyPr/>
          <a:lstStyle/>
          <a:p>
            <a:pPr algn="l"/>
            <a:r>
              <a:rPr lang="en-US" dirty="0"/>
              <a:t>Speaker A: “Can you believe that Game of Thrones is going into another season?”</a:t>
            </a:r>
          </a:p>
          <a:p>
            <a:pPr algn="l"/>
            <a:endParaRPr lang="en-US" dirty="0"/>
          </a:p>
          <a:p>
            <a:pPr algn="l"/>
            <a:r>
              <a:rPr lang="en-US" dirty="0"/>
              <a:t>Speaker B: “</a:t>
            </a:r>
            <a:r>
              <a:rPr lang="en-US" b="1" dirty="0">
                <a:solidFill>
                  <a:srgbClr val="FF0000"/>
                </a:solidFill>
              </a:rPr>
              <a:t>Yeah, some of my favorites are going into another season too</a:t>
            </a:r>
            <a:r>
              <a:rPr lang="en-US" dirty="0"/>
              <a:t>. Can’t wait till the next season of Big Bang Theory. I wonder what’s going to happen with Sheldon and Amy.”</a:t>
            </a:r>
          </a:p>
        </p:txBody>
      </p:sp>
    </p:spTree>
    <p:extLst>
      <p:ext uri="{BB962C8B-B14F-4D97-AF65-F5344CB8AC3E}">
        <p14:creationId xmlns:p14="http://schemas.microsoft.com/office/powerpoint/2010/main" val="3474627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6661"/>
            <a:ext cx="8382000" cy="523939"/>
          </a:xfrm>
        </p:spPr>
        <p:txBody>
          <a:bodyPr>
            <a:normAutofit fontScale="90000"/>
          </a:bodyPr>
          <a:lstStyle/>
          <a:p>
            <a:r>
              <a:rPr lang="en-US" dirty="0"/>
              <a:t>B. Narratives</a:t>
            </a:r>
          </a:p>
        </p:txBody>
      </p:sp>
      <p:sp>
        <p:nvSpPr>
          <p:cNvPr id="5" name="Content Placeholder 4">
            <a:extLst>
              <a:ext uri="{FF2B5EF4-FFF2-40B4-BE49-F238E27FC236}">
                <a16:creationId xmlns:a16="http://schemas.microsoft.com/office/drawing/2014/main" id="{3F868CEF-BA6F-A1C3-F44E-5279FB7FD6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1768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8774151" cy="761999"/>
          </a:xfrm>
        </p:spPr>
        <p:txBody>
          <a:bodyPr>
            <a:normAutofit/>
          </a:bodyPr>
          <a:lstStyle/>
          <a:p>
            <a:r>
              <a:rPr lang="en-US" dirty="0"/>
              <a:t>C. Speaking Styles</a:t>
            </a:r>
          </a:p>
        </p:txBody>
      </p:sp>
      <p:sp>
        <p:nvSpPr>
          <p:cNvPr id="5" name="Content Placeholder 4">
            <a:extLst>
              <a:ext uri="{FF2B5EF4-FFF2-40B4-BE49-F238E27FC236}">
                <a16:creationId xmlns:a16="http://schemas.microsoft.com/office/drawing/2014/main" id="{AA9C74EA-5B42-A3BA-3F60-2FB68BF0BCA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85575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 Gender Differences (according to your </a:t>
            </a:r>
            <a:r>
              <a:rPr lang="en-US"/>
              <a:t>textbook chapter 12)</a:t>
            </a:r>
            <a:endParaRPr lang="en-US" dirty="0"/>
          </a:p>
        </p:txBody>
      </p:sp>
      <p:sp>
        <p:nvSpPr>
          <p:cNvPr id="3" name="Content Placeholder 2">
            <a:extLst>
              <a:ext uri="{FF2B5EF4-FFF2-40B4-BE49-F238E27FC236}">
                <a16:creationId xmlns:a16="http://schemas.microsoft.com/office/drawing/2014/main" id="{70FD7559-B70A-6F76-5921-D01F5FE7B4E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60628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1B4C-112D-4904-8C3A-820E95D4B0DB}"/>
              </a:ext>
            </a:extLst>
          </p:cNvPr>
          <p:cNvSpPr>
            <a:spLocks noGrp="1"/>
          </p:cNvSpPr>
          <p:nvPr>
            <p:ph type="title"/>
          </p:nvPr>
        </p:nvSpPr>
        <p:spPr>
          <a:xfrm>
            <a:off x="457200" y="466661"/>
            <a:ext cx="8229600" cy="371539"/>
          </a:xfrm>
        </p:spPr>
        <p:txBody>
          <a:bodyPr>
            <a:normAutofit fontScale="90000"/>
          </a:bodyPr>
          <a:lstStyle/>
          <a:p>
            <a:r>
              <a:rPr lang="en-US" dirty="0"/>
              <a:t>Genderlect (according to textbook)</a:t>
            </a:r>
          </a:p>
        </p:txBody>
      </p:sp>
      <p:sp>
        <p:nvSpPr>
          <p:cNvPr id="5" name="Content Placeholder 4">
            <a:extLst>
              <a:ext uri="{FF2B5EF4-FFF2-40B4-BE49-F238E27FC236}">
                <a16:creationId xmlns:a16="http://schemas.microsoft.com/office/drawing/2014/main" id="{04BD9CB6-9EBE-36F1-4E41-25B937EE51A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41018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8D3A-9B12-40E3-8569-40053C495216}"/>
              </a:ext>
            </a:extLst>
          </p:cNvPr>
          <p:cNvSpPr>
            <a:spLocks noGrp="1"/>
          </p:cNvSpPr>
          <p:nvPr>
            <p:ph type="title"/>
          </p:nvPr>
        </p:nvSpPr>
        <p:spPr>
          <a:xfrm>
            <a:off x="457200" y="260647"/>
            <a:ext cx="8229600" cy="653753"/>
          </a:xfrm>
        </p:spPr>
        <p:txBody>
          <a:bodyPr>
            <a:normAutofit fontScale="90000"/>
          </a:bodyPr>
          <a:lstStyle/>
          <a:p>
            <a:r>
              <a:rPr lang="en-US" dirty="0"/>
              <a:t>Your textbook says:**</a:t>
            </a:r>
          </a:p>
        </p:txBody>
      </p:sp>
      <p:sp>
        <p:nvSpPr>
          <p:cNvPr id="3" name="Content Placeholder 2"/>
          <p:cNvSpPr>
            <a:spLocks noGrp="1"/>
          </p:cNvSpPr>
          <p:nvPr>
            <p:ph idx="1"/>
          </p:nvPr>
        </p:nvSpPr>
        <p:spPr>
          <a:xfrm>
            <a:off x="251534" y="1066800"/>
            <a:ext cx="6606466" cy="5530553"/>
          </a:xfrm>
        </p:spPr>
        <p:txBody>
          <a:bodyPr/>
          <a:lstStyle/>
          <a:p>
            <a:pPr algn="l"/>
            <a:r>
              <a:rPr lang="en-US" sz="3200" dirty="0"/>
              <a:t>Remember cultural influences and how we are raised</a:t>
            </a:r>
          </a:p>
          <a:p>
            <a:pPr algn="l"/>
            <a:endParaRPr lang="en-US" sz="1050" dirty="0"/>
          </a:p>
          <a:p>
            <a:pPr algn="l"/>
            <a:r>
              <a:rPr lang="en-US" sz="3200" dirty="0"/>
              <a:t>Women use </a:t>
            </a:r>
            <a:r>
              <a:rPr lang="en-US" sz="3200" dirty="0">
                <a:latin typeface="Calibri" panose="020F0502020204030204" pitchFamily="34" charset="0"/>
                <a:cs typeface="Calibri" panose="020F0502020204030204" pitchFamily="34" charset="0"/>
              </a:rPr>
              <a:t>↑ </a:t>
            </a:r>
            <a:r>
              <a:rPr lang="en-US" sz="3200" dirty="0"/>
              <a:t>polite words like please, thank you</a:t>
            </a:r>
          </a:p>
          <a:p>
            <a:pPr algn="l"/>
            <a:endParaRPr lang="en-US" sz="1000" dirty="0"/>
          </a:p>
          <a:p>
            <a:pPr algn="l"/>
            <a:r>
              <a:rPr lang="en-US" sz="3200" dirty="0"/>
              <a:t>Men talk </a:t>
            </a:r>
            <a:r>
              <a:rPr lang="en-US" sz="3200" dirty="0">
                <a:latin typeface="Calibri" panose="020F0502020204030204" pitchFamily="34" charset="0"/>
                <a:cs typeface="Calibri" panose="020F0502020204030204" pitchFamily="34" charset="0"/>
              </a:rPr>
              <a:t>↑ </a:t>
            </a:r>
            <a:r>
              <a:rPr lang="en-US" sz="3200" dirty="0"/>
              <a:t>in public and </a:t>
            </a:r>
            <a:r>
              <a:rPr lang="en-US" sz="3200" dirty="0">
                <a:latin typeface="Calibri" panose="020F0502020204030204" pitchFamily="34" charset="0"/>
                <a:cs typeface="Calibri" panose="020F0502020204030204" pitchFamily="34" charset="0"/>
              </a:rPr>
              <a:t>↓ </a:t>
            </a:r>
            <a:r>
              <a:rPr lang="en-US" sz="3200" dirty="0"/>
              <a:t>at home</a:t>
            </a:r>
          </a:p>
          <a:p>
            <a:pPr algn="l"/>
            <a:endParaRPr lang="en-US" sz="1050" dirty="0"/>
          </a:p>
          <a:p>
            <a:pPr algn="l"/>
            <a:r>
              <a:rPr lang="en-US" sz="3200" dirty="0"/>
              <a:t>Men tend to lecture, while women view themselves as conversation facilitators</a:t>
            </a:r>
          </a:p>
        </p:txBody>
      </p:sp>
    </p:spTree>
    <p:extLst>
      <p:ext uri="{BB962C8B-B14F-4D97-AF65-F5344CB8AC3E}">
        <p14:creationId xmlns:p14="http://schemas.microsoft.com/office/powerpoint/2010/main" val="39279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5525"/>
            <a:ext cx="8240751" cy="793201"/>
          </a:xfrm>
        </p:spPr>
        <p:txBody>
          <a:bodyPr/>
          <a:lstStyle/>
          <a:p>
            <a:r>
              <a:rPr lang="en-US" dirty="0"/>
              <a:t>I. </a:t>
            </a:r>
            <a:r>
              <a:rPr lang="en-US"/>
              <a:t>INTRODUCTION**</a:t>
            </a:r>
            <a:endParaRPr lang="en-US" dirty="0"/>
          </a:p>
        </p:txBody>
      </p:sp>
      <p:sp>
        <p:nvSpPr>
          <p:cNvPr id="5" name="Content Placeholder 4"/>
          <p:cNvSpPr>
            <a:spLocks noGrp="1"/>
          </p:cNvSpPr>
          <p:nvPr>
            <p:ph idx="1"/>
          </p:nvPr>
        </p:nvSpPr>
        <p:spPr>
          <a:xfrm>
            <a:off x="174924" y="2057400"/>
            <a:ext cx="8511875" cy="4816876"/>
          </a:xfrm>
        </p:spPr>
        <p:txBody>
          <a:bodyPr/>
          <a:lstStyle/>
          <a:p>
            <a:pPr algn="l"/>
            <a:r>
              <a:rPr lang="en-US" dirty="0"/>
              <a:t>Cognitive growth continues throughout life</a:t>
            </a:r>
          </a:p>
          <a:p>
            <a:r>
              <a:rPr lang="en-US" b="1" dirty="0">
                <a:solidFill>
                  <a:schemeClr val="tx1"/>
                </a:solidFill>
              </a:rPr>
              <a:t>Vocabulary</a:t>
            </a:r>
            <a:r>
              <a:rPr lang="en-US" dirty="0">
                <a:solidFill>
                  <a:schemeClr val="tx1"/>
                </a:solidFill>
              </a:rPr>
              <a:t> and </a:t>
            </a:r>
            <a:r>
              <a:rPr lang="en-US" b="1" dirty="0">
                <a:solidFill>
                  <a:schemeClr val="tx1"/>
                </a:solidFill>
              </a:rPr>
              <a:t>pragmatics</a:t>
            </a:r>
            <a:r>
              <a:rPr lang="en-US" dirty="0">
                <a:solidFill>
                  <a:schemeClr val="tx1"/>
                </a:solidFill>
              </a:rPr>
              <a:t> skills esp. continue </a:t>
            </a:r>
            <a:endParaRPr lang="en-US" dirty="0"/>
          </a:p>
          <a:p>
            <a:pPr algn="l"/>
            <a:r>
              <a:rPr lang="en-US" dirty="0"/>
              <a:t>to grow</a:t>
            </a:r>
          </a:p>
          <a:p>
            <a:pPr algn="l"/>
            <a:endParaRPr lang="en-US" sz="1050" dirty="0"/>
          </a:p>
          <a:p>
            <a:pPr algn="l"/>
            <a:r>
              <a:rPr lang="en-US" dirty="0"/>
              <a:t>But with aging, slow decline in lang comprehension, understanding syntactically complex sentences, and inferencing—due to cognitive overload or processing difficulties in working memory</a:t>
            </a:r>
          </a:p>
        </p:txBody>
      </p:sp>
    </p:spTree>
    <p:extLst>
      <p:ext uri="{BB962C8B-B14F-4D97-AF65-F5344CB8AC3E}">
        <p14:creationId xmlns:p14="http://schemas.microsoft.com/office/powerpoint/2010/main" val="641657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00AA-B6EC-4EA9-92E5-31D339D7023D}"/>
              </a:ext>
            </a:extLst>
          </p:cNvPr>
          <p:cNvSpPr>
            <a:spLocks noGrp="1"/>
          </p:cNvSpPr>
          <p:nvPr>
            <p:ph type="title"/>
          </p:nvPr>
        </p:nvSpPr>
        <p:spPr>
          <a:xfrm>
            <a:off x="152400" y="466661"/>
            <a:ext cx="8534400" cy="295339"/>
          </a:xfrm>
        </p:spPr>
        <p:txBody>
          <a:bodyPr>
            <a:normAutofit fontScale="90000"/>
          </a:bodyPr>
          <a:lstStyle/>
          <a:p>
            <a:r>
              <a:rPr lang="en-US" dirty="0"/>
              <a:t>According to your textbook:</a:t>
            </a:r>
          </a:p>
        </p:txBody>
      </p:sp>
      <p:sp>
        <p:nvSpPr>
          <p:cNvPr id="5" name="Content Placeholder 4">
            <a:extLst>
              <a:ext uri="{FF2B5EF4-FFF2-40B4-BE49-F238E27FC236}">
                <a16:creationId xmlns:a16="http://schemas.microsoft.com/office/drawing/2014/main" id="{324982AE-4E01-7885-5BF9-502738009A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0919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ACA7-FBA8-4B1D-84D4-CC4DFD13B364}"/>
              </a:ext>
            </a:extLst>
          </p:cNvPr>
          <p:cNvSpPr>
            <a:spLocks noGrp="1"/>
          </p:cNvSpPr>
          <p:nvPr>
            <p:ph type="title"/>
          </p:nvPr>
        </p:nvSpPr>
        <p:spPr/>
        <p:txBody>
          <a:bodyPr>
            <a:normAutofit/>
          </a:bodyPr>
          <a:lstStyle/>
          <a:p>
            <a:r>
              <a:rPr lang="en-US" dirty="0"/>
              <a:t>Is Sheldon contingent? Does he share </a:t>
            </a:r>
            <a:r>
              <a:rPr lang="en-US"/>
              <a:t>Amy’s feelings?</a:t>
            </a:r>
            <a:endParaRPr lang="en-US" dirty="0"/>
          </a:p>
        </p:txBody>
      </p:sp>
      <p:sp>
        <p:nvSpPr>
          <p:cNvPr id="3" name="Content Placeholder 2">
            <a:extLst>
              <a:ext uri="{FF2B5EF4-FFF2-40B4-BE49-F238E27FC236}">
                <a16:creationId xmlns:a16="http://schemas.microsoft.com/office/drawing/2014/main" id="{FFF7B6F6-2377-43E2-9F15-95B6267F35F9}"/>
              </a:ext>
            </a:extLst>
          </p:cNvPr>
          <p:cNvSpPr>
            <a:spLocks noGrp="1"/>
          </p:cNvSpPr>
          <p:nvPr>
            <p:ph idx="1"/>
          </p:nvPr>
        </p:nvSpPr>
        <p:spPr/>
        <p:txBody>
          <a:bodyPr/>
          <a:lstStyle/>
          <a:p>
            <a:r>
              <a:rPr lang="en-US" dirty="0"/>
              <a:t>The Big Bang Theory Amy Sheldon date night</a:t>
            </a:r>
          </a:p>
          <a:p>
            <a:endParaRPr lang="en-US" dirty="0"/>
          </a:p>
          <a:p>
            <a:r>
              <a:rPr lang="en-US" dirty="0">
                <a:hlinkClick r:id="rId2"/>
              </a:rPr>
              <a:t>https://www.youtube.com/watch?v=ClvpNWU0A8Q</a:t>
            </a:r>
            <a:endParaRPr lang="en-US" dirty="0"/>
          </a:p>
          <a:p>
            <a:endParaRPr lang="en-US" dirty="0"/>
          </a:p>
        </p:txBody>
      </p:sp>
    </p:spTree>
    <p:extLst>
      <p:ext uri="{BB962C8B-B14F-4D97-AF65-F5344CB8AC3E}">
        <p14:creationId xmlns:p14="http://schemas.microsoft.com/office/powerpoint/2010/main" val="1122031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PowerPoint Outline</a:t>
            </a:r>
          </a:p>
        </p:txBody>
      </p:sp>
      <p:sp>
        <p:nvSpPr>
          <p:cNvPr id="3" name="Content Placeholder 2"/>
          <p:cNvSpPr>
            <a:spLocks noGrp="1"/>
          </p:cNvSpPr>
          <p:nvPr>
            <p:ph idx="1"/>
          </p:nvPr>
        </p:nvSpPr>
        <p:spPr>
          <a:xfrm>
            <a:off x="76200" y="1524000"/>
            <a:ext cx="8839200" cy="5257800"/>
          </a:xfrm>
        </p:spPr>
        <p:txBody>
          <a:bodyPr/>
          <a:lstStyle/>
          <a:p>
            <a:pPr algn="l"/>
            <a:r>
              <a:rPr lang="en-US" dirty="0"/>
              <a:t>I. Introduction</a:t>
            </a:r>
          </a:p>
          <a:p>
            <a:pPr algn="l"/>
            <a:r>
              <a:rPr lang="en-US" dirty="0"/>
              <a:t>II. Bilingualism</a:t>
            </a:r>
          </a:p>
          <a:p>
            <a:pPr algn="l"/>
            <a:r>
              <a:rPr lang="en-US" dirty="0"/>
              <a:t>III. Literacy</a:t>
            </a:r>
          </a:p>
          <a:p>
            <a:pPr algn="l"/>
            <a:r>
              <a:rPr lang="en-US" dirty="0"/>
              <a:t>IV. Syntax and morphology</a:t>
            </a:r>
          </a:p>
          <a:p>
            <a:pPr algn="l"/>
            <a:r>
              <a:rPr lang="en-US" dirty="0"/>
              <a:t>V. Semantics</a:t>
            </a:r>
          </a:p>
          <a:p>
            <a:pPr algn="l"/>
            <a:r>
              <a:rPr lang="en-US" dirty="0"/>
              <a:t>VI. Pragmatics</a:t>
            </a:r>
          </a:p>
        </p:txBody>
      </p:sp>
    </p:spTree>
    <p:extLst>
      <p:ext uri="{BB962C8B-B14F-4D97-AF65-F5344CB8AC3E}">
        <p14:creationId xmlns:p14="http://schemas.microsoft.com/office/powerpoint/2010/main" val="3439905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8697952" cy="685799"/>
          </a:xfrm>
        </p:spPr>
        <p:txBody>
          <a:bodyPr>
            <a:normAutofit fontScale="90000"/>
          </a:bodyPr>
          <a:lstStyle/>
          <a:p>
            <a:r>
              <a:rPr lang="en-US" dirty="0"/>
              <a:t>II. BILINGUALISM**</a:t>
            </a:r>
          </a:p>
        </p:txBody>
      </p:sp>
      <p:sp>
        <p:nvSpPr>
          <p:cNvPr id="3" name="Content Placeholder 2"/>
          <p:cNvSpPr>
            <a:spLocks noGrp="1"/>
          </p:cNvSpPr>
          <p:nvPr>
            <p:ph idx="1"/>
          </p:nvPr>
        </p:nvSpPr>
        <p:spPr>
          <a:xfrm>
            <a:off x="228600" y="1066800"/>
            <a:ext cx="8534400" cy="5562600"/>
          </a:xfrm>
        </p:spPr>
        <p:txBody>
          <a:bodyPr/>
          <a:lstStyle/>
          <a:p>
            <a:pPr algn="l"/>
            <a:r>
              <a:rPr lang="en-US" dirty="0"/>
              <a:t>If a child is exposed to a second language after </a:t>
            </a:r>
            <a:r>
              <a:rPr lang="en-US" b="1" dirty="0">
                <a:solidFill>
                  <a:srgbClr val="FF0000"/>
                </a:solidFill>
              </a:rPr>
              <a:t>age 8</a:t>
            </a:r>
            <a:r>
              <a:rPr lang="en-US" dirty="0"/>
              <a:t>, they will have an </a:t>
            </a:r>
            <a:r>
              <a:rPr lang="en-US" b="1" dirty="0">
                <a:solidFill>
                  <a:srgbClr val="FF0000"/>
                </a:solidFill>
              </a:rPr>
              <a:t>accent</a:t>
            </a:r>
          </a:p>
          <a:p>
            <a:pPr algn="l"/>
            <a:endParaRPr lang="en-US" sz="1000" dirty="0"/>
          </a:p>
          <a:p>
            <a:pPr algn="l"/>
            <a:r>
              <a:rPr lang="en-US" dirty="0"/>
              <a:t>Early exposure to a second language (before age 8) leads to better judgments of grammatical correctness and a native-like accent</a:t>
            </a:r>
          </a:p>
          <a:p>
            <a:pPr algn="l"/>
            <a:endParaRPr lang="en-US" sz="1100" dirty="0"/>
          </a:p>
          <a:p>
            <a:pPr algn="l"/>
            <a:r>
              <a:rPr lang="en-US" dirty="0"/>
              <a:t>Fluent bilingualism has great linguistic and cognitive benefits for children and adults</a:t>
            </a:r>
          </a:p>
        </p:txBody>
      </p:sp>
    </p:spTree>
    <p:extLst>
      <p:ext uri="{BB962C8B-B14F-4D97-AF65-F5344CB8AC3E}">
        <p14:creationId xmlns:p14="http://schemas.microsoft.com/office/powerpoint/2010/main" val="212602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1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1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1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1"/>
            <a:ext cx="8610599" cy="990599"/>
          </a:xfrm>
        </p:spPr>
        <p:txBody>
          <a:bodyPr>
            <a:normAutofit fontScale="90000"/>
          </a:bodyPr>
          <a:lstStyle/>
          <a:p>
            <a:r>
              <a:rPr lang="en-US" dirty="0"/>
              <a:t>Research in Canada (Ellen Bialystok) showed:</a:t>
            </a:r>
          </a:p>
        </p:txBody>
      </p:sp>
      <p:sp>
        <p:nvSpPr>
          <p:cNvPr id="5" name="Content Placeholder 4">
            <a:extLst>
              <a:ext uri="{FF2B5EF4-FFF2-40B4-BE49-F238E27FC236}">
                <a16:creationId xmlns:a16="http://schemas.microsoft.com/office/drawing/2014/main" id="{7F66DA74-BDFC-02A7-E8BF-96DBB3B19B4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7512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6661"/>
            <a:ext cx="8458200" cy="295339"/>
          </a:xfrm>
        </p:spPr>
        <p:txBody>
          <a:bodyPr>
            <a:normAutofit fontScale="90000"/>
          </a:bodyPr>
          <a:lstStyle/>
          <a:p>
            <a:r>
              <a:rPr lang="en-US" dirty="0"/>
              <a:t>III. LITERACY**</a:t>
            </a:r>
          </a:p>
        </p:txBody>
      </p:sp>
      <p:sp>
        <p:nvSpPr>
          <p:cNvPr id="3" name="Content Placeholder 2"/>
          <p:cNvSpPr>
            <a:spLocks noGrp="1"/>
          </p:cNvSpPr>
          <p:nvPr>
            <p:ph idx="1"/>
          </p:nvPr>
        </p:nvSpPr>
        <p:spPr>
          <a:xfrm>
            <a:off x="228600" y="1143000"/>
            <a:ext cx="8763000" cy="5486400"/>
          </a:xfrm>
        </p:spPr>
        <p:txBody>
          <a:bodyPr/>
          <a:lstStyle/>
          <a:p>
            <a:pPr algn="l"/>
            <a:r>
              <a:rPr lang="en-US" sz="3200" b="1" dirty="0"/>
              <a:t>A. Foundations</a:t>
            </a:r>
          </a:p>
          <a:p>
            <a:pPr algn="l"/>
            <a:endParaRPr lang="en-US" sz="1200" dirty="0"/>
          </a:p>
          <a:p>
            <a:pPr algn="l"/>
            <a:r>
              <a:rPr lang="en-US" sz="3200" dirty="0"/>
              <a:t>Pleasure reading may </a:t>
            </a:r>
            <a:r>
              <a:rPr lang="en-US" sz="3200" dirty="0">
                <a:latin typeface="Calibri" panose="020F0502020204030204" pitchFamily="34" charset="0"/>
                <a:cs typeface="Calibri" panose="020F0502020204030204" pitchFamily="34" charset="0"/>
              </a:rPr>
              <a:t>↓ </a:t>
            </a:r>
            <a:r>
              <a:rPr lang="en-US" sz="3200" dirty="0"/>
              <a:t>in adolescence, especially for boys</a:t>
            </a:r>
          </a:p>
          <a:p>
            <a:pPr algn="l"/>
            <a:endParaRPr lang="en-US" sz="1050" dirty="0"/>
          </a:p>
          <a:p>
            <a:pPr algn="l"/>
            <a:r>
              <a:rPr lang="en-US" sz="3200" dirty="0"/>
              <a:t>The biggest change in adolescents and adults is in </a:t>
            </a:r>
            <a:r>
              <a:rPr lang="en-US" sz="3200" b="1" dirty="0">
                <a:solidFill>
                  <a:schemeClr val="tx1"/>
                </a:solidFill>
              </a:rPr>
              <a:t>executive function </a:t>
            </a:r>
            <a:r>
              <a:rPr lang="en-US" sz="3200" dirty="0"/>
              <a:t>—ability to engage actively with print and to read and write with purpose</a:t>
            </a:r>
          </a:p>
          <a:p>
            <a:pPr algn="l"/>
            <a:endParaRPr lang="en-US" sz="3200" dirty="0"/>
          </a:p>
        </p:txBody>
      </p:sp>
    </p:spTree>
    <p:extLst>
      <p:ext uri="{BB962C8B-B14F-4D97-AF65-F5344CB8AC3E}">
        <p14:creationId xmlns:p14="http://schemas.microsoft.com/office/powerpoint/2010/main" val="44104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9067800" cy="1143000"/>
          </a:xfrm>
        </p:spPr>
        <p:txBody>
          <a:bodyPr>
            <a:normAutofit fontScale="90000"/>
          </a:bodyPr>
          <a:lstStyle/>
          <a:p>
            <a:r>
              <a:rPr lang="en-US" dirty="0"/>
              <a:t>B. Paper vs. Digital Books, Social Media, and Screen Time**</a:t>
            </a:r>
          </a:p>
        </p:txBody>
      </p:sp>
      <p:sp>
        <p:nvSpPr>
          <p:cNvPr id="3" name="Content Placeholder 2"/>
          <p:cNvSpPr>
            <a:spLocks noGrp="1"/>
          </p:cNvSpPr>
          <p:nvPr>
            <p:ph idx="1"/>
          </p:nvPr>
        </p:nvSpPr>
        <p:spPr>
          <a:xfrm>
            <a:off x="228600" y="1676400"/>
            <a:ext cx="8458200" cy="5029200"/>
          </a:xfrm>
        </p:spPr>
        <p:txBody>
          <a:bodyPr/>
          <a:lstStyle/>
          <a:p>
            <a:pPr algn="l"/>
            <a:r>
              <a:rPr lang="en-US" dirty="0" err="1"/>
              <a:t>Posnick</a:t>
            </a:r>
            <a:r>
              <a:rPr lang="en-US" dirty="0"/>
              <a:t>-Goodwin. The great divide: Print or digital? </a:t>
            </a:r>
            <a:r>
              <a:rPr lang="en-US" i="1" dirty="0"/>
              <a:t>California Educator</a:t>
            </a:r>
            <a:r>
              <a:rPr lang="en-US" dirty="0"/>
              <a:t>, 19(7), 37-39.</a:t>
            </a:r>
          </a:p>
          <a:p>
            <a:pPr algn="l"/>
            <a:endParaRPr lang="en-US" dirty="0"/>
          </a:p>
          <a:p>
            <a:pPr algn="l"/>
            <a:r>
              <a:rPr lang="en-US" dirty="0"/>
              <a:t>Looked at the preferences of current students and research about digital vs. print books</a:t>
            </a:r>
          </a:p>
        </p:txBody>
      </p:sp>
    </p:spTree>
    <p:extLst>
      <p:ext uri="{BB962C8B-B14F-4D97-AF65-F5344CB8AC3E}">
        <p14:creationId xmlns:p14="http://schemas.microsoft.com/office/powerpoint/2010/main" val="319088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1"/>
            <a:ext cx="8469351" cy="1371600"/>
          </a:xfrm>
        </p:spPr>
        <p:txBody>
          <a:bodyPr/>
          <a:lstStyle/>
          <a:p>
            <a:r>
              <a:rPr lang="en-US" dirty="0" err="1">
                <a:solidFill>
                  <a:schemeClr val="tx1"/>
                </a:solidFill>
              </a:rPr>
              <a:t>Posnick</a:t>
            </a:r>
            <a:r>
              <a:rPr lang="en-US" dirty="0">
                <a:solidFill>
                  <a:schemeClr val="tx1"/>
                </a:solidFill>
              </a:rPr>
              <a:t>-Goodwin :</a:t>
            </a:r>
          </a:p>
        </p:txBody>
      </p:sp>
      <p:sp>
        <p:nvSpPr>
          <p:cNvPr id="3" name="Content Placeholder 2"/>
          <p:cNvSpPr>
            <a:spLocks noGrp="1"/>
          </p:cNvSpPr>
          <p:nvPr>
            <p:ph idx="1"/>
          </p:nvPr>
        </p:nvSpPr>
        <p:spPr>
          <a:xfrm>
            <a:off x="228600" y="1143000"/>
            <a:ext cx="5715000" cy="5714999"/>
          </a:xfrm>
        </p:spPr>
        <p:txBody>
          <a:bodyPr>
            <a:normAutofit/>
          </a:bodyPr>
          <a:lstStyle/>
          <a:p>
            <a:pPr algn="l"/>
            <a:endParaRPr lang="en-US" dirty="0"/>
          </a:p>
        </p:txBody>
      </p:sp>
    </p:spTree>
    <p:extLst>
      <p:ext uri="{BB962C8B-B14F-4D97-AF65-F5344CB8AC3E}">
        <p14:creationId xmlns:p14="http://schemas.microsoft.com/office/powerpoint/2010/main" val="389647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2401"/>
            <a:ext cx="8458201" cy="914399"/>
          </a:xfrm>
        </p:spPr>
        <p:txBody>
          <a:bodyPr/>
          <a:lstStyle/>
          <a:p>
            <a:r>
              <a:rPr lang="en-US" dirty="0"/>
              <a:t>Naomi Baron Words Onscreen**</a:t>
            </a:r>
          </a:p>
        </p:txBody>
      </p:sp>
      <p:sp>
        <p:nvSpPr>
          <p:cNvPr id="3" name="Content Placeholder 2"/>
          <p:cNvSpPr>
            <a:spLocks noGrp="1"/>
          </p:cNvSpPr>
          <p:nvPr>
            <p:ph idx="1"/>
          </p:nvPr>
        </p:nvSpPr>
        <p:spPr>
          <a:xfrm>
            <a:off x="228599" y="990600"/>
            <a:ext cx="8229601" cy="5638800"/>
          </a:xfrm>
        </p:spPr>
        <p:txBody>
          <a:bodyPr/>
          <a:lstStyle/>
          <a:p>
            <a:pPr algn="l"/>
            <a:r>
              <a:rPr lang="en-US" dirty="0"/>
              <a:t>Growth of </a:t>
            </a:r>
            <a:r>
              <a:rPr lang="en-US" dirty="0" err="1"/>
              <a:t>ebooks</a:t>
            </a:r>
            <a:r>
              <a:rPr lang="en-US" dirty="0"/>
              <a:t> has slowed substantially</a:t>
            </a:r>
          </a:p>
          <a:p>
            <a:pPr algn="l"/>
            <a:endParaRPr lang="en-US" sz="1100" dirty="0"/>
          </a:p>
          <a:p>
            <a:pPr algn="l"/>
            <a:r>
              <a:rPr lang="en-US" dirty="0"/>
              <a:t>Young adults in the U.S., Germany, and Japan overwhelmingly preferred print to </a:t>
            </a:r>
            <a:r>
              <a:rPr lang="en-US" dirty="0" err="1"/>
              <a:t>ebooks</a:t>
            </a:r>
            <a:r>
              <a:rPr lang="en-US" dirty="0"/>
              <a:t> for academics (studying), assuming the cost of the books was the same</a:t>
            </a:r>
          </a:p>
        </p:txBody>
      </p:sp>
    </p:spTree>
    <p:extLst>
      <p:ext uri="{BB962C8B-B14F-4D97-AF65-F5344CB8AC3E}">
        <p14:creationId xmlns:p14="http://schemas.microsoft.com/office/powerpoint/2010/main" val="123705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eme73">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Design">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Theme73</Template>
  <TotalTime>538</TotalTime>
  <Words>895</Words>
  <Application>Microsoft Office PowerPoint</Application>
  <PresentationFormat>On-screen Show (4:3)</PresentationFormat>
  <Paragraphs>104</Paragraphs>
  <Slides>32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Calibri Light</vt:lpstr>
      <vt:lpstr>Times New Roman</vt:lpstr>
      <vt:lpstr>Verdana</vt:lpstr>
      <vt:lpstr>Theme73</vt:lpstr>
      <vt:lpstr>Office Theme</vt:lpstr>
      <vt:lpstr>Chapter 12</vt:lpstr>
      <vt:lpstr>PowerPoint Outline</vt:lpstr>
      <vt:lpstr>I. INTRODUCTION**</vt:lpstr>
      <vt:lpstr>II. BILINGUALISM**</vt:lpstr>
      <vt:lpstr>Research in Canada (Ellen Bialystok) showed:</vt:lpstr>
      <vt:lpstr>III. LITERACY**</vt:lpstr>
      <vt:lpstr>B. Paper vs. Digital Books, Social Media, and Screen Time**</vt:lpstr>
      <vt:lpstr>Posnick-Goodwin :</vt:lpstr>
      <vt:lpstr>Naomi Baron Words Onscreen**</vt:lpstr>
      <vt:lpstr>Baron (continued; this slide not on exam)**</vt:lpstr>
      <vt:lpstr>Baron (continued; this slide not on exam)**</vt:lpstr>
      <vt:lpstr>Take a moment…**</vt:lpstr>
      <vt:lpstr>Ungar:** https://www.psychologytoday.com/us/blog/nurturing-resilience/201801/teens-and-dangerous-levels-cell-phone-use</vt:lpstr>
      <vt:lpstr>Ungar (continued):</vt:lpstr>
      <vt:lpstr>Pew Research Center**:</vt:lpstr>
      <vt:lpstr>Take a moment for a writing reflection--what would you do?:**</vt:lpstr>
      <vt:lpstr>IV. SYNTAX AND MORPHOLOGY</vt:lpstr>
      <vt:lpstr>PowerPoint Presentation</vt:lpstr>
      <vt:lpstr>Adverbial disjuncts… (p. 403)</vt:lpstr>
      <vt:lpstr>Adverbial conjuncts:</vt:lpstr>
      <vt:lpstr>V. SEMANTICS</vt:lpstr>
      <vt:lpstr>Fogle, 2023:</vt:lpstr>
      <vt:lpstr>VI. PRAGMATICS**</vt:lpstr>
      <vt:lpstr>Example:**</vt:lpstr>
      <vt:lpstr>B. Narratives</vt:lpstr>
      <vt:lpstr>C. Speaking Styles</vt:lpstr>
      <vt:lpstr>D. Gender Differences (according to your textbook chapter 12)</vt:lpstr>
      <vt:lpstr>Genderlect (according to textbook)</vt:lpstr>
      <vt:lpstr>Your textbook says:**</vt:lpstr>
      <vt:lpstr>According to your textbook:</vt:lpstr>
      <vt:lpstr>Is Sheldon contingent? Does he share Amy’s feelings?</vt:lpstr>
      <vt:lpstr>PowerPoint Outline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dc:creator>
  <cp:lastModifiedBy>Roseberry-Mckibbin, Celeste</cp:lastModifiedBy>
  <cp:revision>89</cp:revision>
  <dcterms:created xsi:type="dcterms:W3CDTF">2015-06-15T15:14:38Z</dcterms:created>
  <dcterms:modified xsi:type="dcterms:W3CDTF">2023-11-04T18:00:58Z</dcterms:modified>
</cp:coreProperties>
</file>