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3" r:id="rId2"/>
    <p:sldMasterId id="2147483750" r:id="rId3"/>
  </p:sldMasterIdLst>
  <p:sldIdLst>
    <p:sldId id="256" r:id="rId4"/>
    <p:sldId id="286" r:id="rId5"/>
    <p:sldId id="259" r:id="rId6"/>
    <p:sldId id="260" r:id="rId7"/>
    <p:sldId id="261" r:id="rId8"/>
    <p:sldId id="263" r:id="rId9"/>
    <p:sldId id="265" r:id="rId10"/>
    <p:sldId id="264" r:id="rId11"/>
    <p:sldId id="301" r:id="rId12"/>
    <p:sldId id="302" r:id="rId13"/>
    <p:sldId id="303" r:id="rId14"/>
    <p:sldId id="304" r:id="rId15"/>
    <p:sldId id="305" r:id="rId16"/>
    <p:sldId id="306" r:id="rId17"/>
    <p:sldId id="319" r:id="rId18"/>
    <p:sldId id="266" r:id="rId19"/>
    <p:sldId id="267" r:id="rId20"/>
    <p:sldId id="310" r:id="rId21"/>
    <p:sldId id="268" r:id="rId22"/>
    <p:sldId id="269" r:id="rId23"/>
    <p:sldId id="270" r:id="rId24"/>
    <p:sldId id="271" r:id="rId25"/>
    <p:sldId id="272" r:id="rId26"/>
    <p:sldId id="280" r:id="rId27"/>
    <p:sldId id="281" r:id="rId28"/>
    <p:sldId id="282" r:id="rId29"/>
    <p:sldId id="283" r:id="rId30"/>
    <p:sldId id="285" r:id="rId31"/>
    <p:sldId id="288" r:id="rId32"/>
    <p:sldId id="289" r:id="rId33"/>
    <p:sldId id="290" r:id="rId34"/>
    <p:sldId id="292" r:id="rId35"/>
    <p:sldId id="293" r:id="rId36"/>
    <p:sldId id="294" r:id="rId37"/>
    <p:sldId id="295" r:id="rId38"/>
    <p:sldId id="317" r:id="rId39"/>
    <p:sldId id="273" r:id="rId40"/>
    <p:sldId id="274" r:id="rId41"/>
    <p:sldId id="276" r:id="rId42"/>
    <p:sldId id="275" r:id="rId43"/>
    <p:sldId id="277" r:id="rId44"/>
    <p:sldId id="278" r:id="rId45"/>
    <p:sldId id="307" r:id="rId46"/>
    <p:sldId id="308" r:id="rId47"/>
    <p:sldId id="309" r:id="rId48"/>
    <p:sldId id="296" r:id="rId49"/>
    <p:sldId id="299" r:id="rId50"/>
    <p:sldId id="287" r:id="rId51"/>
  </p:sldIdLst>
  <p:sldSz cx="9144000" cy="6858000" type="screen4x3"/>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09" autoAdjust="0"/>
    <p:restoredTop sz="94271" autoAdjust="0"/>
  </p:normalViewPr>
  <p:slideViewPr>
    <p:cSldViewPr>
      <p:cViewPr varScale="1">
        <p:scale>
          <a:sx n="83" d="100"/>
          <a:sy n="83" d="100"/>
        </p:scale>
        <p:origin x="1450" y="58"/>
      </p:cViewPr>
      <p:guideLst>
        <p:guide orient="horz" pos="2160"/>
        <p:guide pos="2880"/>
      </p:guideLst>
    </p:cSldViewPr>
  </p:slideViewPr>
  <p:outlineViewPr>
    <p:cViewPr>
      <p:scale>
        <a:sx n="33" d="100"/>
        <a:sy n="33" d="100"/>
      </p:scale>
      <p:origin x="0" y="-26348"/>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t="12225"/>
          <a:stretch>
            <a:fillRect/>
          </a:stretch>
        </p:blipFill>
        <p:spPr bwMode="auto">
          <a:xfrm>
            <a:off x="-3175" y="844550"/>
            <a:ext cx="9144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p:nvPicPr>
        <p:blipFill>
          <a:blip r:embed="rId2">
            <a:extLst>
              <a:ext uri="{28A0092B-C50C-407E-A947-70E740481C1C}">
                <a14:useLocalDpi xmlns:a14="http://schemas.microsoft.com/office/drawing/2010/main" val="0"/>
              </a:ext>
            </a:extLst>
          </a:blip>
          <a:srcRect t="12225"/>
          <a:stretch>
            <a:fillRect/>
          </a:stretch>
        </p:blipFill>
        <p:spPr bwMode="auto">
          <a:xfrm>
            <a:off x="0" y="-57150"/>
            <a:ext cx="9144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2">
            <a:extLst>
              <a:ext uri="{28A0092B-C50C-407E-A947-70E740481C1C}">
                <a14:useLocalDpi xmlns:a14="http://schemas.microsoft.com/office/drawing/2010/main" val="0"/>
              </a:ext>
            </a:extLst>
          </a:blip>
          <a:srcRect t="29427"/>
          <a:stretch>
            <a:fillRect/>
          </a:stretch>
        </p:blipFill>
        <p:spPr bwMode="auto">
          <a:xfrm>
            <a:off x="0" y="-55563"/>
            <a:ext cx="9144000" cy="484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371600" y="5235463"/>
            <a:ext cx="6400800" cy="1752600"/>
          </a:xfrm>
        </p:spPr>
        <p:txBody>
          <a:bodyPr/>
          <a:lstStyle>
            <a:lvl1pPr marL="0" indent="0" algn="ctr">
              <a:buNone/>
              <a:defRPr sz="1600">
                <a:solidFill>
                  <a:schemeClr val="bg2">
                    <a:lumMod val="1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9" name="Rectangle 2"/>
          <p:cNvSpPr>
            <a:spLocks noGrp="1" noChangeArrowheads="1"/>
          </p:cNvSpPr>
          <p:nvPr>
            <p:ph type="title"/>
          </p:nvPr>
        </p:nvSpPr>
        <p:spPr bwMode="auto">
          <a:xfrm>
            <a:off x="457200" y="41608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a:t>Click to edit Master title style</a:t>
            </a:r>
            <a:endParaRPr lang="en-GB" dirty="0"/>
          </a:p>
        </p:txBody>
      </p:sp>
      <p:sp>
        <p:nvSpPr>
          <p:cNvPr id="7" name="Rectangle 6"/>
          <p:cNvSpPr>
            <a:spLocks noGrp="1" noChangeArrowheads="1"/>
          </p:cNvSpPr>
          <p:nvPr>
            <p:ph type="dt" sz="half" idx="10"/>
          </p:nvPr>
        </p:nvSpPr>
        <p:spPr/>
        <p:txBody>
          <a:bodyPr/>
          <a:lstStyle>
            <a:lvl1pPr>
              <a:defRPr/>
            </a:lvl1pPr>
          </a:lstStyle>
          <a:p>
            <a:fld id="{2BEC594C-9EA0-41ED-9E62-5D1827810EE6}" type="datetimeFigureOut">
              <a:rPr lang="en-US" smtClean="0"/>
              <a:t>5/2/2022</a:t>
            </a:fld>
            <a:endParaRPr lang="en-US"/>
          </a:p>
        </p:txBody>
      </p:sp>
      <p:sp>
        <p:nvSpPr>
          <p:cNvPr id="8" name="Rectangle 7"/>
          <p:cNvSpPr>
            <a:spLocks noGrp="1" noChangeArrowheads="1"/>
          </p:cNvSpPr>
          <p:nvPr>
            <p:ph type="ftr" sz="quarter" idx="11"/>
          </p:nvPr>
        </p:nvSpPr>
        <p:spPr>
          <a:xfrm>
            <a:off x="3124200" y="92075"/>
            <a:ext cx="2895600" cy="476250"/>
          </a:xfrm>
        </p:spPr>
        <p:txBody>
          <a:bodyPr/>
          <a:lstStyle>
            <a:lvl1pPr>
              <a:defRPr/>
            </a:lvl1pPr>
          </a:lstStyle>
          <a:p>
            <a:endParaRPr lang="en-US"/>
          </a:p>
        </p:txBody>
      </p:sp>
      <p:sp>
        <p:nvSpPr>
          <p:cNvPr id="10" name="Rectangle 9"/>
          <p:cNvSpPr>
            <a:spLocks noGrp="1" noChangeArrowheads="1"/>
          </p:cNvSpPr>
          <p:nvPr>
            <p:ph type="sldNum" sz="quarter" idx="12"/>
          </p:nvPr>
        </p:nvSpPr>
        <p:spPr/>
        <p:txBody>
          <a:bodyPr/>
          <a:lstStyle>
            <a:lvl1pPr>
              <a:defRPr/>
            </a:lvl1pPr>
          </a:lstStyle>
          <a:p>
            <a:fld id="{D44EB075-3E0D-4C31-BCB8-521BEFDF629C}" type="slidenum">
              <a:rPr lang="en-US" smtClean="0"/>
              <a:t>‹#›</a:t>
            </a:fld>
            <a:endParaRPr lang="en-US"/>
          </a:p>
        </p:txBody>
      </p:sp>
    </p:spTree>
    <p:extLst>
      <p:ext uri="{BB962C8B-B14F-4D97-AF65-F5344CB8AC3E}">
        <p14:creationId xmlns:p14="http://schemas.microsoft.com/office/powerpoint/2010/main" val="253793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2BEC594C-9EA0-41ED-9E62-5D1827810EE6}" type="datetimeFigureOut">
              <a:rPr lang="en-US" smtClean="0"/>
              <a:t>5/2/2022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44EB075-3E0D-4C31-BCB8-521BEFDF629C}" type="slidenum">
              <a:rPr lang="en-US" smtClean="0"/>
              <a:t>‹#›</a:t>
            </a:fld>
            <a:endParaRPr lang="en-US"/>
          </a:p>
        </p:txBody>
      </p:sp>
    </p:spTree>
    <p:extLst>
      <p:ext uri="{BB962C8B-B14F-4D97-AF65-F5344CB8AC3E}">
        <p14:creationId xmlns:p14="http://schemas.microsoft.com/office/powerpoint/2010/main" val="2803851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2BEC594C-9EA0-41ED-9E62-5D1827810EE6}" type="datetimeFigureOut">
              <a:rPr lang="en-US" smtClean="0"/>
              <a:t>5/2/2022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44EB075-3E0D-4C31-BCB8-521BEFDF629C}" type="slidenum">
              <a:rPr lang="en-US" smtClean="0"/>
              <a:t>‹#›</a:t>
            </a:fld>
            <a:endParaRPr lang="en-US"/>
          </a:p>
        </p:txBody>
      </p:sp>
    </p:spTree>
    <p:extLst>
      <p:ext uri="{BB962C8B-B14F-4D97-AF65-F5344CB8AC3E}">
        <p14:creationId xmlns:p14="http://schemas.microsoft.com/office/powerpoint/2010/main" val="190297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2BEC594C-9EA0-41ED-9E62-5D1827810EE6}" type="datetimeFigureOut">
              <a:rPr lang="en-US" smtClean="0"/>
              <a:t>5/2/2022</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D44EB075-3E0D-4C31-BCB8-521BEFDF629C}" type="slidenum">
              <a:rPr lang="en-US" smtClean="0"/>
              <a:t>‹#›</a:t>
            </a:fld>
            <a:endParaRPr lang="en-US"/>
          </a:p>
        </p:txBody>
      </p:sp>
    </p:spTree>
    <p:extLst>
      <p:ext uri="{BB962C8B-B14F-4D97-AF65-F5344CB8AC3E}">
        <p14:creationId xmlns:p14="http://schemas.microsoft.com/office/powerpoint/2010/main" val="983440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2BEC594C-9EA0-41ED-9E62-5D1827810EE6}" type="datetimeFigureOut">
              <a:rPr lang="en-US" smtClean="0"/>
              <a:t>5/2/2022</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D44EB075-3E0D-4C31-BCB8-521BEFDF629C}" type="slidenum">
              <a:rPr lang="en-US" smtClean="0"/>
              <a:t>‹#›</a:t>
            </a:fld>
            <a:endParaRPr lang="en-US"/>
          </a:p>
        </p:txBody>
      </p:sp>
    </p:spTree>
    <p:extLst>
      <p:ext uri="{BB962C8B-B14F-4D97-AF65-F5344CB8AC3E}">
        <p14:creationId xmlns:p14="http://schemas.microsoft.com/office/powerpoint/2010/main" val="1236836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2BEC594C-9EA0-41ED-9E62-5D1827810EE6}" type="datetimeFigureOut">
              <a:rPr lang="en-US" smtClean="0"/>
              <a:t>5/2/2022</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D44EB075-3E0D-4C31-BCB8-521BEFDF629C}" type="slidenum">
              <a:rPr lang="en-US" smtClean="0"/>
              <a:t>‹#›</a:t>
            </a:fld>
            <a:endParaRPr lang="en-US"/>
          </a:p>
        </p:txBody>
      </p:sp>
    </p:spTree>
    <p:extLst>
      <p:ext uri="{BB962C8B-B14F-4D97-AF65-F5344CB8AC3E}">
        <p14:creationId xmlns:p14="http://schemas.microsoft.com/office/powerpoint/2010/main" val="682873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2BEC594C-9EA0-41ED-9E62-5D1827810EE6}" type="datetimeFigureOut">
              <a:rPr lang="en-US" smtClean="0"/>
              <a:t>5/2/2022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44EB075-3E0D-4C31-BCB8-521BEFDF629C}" type="slidenum">
              <a:rPr lang="en-US" smtClean="0"/>
              <a:t>‹#›</a:t>
            </a:fld>
            <a:endParaRPr lang="en-US"/>
          </a:p>
        </p:txBody>
      </p:sp>
    </p:spTree>
    <p:extLst>
      <p:ext uri="{BB962C8B-B14F-4D97-AF65-F5344CB8AC3E}">
        <p14:creationId xmlns:p14="http://schemas.microsoft.com/office/powerpoint/2010/main" val="4073216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2BEC594C-9EA0-41ED-9E62-5D1827810EE6}" type="datetimeFigureOut">
              <a:rPr lang="en-US" smtClean="0"/>
              <a:t>5/2/2022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44EB075-3E0D-4C31-BCB8-521BEFDF629C}" type="slidenum">
              <a:rPr lang="en-US" smtClean="0"/>
              <a:t>‹#›</a:t>
            </a:fld>
            <a:endParaRPr lang="en-US"/>
          </a:p>
        </p:txBody>
      </p:sp>
    </p:spTree>
    <p:extLst>
      <p:ext uri="{BB962C8B-B14F-4D97-AF65-F5344CB8AC3E}">
        <p14:creationId xmlns:p14="http://schemas.microsoft.com/office/powerpoint/2010/main" val="3198719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2BEC594C-9EA0-41ED-9E62-5D1827810EE6}" type="datetimeFigureOut">
              <a:rPr lang="en-US" smtClean="0"/>
              <a:t>5/2/2022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44EB075-3E0D-4C31-BCB8-521BEFDF629C}" type="slidenum">
              <a:rPr lang="en-US" smtClean="0"/>
              <a:t>‹#›</a:t>
            </a:fld>
            <a:endParaRPr lang="en-US"/>
          </a:p>
        </p:txBody>
      </p:sp>
    </p:spTree>
    <p:extLst>
      <p:ext uri="{BB962C8B-B14F-4D97-AF65-F5344CB8AC3E}">
        <p14:creationId xmlns:p14="http://schemas.microsoft.com/office/powerpoint/2010/main" val="3200358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2BEC594C-9EA0-41ED-9E62-5D1827810EE6}" type="datetimeFigureOut">
              <a:rPr lang="en-US" smtClean="0"/>
              <a:t>5/2/2022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44EB075-3E0D-4C31-BCB8-521BEFDF629C}" type="slidenum">
              <a:rPr lang="en-US" smtClean="0"/>
              <a:t>‹#›</a:t>
            </a:fld>
            <a:endParaRPr lang="en-US"/>
          </a:p>
        </p:txBody>
      </p:sp>
    </p:spTree>
    <p:extLst>
      <p:ext uri="{BB962C8B-B14F-4D97-AF65-F5344CB8AC3E}">
        <p14:creationId xmlns:p14="http://schemas.microsoft.com/office/powerpoint/2010/main" val="1657777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r>
              <a:rPr lang="en-US" noProof="0"/>
              <a:t>Click icon to add table</a:t>
            </a:r>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84477D5-6114-4893-BDC1-FF412955BEA5}" type="slidenum">
              <a:rPr lang="en-GB"/>
              <a:pPr>
                <a:defRPr/>
              </a:pPr>
              <a:t>‹#›</a:t>
            </a:fld>
            <a:endParaRPr lang="en-GB"/>
          </a:p>
        </p:txBody>
      </p:sp>
    </p:spTree>
    <p:extLst>
      <p:ext uri="{BB962C8B-B14F-4D97-AF65-F5344CB8AC3E}">
        <p14:creationId xmlns:p14="http://schemas.microsoft.com/office/powerpoint/2010/main" val="2020108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371600" y="5235463"/>
            <a:ext cx="6400800" cy="1752600"/>
          </a:xfrm>
        </p:spPr>
        <p:txBody>
          <a:bodyPr/>
          <a:lstStyle>
            <a:lvl1pPr marL="0" indent="0" algn="ctr">
              <a:buNone/>
              <a:defRPr sz="1600">
                <a:solidFill>
                  <a:schemeClr val="bg2">
                    <a:lumMod val="1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9" name="Rectangle 2"/>
          <p:cNvSpPr>
            <a:spLocks noGrp="1" noChangeArrowheads="1"/>
          </p:cNvSpPr>
          <p:nvPr>
            <p:ph type="title"/>
          </p:nvPr>
        </p:nvSpPr>
        <p:spPr bwMode="auto">
          <a:xfrm>
            <a:off x="457200" y="41608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a:t>Click to edit Master title style</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a:xfrm>
            <a:off x="3124200" y="92075"/>
            <a:ext cx="2895600" cy="476250"/>
          </a:xfrm>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2FA7BAAD-B8A3-4D5C-93C2-7A42BAAD98D6}" type="slidenum">
              <a:rPr lang="en-GB"/>
              <a:pPr>
                <a:defRPr/>
              </a:pPr>
              <a:t>‹#›</a:t>
            </a:fld>
            <a:endParaRPr lang="en-GB"/>
          </a:p>
        </p:txBody>
      </p:sp>
    </p:spTree>
    <p:extLst>
      <p:ext uri="{BB962C8B-B14F-4D97-AF65-F5344CB8AC3E}">
        <p14:creationId xmlns:p14="http://schemas.microsoft.com/office/powerpoint/2010/main" val="2921573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6B3E429-9D13-475D-9981-E489C58C331F}" type="slidenum">
              <a:rPr lang="en-GB"/>
              <a:pPr>
                <a:defRPr/>
              </a:pPr>
              <a:t>‹#›</a:t>
            </a:fld>
            <a:endParaRPr lang="en-GB"/>
          </a:p>
        </p:txBody>
      </p:sp>
    </p:spTree>
    <p:extLst>
      <p:ext uri="{BB962C8B-B14F-4D97-AF65-F5344CB8AC3E}">
        <p14:creationId xmlns:p14="http://schemas.microsoft.com/office/powerpoint/2010/main" val="476832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52347" y="4003793"/>
            <a:ext cx="7772400" cy="1470025"/>
          </a:xfrm>
        </p:spPr>
        <p:txBody>
          <a:bodyPr/>
          <a:lstStyle>
            <a:lvl1pPr>
              <a:defRPr sz="4000" b="1">
                <a:solidFill>
                  <a:schemeClr val="tx2"/>
                </a:solidFill>
              </a:defRPr>
            </a:lvl1pPr>
          </a:lstStyle>
          <a:p>
            <a:r>
              <a:rPr lang="en-US"/>
              <a:t>Click to edit Master title style</a:t>
            </a:r>
            <a:endParaRPr lang="en-GB" dirty="0"/>
          </a:p>
        </p:txBody>
      </p:sp>
      <p:sp>
        <p:nvSpPr>
          <p:cNvPr id="3" name="Subtitle 2"/>
          <p:cNvSpPr>
            <a:spLocks noGrp="1"/>
          </p:cNvSpPr>
          <p:nvPr>
            <p:ph type="subTitle" idx="1"/>
          </p:nvPr>
        </p:nvSpPr>
        <p:spPr>
          <a:xfrm>
            <a:off x="1371600" y="5235463"/>
            <a:ext cx="6400800" cy="1752600"/>
          </a:xfrm>
        </p:spPr>
        <p:txBody>
          <a:bodyPr/>
          <a:lstStyle>
            <a:lvl1pPr marL="0" indent="0" algn="ctr">
              <a:buNone/>
              <a:defRPr sz="1600">
                <a:solidFill>
                  <a:schemeClr val="bg2">
                    <a:lumMod val="1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a:xfrm>
            <a:off x="3124200" y="92075"/>
            <a:ext cx="2895600" cy="476250"/>
          </a:xfrm>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C77AEE34-AA75-4A82-B74D-B771D1762994}" type="slidenum">
              <a:rPr lang="en-GB"/>
              <a:pPr>
                <a:defRPr/>
              </a:pPr>
              <a:t>‹#›</a:t>
            </a:fld>
            <a:endParaRPr lang="en-GB"/>
          </a:p>
        </p:txBody>
      </p:sp>
    </p:spTree>
    <p:extLst>
      <p:ext uri="{BB962C8B-B14F-4D97-AF65-F5344CB8AC3E}">
        <p14:creationId xmlns:p14="http://schemas.microsoft.com/office/powerpoint/2010/main" val="3716793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203993"/>
            <a:ext cx="7772400" cy="1470025"/>
          </a:xfrm>
        </p:spPr>
        <p:txBody>
          <a:bodyPr/>
          <a:lstStyle>
            <a:lvl1pPr>
              <a:defRPr sz="4000" b="1">
                <a:solidFill>
                  <a:schemeClr val="tx2"/>
                </a:solidFill>
              </a:defRPr>
            </a:lvl1pPr>
          </a:lstStyle>
          <a:p>
            <a:r>
              <a:rPr lang="en-US"/>
              <a:t>Click to edit Master title style</a:t>
            </a:r>
            <a:endParaRPr lang="en-GB" dirty="0"/>
          </a:p>
        </p:txBody>
      </p:sp>
      <p:sp>
        <p:nvSpPr>
          <p:cNvPr id="3" name="Subtitle 2"/>
          <p:cNvSpPr>
            <a:spLocks noGrp="1"/>
          </p:cNvSpPr>
          <p:nvPr>
            <p:ph type="subTitle" idx="1"/>
          </p:nvPr>
        </p:nvSpPr>
        <p:spPr>
          <a:xfrm>
            <a:off x="1371600" y="5447313"/>
            <a:ext cx="6400800" cy="563189"/>
          </a:xfrm>
        </p:spPr>
        <p:txBody>
          <a:bodyPr/>
          <a:lstStyle>
            <a:lvl1pPr marL="0" indent="0" algn="ctr">
              <a:buNone/>
              <a:defRPr sz="1600">
                <a:solidFill>
                  <a:schemeClr val="bg2">
                    <a:lumMod val="1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a:xfrm>
            <a:off x="3124200" y="92075"/>
            <a:ext cx="2895600" cy="476250"/>
          </a:xfrm>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EC9ABE40-DA29-49AC-9C3B-AB3767D78B58}" type="slidenum">
              <a:rPr lang="en-GB"/>
              <a:pPr>
                <a:defRPr/>
              </a:pPr>
              <a:t>‹#›</a:t>
            </a:fld>
            <a:endParaRPr lang="en-GB"/>
          </a:p>
        </p:txBody>
      </p:sp>
    </p:spTree>
    <p:extLst>
      <p:ext uri="{BB962C8B-B14F-4D97-AF65-F5344CB8AC3E}">
        <p14:creationId xmlns:p14="http://schemas.microsoft.com/office/powerpoint/2010/main" val="34727418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ECA9D49D-A04B-48A7-A06C-A03575D548BE}" type="slidenum">
              <a:rPr lang="en-GB"/>
              <a:pPr>
                <a:defRPr/>
              </a:pPr>
              <a:t>‹#›</a:t>
            </a:fld>
            <a:endParaRPr lang="en-GB"/>
          </a:p>
        </p:txBody>
      </p:sp>
    </p:spTree>
    <p:extLst>
      <p:ext uri="{BB962C8B-B14F-4D97-AF65-F5344CB8AC3E}">
        <p14:creationId xmlns:p14="http://schemas.microsoft.com/office/powerpoint/2010/main" val="10604465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15C30C8B-14C5-43CD-8139-374B2E014EE9}" type="slidenum">
              <a:rPr lang="en-GB"/>
              <a:pPr>
                <a:defRPr/>
              </a:pPr>
              <a:t>‹#›</a:t>
            </a:fld>
            <a:endParaRPr lang="en-GB"/>
          </a:p>
        </p:txBody>
      </p:sp>
    </p:spTree>
    <p:extLst>
      <p:ext uri="{BB962C8B-B14F-4D97-AF65-F5344CB8AC3E}">
        <p14:creationId xmlns:p14="http://schemas.microsoft.com/office/powerpoint/2010/main" val="17908820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solidFill>
                  <a:schemeClr val="tx2"/>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EDD9F477-ECB5-4CB9-9DEB-C735B9255037}" type="slidenum">
              <a:rPr lang="en-GB"/>
              <a:pPr>
                <a:defRPr/>
              </a:pPr>
              <a:t>‹#›</a:t>
            </a:fld>
            <a:endParaRPr lang="en-GB"/>
          </a:p>
        </p:txBody>
      </p:sp>
    </p:spTree>
    <p:extLst>
      <p:ext uri="{BB962C8B-B14F-4D97-AF65-F5344CB8AC3E}">
        <p14:creationId xmlns:p14="http://schemas.microsoft.com/office/powerpoint/2010/main" val="28306035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Graph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267EA1F-3663-438A-8FF3-9759D3C3D86F}" type="slidenum">
              <a:rPr lang="en-GB"/>
              <a:pPr>
                <a:defRPr/>
              </a:pPr>
              <a:t>‹#›</a:t>
            </a:fld>
            <a:endParaRPr lang="en-GB"/>
          </a:p>
        </p:txBody>
      </p:sp>
    </p:spTree>
    <p:extLst>
      <p:ext uri="{BB962C8B-B14F-4D97-AF65-F5344CB8AC3E}">
        <p14:creationId xmlns:p14="http://schemas.microsoft.com/office/powerpoint/2010/main" val="3149247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l">
              <a:defRPr sz="2800">
                <a:solidFill>
                  <a:schemeClr val="bg1"/>
                </a:solidFill>
              </a:defRPr>
            </a:lvl1pPr>
            <a:lvl2pPr algn="l">
              <a:defRPr sz="2400">
                <a:solidFill>
                  <a:schemeClr val="bg1"/>
                </a:solidFill>
              </a:defRPr>
            </a:lvl2pPr>
            <a:lvl3pPr algn="l">
              <a:defRPr sz="2000">
                <a:solidFill>
                  <a:schemeClr val="bg1"/>
                </a:solidFill>
              </a:defRPr>
            </a:lvl3pPr>
            <a:lvl4pPr algn="l">
              <a:defRPr sz="1800">
                <a:solidFill>
                  <a:schemeClr val="bg1"/>
                </a:solidFill>
              </a:defRPr>
            </a:lvl4pPr>
            <a:lvl5pPr algn="l">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88A7B00-92BC-46AA-8AA5-7F1718C48949}" type="slidenum">
              <a:rPr lang="en-GB"/>
              <a:pPr>
                <a:defRPr/>
              </a:pPr>
              <a:t>‹#›</a:t>
            </a:fld>
            <a:endParaRPr lang="en-GB"/>
          </a:p>
        </p:txBody>
      </p:sp>
    </p:spTree>
    <p:extLst>
      <p:ext uri="{BB962C8B-B14F-4D97-AF65-F5344CB8AC3E}">
        <p14:creationId xmlns:p14="http://schemas.microsoft.com/office/powerpoint/2010/main" val="6573787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4CC7A15-97A8-472E-82AE-D316F3052560}" type="slidenum">
              <a:rPr lang="en-GB"/>
              <a:pPr>
                <a:defRPr/>
              </a:pPr>
              <a:t>‹#›</a:t>
            </a:fld>
            <a:endParaRPr lang="en-GB"/>
          </a:p>
        </p:txBody>
      </p:sp>
    </p:spTree>
    <p:extLst>
      <p:ext uri="{BB962C8B-B14F-4D97-AF65-F5344CB8AC3E}">
        <p14:creationId xmlns:p14="http://schemas.microsoft.com/office/powerpoint/2010/main" val="38502289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A023D92-0E7B-4CB2-BF41-EB76D7687014}" type="slidenum">
              <a:rPr lang="en-GB"/>
              <a:pPr>
                <a:defRPr/>
              </a:pPr>
              <a:t>‹#›</a:t>
            </a:fld>
            <a:endParaRPr lang="en-GB"/>
          </a:p>
        </p:txBody>
      </p:sp>
    </p:spTree>
    <p:extLst>
      <p:ext uri="{BB962C8B-B14F-4D97-AF65-F5344CB8AC3E}">
        <p14:creationId xmlns:p14="http://schemas.microsoft.com/office/powerpoint/2010/main" val="4283061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203993"/>
            <a:ext cx="7772400" cy="1470025"/>
          </a:xfrm>
        </p:spPr>
        <p:txBody>
          <a:bodyPr/>
          <a:lstStyle>
            <a:lvl1pPr>
              <a:defRPr sz="4000" b="1">
                <a:solidFill>
                  <a:schemeClr val="tx2"/>
                </a:solidFill>
              </a:defRPr>
            </a:lvl1pPr>
          </a:lstStyle>
          <a:p>
            <a:r>
              <a:rPr lang="en-US"/>
              <a:t>Click to edit Master title style</a:t>
            </a:r>
            <a:endParaRPr lang="en-GB" dirty="0"/>
          </a:p>
        </p:txBody>
      </p:sp>
      <p:sp>
        <p:nvSpPr>
          <p:cNvPr id="3" name="Subtitle 2"/>
          <p:cNvSpPr>
            <a:spLocks noGrp="1"/>
          </p:cNvSpPr>
          <p:nvPr>
            <p:ph type="subTitle" idx="1"/>
          </p:nvPr>
        </p:nvSpPr>
        <p:spPr>
          <a:xfrm>
            <a:off x="1371600" y="5447313"/>
            <a:ext cx="6400800" cy="563189"/>
          </a:xfrm>
        </p:spPr>
        <p:txBody>
          <a:bodyPr/>
          <a:lstStyle>
            <a:lvl1pPr marL="0" indent="0" algn="ctr">
              <a:buNone/>
              <a:defRPr sz="1600">
                <a:solidFill>
                  <a:schemeClr val="bg2">
                    <a:lumMod val="1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a:xfrm>
            <a:off x="3124200" y="92075"/>
            <a:ext cx="2895600" cy="476250"/>
          </a:xfrm>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2C734FB8-86EA-453A-9750-D78EEEC681D6}" type="slidenum">
              <a:rPr lang="en-GB"/>
              <a:pPr>
                <a:defRPr/>
              </a:pPr>
              <a:t>‹#›</a:t>
            </a:fld>
            <a:endParaRPr lang="en-GB"/>
          </a:p>
        </p:txBody>
      </p:sp>
    </p:spTree>
    <p:extLst>
      <p:ext uri="{BB962C8B-B14F-4D97-AF65-F5344CB8AC3E}">
        <p14:creationId xmlns:p14="http://schemas.microsoft.com/office/powerpoint/2010/main" val="2298758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0385635E-E787-444A-94CA-BD018EDB58E3}" type="slidenum">
              <a:rPr lang="en-GB"/>
              <a:pPr>
                <a:defRPr/>
              </a:pPr>
              <a:t>‹#›</a:t>
            </a:fld>
            <a:endParaRPr lang="en-GB"/>
          </a:p>
        </p:txBody>
      </p:sp>
    </p:spTree>
    <p:extLst>
      <p:ext uri="{BB962C8B-B14F-4D97-AF65-F5344CB8AC3E}">
        <p14:creationId xmlns:p14="http://schemas.microsoft.com/office/powerpoint/2010/main" val="9007056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B75FCB1-D154-425F-8153-422494A419EB}" type="slidenum">
              <a:rPr lang="en-GB"/>
              <a:pPr>
                <a:defRPr/>
              </a:pPr>
              <a:t>‹#›</a:t>
            </a:fld>
            <a:endParaRPr lang="en-GB"/>
          </a:p>
        </p:txBody>
      </p:sp>
    </p:spTree>
    <p:extLst>
      <p:ext uri="{BB962C8B-B14F-4D97-AF65-F5344CB8AC3E}">
        <p14:creationId xmlns:p14="http://schemas.microsoft.com/office/powerpoint/2010/main" val="7786092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072B2455-8493-4A9C-AF81-02949B5D99EA}" type="slidenum">
              <a:rPr lang="en-GB"/>
              <a:pPr>
                <a:defRPr/>
              </a:pPr>
              <a:t>‹#›</a:t>
            </a:fld>
            <a:endParaRPr lang="en-GB"/>
          </a:p>
        </p:txBody>
      </p:sp>
    </p:spTree>
    <p:extLst>
      <p:ext uri="{BB962C8B-B14F-4D97-AF65-F5344CB8AC3E}">
        <p14:creationId xmlns:p14="http://schemas.microsoft.com/office/powerpoint/2010/main" val="10899677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8815830-BF9E-428F-B41E-08E0CFC8582C}" type="slidenum">
              <a:rPr lang="en-GB"/>
              <a:pPr>
                <a:defRPr/>
              </a:pPr>
              <a:t>‹#›</a:t>
            </a:fld>
            <a:endParaRPr lang="en-GB"/>
          </a:p>
        </p:txBody>
      </p:sp>
    </p:spTree>
    <p:extLst>
      <p:ext uri="{BB962C8B-B14F-4D97-AF65-F5344CB8AC3E}">
        <p14:creationId xmlns:p14="http://schemas.microsoft.com/office/powerpoint/2010/main" val="28438293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9F97044-0A3A-4C04-B748-15F9ACD56A17}" type="slidenum">
              <a:rPr lang="en-GB"/>
              <a:pPr>
                <a:defRPr/>
              </a:pPr>
              <a:t>‹#›</a:t>
            </a:fld>
            <a:endParaRPr lang="en-GB"/>
          </a:p>
        </p:txBody>
      </p:sp>
    </p:spTree>
    <p:extLst>
      <p:ext uri="{BB962C8B-B14F-4D97-AF65-F5344CB8AC3E}">
        <p14:creationId xmlns:p14="http://schemas.microsoft.com/office/powerpoint/2010/main" val="1069956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2095C52-1844-4E88-A56F-A22CAC60E355}" type="slidenum">
              <a:rPr lang="en-GB"/>
              <a:pPr>
                <a:defRPr/>
              </a:pPr>
              <a:t>‹#›</a:t>
            </a:fld>
            <a:endParaRPr lang="en-GB"/>
          </a:p>
        </p:txBody>
      </p:sp>
    </p:spTree>
    <p:extLst>
      <p:ext uri="{BB962C8B-B14F-4D97-AF65-F5344CB8AC3E}">
        <p14:creationId xmlns:p14="http://schemas.microsoft.com/office/powerpoint/2010/main" val="14815719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7A33C53-C1B1-49F9-AA55-742DD43068E8}" type="slidenum">
              <a:rPr lang="en-GB"/>
              <a:pPr>
                <a:defRPr/>
              </a:pPr>
              <a:t>‹#›</a:t>
            </a:fld>
            <a:endParaRPr lang="en-GB"/>
          </a:p>
        </p:txBody>
      </p:sp>
    </p:spTree>
    <p:extLst>
      <p:ext uri="{BB962C8B-B14F-4D97-AF65-F5344CB8AC3E}">
        <p14:creationId xmlns:p14="http://schemas.microsoft.com/office/powerpoint/2010/main" val="15931096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r>
              <a:rPr lang="en-US" noProof="0"/>
              <a:t>Click icon to add table</a:t>
            </a:r>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4C62DB6-74C1-48F7-82C5-DF869226C0FF}" type="slidenum">
              <a:rPr lang="en-GB"/>
              <a:pPr>
                <a:defRPr/>
              </a:pPr>
              <a:t>‹#›</a:t>
            </a:fld>
            <a:endParaRPr lang="en-GB"/>
          </a:p>
        </p:txBody>
      </p:sp>
    </p:spTree>
    <p:extLst>
      <p:ext uri="{BB962C8B-B14F-4D97-AF65-F5344CB8AC3E}">
        <p14:creationId xmlns:p14="http://schemas.microsoft.com/office/powerpoint/2010/main" val="21783562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4894B14-6908-4DB1-B0D1-BCA2FB084AD4}" type="slidenum">
              <a:rPr lang="en-GB"/>
              <a:pPr>
                <a:defRPr/>
              </a:pPr>
              <a:t>‹#›</a:t>
            </a:fld>
            <a:endParaRPr lang="en-GB"/>
          </a:p>
        </p:txBody>
      </p:sp>
    </p:spTree>
    <p:extLst>
      <p:ext uri="{BB962C8B-B14F-4D97-AF65-F5344CB8AC3E}">
        <p14:creationId xmlns:p14="http://schemas.microsoft.com/office/powerpoint/2010/main" val="29179136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BEC594C-9EA0-41ED-9E62-5D1827810EE6}" type="datetimeFigureOut">
              <a:rPr lang="en-US" smtClean="0"/>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EB075-3E0D-4C31-BCB8-521BEFDF629C}" type="slidenum">
              <a:rPr lang="en-US" smtClean="0"/>
              <a:t>‹#›</a:t>
            </a:fld>
            <a:endParaRPr lang="en-US"/>
          </a:p>
        </p:txBody>
      </p:sp>
    </p:spTree>
    <p:extLst>
      <p:ext uri="{BB962C8B-B14F-4D97-AF65-F5344CB8AC3E}">
        <p14:creationId xmlns:p14="http://schemas.microsoft.com/office/powerpoint/2010/main" val="3018015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3"/>
                </a:solidFill>
              </a:defRPr>
            </a:lvl1pPr>
            <a:lvl2pPr algn="r">
              <a:defRPr sz="2400">
                <a:solidFill>
                  <a:schemeClr val="accent3"/>
                </a:solidFill>
              </a:defRPr>
            </a:lvl2pPr>
            <a:lvl3pPr algn="r">
              <a:defRPr sz="2000">
                <a:solidFill>
                  <a:schemeClr val="accent3"/>
                </a:solidFill>
              </a:defRPr>
            </a:lvl3pPr>
            <a:lvl4pPr algn="r">
              <a:defRPr sz="1800">
                <a:solidFill>
                  <a:schemeClr val="accent3"/>
                </a:solidFill>
              </a:defRPr>
            </a:lvl4pPr>
            <a:lvl5pPr algn="r">
              <a:defRPr sz="1800">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a:spLocks noGrp="1" noChangeArrowheads="1"/>
          </p:cNvSpPr>
          <p:nvPr>
            <p:ph type="dt" sz="half" idx="10"/>
          </p:nvPr>
        </p:nvSpPr>
        <p:spPr/>
        <p:txBody>
          <a:bodyPr/>
          <a:lstStyle>
            <a:lvl1pPr>
              <a:defRPr/>
            </a:lvl1pPr>
          </a:lstStyle>
          <a:p>
            <a:fld id="{2BEC594C-9EA0-41ED-9E62-5D1827810EE6}" type="datetimeFigureOut">
              <a:rPr lang="en-US" smtClean="0"/>
              <a:t>5/2/2022</a:t>
            </a:fld>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D44EB075-3E0D-4C31-BCB8-521BEFDF629C}" type="slidenum">
              <a:rPr lang="en-US" smtClean="0"/>
              <a:t>‹#›</a:t>
            </a:fld>
            <a:endParaRPr lang="en-US"/>
          </a:p>
        </p:txBody>
      </p:sp>
    </p:spTree>
    <p:extLst>
      <p:ext uri="{BB962C8B-B14F-4D97-AF65-F5344CB8AC3E}">
        <p14:creationId xmlns:p14="http://schemas.microsoft.com/office/powerpoint/2010/main" val="19633659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EC594C-9EA0-41ED-9E62-5D1827810EE6}" type="datetimeFigureOut">
              <a:rPr lang="en-US" smtClean="0"/>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EB075-3E0D-4C31-BCB8-521BEFDF629C}" type="slidenum">
              <a:rPr lang="en-US" smtClean="0"/>
              <a:t>‹#›</a:t>
            </a:fld>
            <a:endParaRPr lang="en-US"/>
          </a:p>
        </p:txBody>
      </p:sp>
    </p:spTree>
    <p:extLst>
      <p:ext uri="{BB962C8B-B14F-4D97-AF65-F5344CB8AC3E}">
        <p14:creationId xmlns:p14="http://schemas.microsoft.com/office/powerpoint/2010/main" val="35180868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BEC594C-9EA0-41ED-9E62-5D1827810EE6}" type="datetimeFigureOut">
              <a:rPr lang="en-US" smtClean="0"/>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EB075-3E0D-4C31-BCB8-521BEFDF629C}" type="slidenum">
              <a:rPr lang="en-US" smtClean="0"/>
              <a:t>‹#›</a:t>
            </a:fld>
            <a:endParaRPr lang="en-US"/>
          </a:p>
        </p:txBody>
      </p:sp>
    </p:spTree>
    <p:extLst>
      <p:ext uri="{BB962C8B-B14F-4D97-AF65-F5344CB8AC3E}">
        <p14:creationId xmlns:p14="http://schemas.microsoft.com/office/powerpoint/2010/main" val="267566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BEC594C-9EA0-41ED-9E62-5D1827810EE6}" type="datetimeFigureOut">
              <a:rPr lang="en-US" smtClean="0"/>
              <a:t>5/2/2022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4EB075-3E0D-4C31-BCB8-521BEFDF629C}" type="slidenum">
              <a:rPr lang="en-US" smtClean="0"/>
              <a:t>‹#›</a:t>
            </a:fld>
            <a:endParaRPr lang="en-US"/>
          </a:p>
        </p:txBody>
      </p:sp>
    </p:spTree>
    <p:extLst>
      <p:ext uri="{BB962C8B-B14F-4D97-AF65-F5344CB8AC3E}">
        <p14:creationId xmlns:p14="http://schemas.microsoft.com/office/powerpoint/2010/main" val="16828107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BEC594C-9EA0-41ED-9E62-5D1827810EE6}" type="datetimeFigureOut">
              <a:rPr lang="en-US" smtClean="0"/>
              <a:t>5/2/2022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4EB075-3E0D-4C31-BCB8-521BEFDF629C}" type="slidenum">
              <a:rPr lang="en-US" smtClean="0"/>
              <a:t>‹#›</a:t>
            </a:fld>
            <a:endParaRPr lang="en-US"/>
          </a:p>
        </p:txBody>
      </p:sp>
    </p:spTree>
    <p:extLst>
      <p:ext uri="{BB962C8B-B14F-4D97-AF65-F5344CB8AC3E}">
        <p14:creationId xmlns:p14="http://schemas.microsoft.com/office/powerpoint/2010/main" val="14964451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BEC594C-9EA0-41ED-9E62-5D1827810EE6}" type="datetimeFigureOut">
              <a:rPr lang="en-US" smtClean="0"/>
              <a:t>5/2/2022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4EB075-3E0D-4C31-BCB8-521BEFDF629C}" type="slidenum">
              <a:rPr lang="en-US" smtClean="0"/>
              <a:t>‹#›</a:t>
            </a:fld>
            <a:endParaRPr lang="en-US"/>
          </a:p>
        </p:txBody>
      </p:sp>
    </p:spTree>
    <p:extLst>
      <p:ext uri="{BB962C8B-B14F-4D97-AF65-F5344CB8AC3E}">
        <p14:creationId xmlns:p14="http://schemas.microsoft.com/office/powerpoint/2010/main" val="15060320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EC594C-9EA0-41ED-9E62-5D1827810EE6}" type="datetimeFigureOut">
              <a:rPr lang="en-US" smtClean="0"/>
              <a:t>5/2/2022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4EB075-3E0D-4C31-BCB8-521BEFDF629C}" type="slidenum">
              <a:rPr lang="en-US" smtClean="0"/>
              <a:t>‹#›</a:t>
            </a:fld>
            <a:endParaRPr lang="en-US"/>
          </a:p>
        </p:txBody>
      </p:sp>
    </p:spTree>
    <p:extLst>
      <p:ext uri="{BB962C8B-B14F-4D97-AF65-F5344CB8AC3E}">
        <p14:creationId xmlns:p14="http://schemas.microsoft.com/office/powerpoint/2010/main" val="23427441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EC594C-9EA0-41ED-9E62-5D1827810EE6}" type="datetimeFigureOut">
              <a:rPr lang="en-US" smtClean="0"/>
              <a:t>5/2/2022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4EB075-3E0D-4C31-BCB8-521BEFDF629C}" type="slidenum">
              <a:rPr lang="en-US" smtClean="0"/>
              <a:t>‹#›</a:t>
            </a:fld>
            <a:endParaRPr lang="en-US"/>
          </a:p>
        </p:txBody>
      </p:sp>
    </p:spTree>
    <p:extLst>
      <p:ext uri="{BB962C8B-B14F-4D97-AF65-F5344CB8AC3E}">
        <p14:creationId xmlns:p14="http://schemas.microsoft.com/office/powerpoint/2010/main" val="24626456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EC594C-9EA0-41ED-9E62-5D1827810EE6}" type="datetimeFigureOut">
              <a:rPr lang="en-US" smtClean="0"/>
              <a:t>5/2/2022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4EB075-3E0D-4C31-BCB8-521BEFDF629C}" type="slidenum">
              <a:rPr lang="en-US" smtClean="0"/>
              <a:t>‹#›</a:t>
            </a:fld>
            <a:endParaRPr lang="en-US"/>
          </a:p>
        </p:txBody>
      </p:sp>
    </p:spTree>
    <p:extLst>
      <p:ext uri="{BB962C8B-B14F-4D97-AF65-F5344CB8AC3E}">
        <p14:creationId xmlns:p14="http://schemas.microsoft.com/office/powerpoint/2010/main" val="16095342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EC594C-9EA0-41ED-9E62-5D1827810EE6}" type="datetimeFigureOut">
              <a:rPr lang="en-US" smtClean="0"/>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EB075-3E0D-4C31-BCB8-521BEFDF629C}" type="slidenum">
              <a:rPr lang="en-US" smtClean="0"/>
              <a:t>‹#›</a:t>
            </a:fld>
            <a:endParaRPr lang="en-US"/>
          </a:p>
        </p:txBody>
      </p:sp>
    </p:spTree>
    <p:extLst>
      <p:ext uri="{BB962C8B-B14F-4D97-AF65-F5344CB8AC3E}">
        <p14:creationId xmlns:p14="http://schemas.microsoft.com/office/powerpoint/2010/main" val="28616544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EC594C-9EA0-41ED-9E62-5D1827810EE6}" type="datetimeFigureOut">
              <a:rPr lang="en-US" smtClean="0"/>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EB075-3E0D-4C31-BCB8-521BEFDF629C}" type="slidenum">
              <a:rPr lang="en-US" smtClean="0"/>
              <a:t>‹#›</a:t>
            </a:fld>
            <a:endParaRPr lang="en-US"/>
          </a:p>
        </p:txBody>
      </p:sp>
    </p:spTree>
    <p:extLst>
      <p:ext uri="{BB962C8B-B14F-4D97-AF65-F5344CB8AC3E}">
        <p14:creationId xmlns:p14="http://schemas.microsoft.com/office/powerpoint/2010/main" val="541456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3"/>
                </a:solidFill>
              </a:defRPr>
            </a:lvl1pPr>
            <a:lvl2pPr algn="r">
              <a:defRPr sz="2400">
                <a:solidFill>
                  <a:schemeClr val="accent3"/>
                </a:solidFill>
              </a:defRPr>
            </a:lvl2pPr>
            <a:lvl3pPr algn="r">
              <a:defRPr sz="2000">
                <a:solidFill>
                  <a:schemeClr val="accent3"/>
                </a:solidFill>
              </a:defRPr>
            </a:lvl3pPr>
            <a:lvl4pPr algn="r">
              <a:defRPr sz="1800">
                <a:solidFill>
                  <a:schemeClr val="accent3"/>
                </a:solidFill>
              </a:defRPr>
            </a:lvl4pPr>
            <a:lvl5pPr algn="r">
              <a:defRPr sz="1800">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5E2958A6-661A-48AA-86A0-C6D3FA8A89A8}" type="slidenum">
              <a:rPr lang="en-GB"/>
              <a:pPr>
                <a:defRPr/>
              </a:pPr>
              <a:t>‹#›</a:t>
            </a:fld>
            <a:endParaRPr lang="en-GB"/>
          </a:p>
        </p:txBody>
      </p:sp>
    </p:spTree>
    <p:extLst>
      <p:ext uri="{BB962C8B-B14F-4D97-AF65-F5344CB8AC3E}">
        <p14:creationId xmlns:p14="http://schemas.microsoft.com/office/powerpoint/2010/main" val="7156847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3700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3700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FE2500-7D9B-4703-AA4E-A4839BF6E4E7}" type="slidenum">
              <a:rPr lang="en-US"/>
              <a:pPr>
                <a:defRPr/>
              </a:pPr>
              <a:t>‹#›</a:t>
            </a:fld>
            <a:endParaRPr lang="en-US"/>
          </a:p>
        </p:txBody>
      </p:sp>
    </p:spTree>
    <p:extLst>
      <p:ext uri="{BB962C8B-B14F-4D97-AF65-F5344CB8AC3E}">
        <p14:creationId xmlns:p14="http://schemas.microsoft.com/office/powerpoint/2010/main" val="237876680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3"/>
                </a:solidFill>
              </a:defRPr>
            </a:lvl1pPr>
            <a:lvl2pPr algn="r">
              <a:defRPr sz="2400">
                <a:solidFill>
                  <a:schemeClr val="accent3"/>
                </a:solidFill>
              </a:defRPr>
            </a:lvl2pPr>
            <a:lvl3pPr algn="r">
              <a:defRPr sz="2000">
                <a:solidFill>
                  <a:schemeClr val="accent3"/>
                </a:solidFill>
              </a:defRPr>
            </a:lvl3pPr>
            <a:lvl4pPr algn="r">
              <a:defRPr sz="1800">
                <a:solidFill>
                  <a:schemeClr val="accent3"/>
                </a:solidFill>
              </a:defRPr>
            </a:lvl4pPr>
            <a:lvl5pPr algn="r">
              <a:defRPr sz="1800">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FB839E3C-0F9B-4638-B311-33CDED20F89B}" type="slidenum">
              <a:rPr lang="en-GB"/>
              <a:pPr>
                <a:defRPr/>
              </a:pPr>
              <a:t>‹#›</a:t>
            </a:fld>
            <a:endParaRPr lang="en-GB"/>
          </a:p>
        </p:txBody>
      </p:sp>
    </p:spTree>
    <p:extLst>
      <p:ext uri="{BB962C8B-B14F-4D97-AF65-F5344CB8AC3E}">
        <p14:creationId xmlns:p14="http://schemas.microsoft.com/office/powerpoint/2010/main" val="2399714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solidFill>
                  <a:schemeClr val="tx2"/>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FABBD106-BBCE-4346-94AF-6281210E1DAB}" type="slidenum">
              <a:rPr lang="en-GB"/>
              <a:pPr>
                <a:defRPr/>
              </a:pPr>
              <a:t>‹#›</a:t>
            </a:fld>
            <a:endParaRPr lang="en-GB"/>
          </a:p>
        </p:txBody>
      </p:sp>
    </p:spTree>
    <p:extLst>
      <p:ext uri="{BB962C8B-B14F-4D97-AF65-F5344CB8AC3E}">
        <p14:creationId xmlns:p14="http://schemas.microsoft.com/office/powerpoint/2010/main" val="3183486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Graph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13372EE-2F8A-4E6E-819F-7F851F88B3A2}" type="slidenum">
              <a:rPr lang="en-GB"/>
              <a:pPr>
                <a:defRPr/>
              </a:pPr>
              <a:t>‹#›</a:t>
            </a:fld>
            <a:endParaRPr lang="en-GB"/>
          </a:p>
        </p:txBody>
      </p:sp>
    </p:spTree>
    <p:extLst>
      <p:ext uri="{BB962C8B-B14F-4D97-AF65-F5344CB8AC3E}">
        <p14:creationId xmlns:p14="http://schemas.microsoft.com/office/powerpoint/2010/main" val="2103482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l">
              <a:defRPr sz="2800">
                <a:solidFill>
                  <a:schemeClr val="bg1"/>
                </a:solidFill>
              </a:defRPr>
            </a:lvl1pPr>
            <a:lvl2pPr algn="l">
              <a:defRPr sz="2400">
                <a:solidFill>
                  <a:schemeClr val="bg1"/>
                </a:solidFill>
              </a:defRPr>
            </a:lvl2pPr>
            <a:lvl3pPr algn="l">
              <a:defRPr sz="2000">
                <a:solidFill>
                  <a:schemeClr val="bg1"/>
                </a:solidFill>
              </a:defRPr>
            </a:lvl3pPr>
            <a:lvl4pPr algn="l">
              <a:defRPr sz="1800">
                <a:solidFill>
                  <a:schemeClr val="bg1"/>
                </a:solidFill>
              </a:defRPr>
            </a:lvl4pPr>
            <a:lvl5pPr algn="l">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E7680D0-766B-42B4-8CEA-3E9FEBD09C14}" type="slidenum">
              <a:rPr lang="en-GB"/>
              <a:pPr>
                <a:defRPr/>
              </a:pPr>
              <a:t>‹#›</a:t>
            </a:fld>
            <a:endParaRPr lang="en-GB"/>
          </a:p>
        </p:txBody>
      </p:sp>
    </p:spTree>
    <p:extLst>
      <p:ext uri="{BB962C8B-B14F-4D97-AF65-F5344CB8AC3E}">
        <p14:creationId xmlns:p14="http://schemas.microsoft.com/office/powerpoint/2010/main" val="480347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image" Target="../media/image1.jpe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theme" Target="../theme/theme2.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3.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BBC2EF5-81ED-46DD-808B-2AE76FC88EE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Lst>
  <p:txStyles>
    <p:titleStyle>
      <a:lvl1pPr algn="ctr" rtl="0" eaLnBrk="1" fontAlgn="base" hangingPunct="1">
        <a:spcBef>
          <a:spcPct val="0"/>
        </a:spcBef>
        <a:spcAft>
          <a:spcPct val="0"/>
        </a:spcAft>
        <a:defRPr sz="4400">
          <a:solidFill>
            <a:srgbClr val="19314A"/>
          </a:solidFill>
          <a:latin typeface="+mj-lt"/>
          <a:ea typeface="+mj-ea"/>
          <a:cs typeface="+mj-cs"/>
        </a:defRPr>
      </a:lvl1pPr>
      <a:lvl2pPr algn="ctr" rtl="0" eaLnBrk="1" fontAlgn="base" hangingPunct="1">
        <a:spcBef>
          <a:spcPct val="0"/>
        </a:spcBef>
        <a:spcAft>
          <a:spcPct val="0"/>
        </a:spcAft>
        <a:defRPr sz="4400">
          <a:solidFill>
            <a:srgbClr val="19314A"/>
          </a:solidFill>
          <a:latin typeface="Arial" charset="0"/>
        </a:defRPr>
      </a:lvl2pPr>
      <a:lvl3pPr algn="ctr" rtl="0" eaLnBrk="1" fontAlgn="base" hangingPunct="1">
        <a:spcBef>
          <a:spcPct val="0"/>
        </a:spcBef>
        <a:spcAft>
          <a:spcPct val="0"/>
        </a:spcAft>
        <a:defRPr sz="4400">
          <a:solidFill>
            <a:srgbClr val="19314A"/>
          </a:solidFill>
          <a:latin typeface="Arial" charset="0"/>
        </a:defRPr>
      </a:lvl3pPr>
      <a:lvl4pPr algn="ctr" rtl="0" eaLnBrk="1" fontAlgn="base" hangingPunct="1">
        <a:spcBef>
          <a:spcPct val="0"/>
        </a:spcBef>
        <a:spcAft>
          <a:spcPct val="0"/>
        </a:spcAft>
        <a:defRPr sz="4400">
          <a:solidFill>
            <a:srgbClr val="19314A"/>
          </a:solidFill>
          <a:latin typeface="Arial" charset="0"/>
        </a:defRPr>
      </a:lvl4pPr>
      <a:lvl5pPr algn="ctr" rtl="0" eaLnBrk="1" fontAlgn="base" hangingPunct="1">
        <a:spcBef>
          <a:spcPct val="0"/>
        </a:spcBef>
        <a:spcAft>
          <a:spcPct val="0"/>
        </a:spcAft>
        <a:defRPr sz="4400">
          <a:solidFill>
            <a:srgbClr val="19314A"/>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rgbClr val="234466"/>
          </a:solidFill>
          <a:latin typeface="+mn-lt"/>
          <a:ea typeface="+mn-ea"/>
          <a:cs typeface="+mn-cs"/>
        </a:defRPr>
      </a:lvl1pPr>
      <a:lvl2pPr marL="742950" indent="-285750" algn="l" rtl="0" eaLnBrk="1" fontAlgn="base" hangingPunct="1">
        <a:spcBef>
          <a:spcPct val="20000"/>
        </a:spcBef>
        <a:spcAft>
          <a:spcPct val="0"/>
        </a:spcAft>
        <a:buChar char="–"/>
        <a:defRPr sz="2800">
          <a:solidFill>
            <a:srgbClr val="234466"/>
          </a:solidFill>
          <a:latin typeface="+mn-lt"/>
        </a:defRPr>
      </a:lvl2pPr>
      <a:lvl3pPr marL="1143000" indent="-228600" algn="l" rtl="0" eaLnBrk="1" fontAlgn="base" hangingPunct="1">
        <a:spcBef>
          <a:spcPct val="20000"/>
        </a:spcBef>
        <a:spcAft>
          <a:spcPct val="0"/>
        </a:spcAft>
        <a:buChar char="•"/>
        <a:defRPr sz="2400">
          <a:solidFill>
            <a:srgbClr val="234466"/>
          </a:solidFill>
          <a:latin typeface="+mn-lt"/>
        </a:defRPr>
      </a:lvl3pPr>
      <a:lvl4pPr marL="1600200" indent="-228600" algn="l" rtl="0" eaLnBrk="1" fontAlgn="base" hangingPunct="1">
        <a:spcBef>
          <a:spcPct val="20000"/>
        </a:spcBef>
        <a:spcAft>
          <a:spcPct val="0"/>
        </a:spcAft>
        <a:buChar char="–"/>
        <a:defRPr sz="2000">
          <a:solidFill>
            <a:srgbClr val="234466"/>
          </a:solidFill>
          <a:latin typeface="+mn-lt"/>
        </a:defRPr>
      </a:lvl4pPr>
      <a:lvl5pPr marL="2057400" indent="-228600" algn="l" rtl="0" eaLnBrk="1" fontAlgn="base" hangingPunct="1">
        <a:spcBef>
          <a:spcPct val="20000"/>
        </a:spcBef>
        <a:spcAft>
          <a:spcPct val="0"/>
        </a:spcAft>
        <a:buChar char="»"/>
        <a:defRPr sz="2000">
          <a:solidFill>
            <a:srgbClr val="234466"/>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3"/>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2"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687928F-DF43-4E7A-8026-3D909D687E6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Lst>
  <p:txStyles>
    <p:titleStyle>
      <a:lvl1pPr algn="ctr" rtl="0" eaLnBrk="1" fontAlgn="base" hangingPunct="1">
        <a:spcBef>
          <a:spcPct val="0"/>
        </a:spcBef>
        <a:spcAft>
          <a:spcPct val="0"/>
        </a:spcAft>
        <a:defRPr sz="4400">
          <a:solidFill>
            <a:srgbClr val="19314A"/>
          </a:solidFill>
          <a:latin typeface="+mj-lt"/>
          <a:ea typeface="+mj-ea"/>
          <a:cs typeface="+mj-cs"/>
        </a:defRPr>
      </a:lvl1pPr>
      <a:lvl2pPr algn="ctr" rtl="0" eaLnBrk="1" fontAlgn="base" hangingPunct="1">
        <a:spcBef>
          <a:spcPct val="0"/>
        </a:spcBef>
        <a:spcAft>
          <a:spcPct val="0"/>
        </a:spcAft>
        <a:defRPr sz="4400">
          <a:solidFill>
            <a:srgbClr val="19314A"/>
          </a:solidFill>
          <a:latin typeface="Arial" charset="0"/>
        </a:defRPr>
      </a:lvl2pPr>
      <a:lvl3pPr algn="ctr" rtl="0" eaLnBrk="1" fontAlgn="base" hangingPunct="1">
        <a:spcBef>
          <a:spcPct val="0"/>
        </a:spcBef>
        <a:spcAft>
          <a:spcPct val="0"/>
        </a:spcAft>
        <a:defRPr sz="4400">
          <a:solidFill>
            <a:srgbClr val="19314A"/>
          </a:solidFill>
          <a:latin typeface="Arial" charset="0"/>
        </a:defRPr>
      </a:lvl3pPr>
      <a:lvl4pPr algn="ctr" rtl="0" eaLnBrk="1" fontAlgn="base" hangingPunct="1">
        <a:spcBef>
          <a:spcPct val="0"/>
        </a:spcBef>
        <a:spcAft>
          <a:spcPct val="0"/>
        </a:spcAft>
        <a:defRPr sz="4400">
          <a:solidFill>
            <a:srgbClr val="19314A"/>
          </a:solidFill>
          <a:latin typeface="Arial" charset="0"/>
        </a:defRPr>
      </a:lvl4pPr>
      <a:lvl5pPr algn="ctr" rtl="0" eaLnBrk="1" fontAlgn="base" hangingPunct="1">
        <a:spcBef>
          <a:spcPct val="0"/>
        </a:spcBef>
        <a:spcAft>
          <a:spcPct val="0"/>
        </a:spcAft>
        <a:defRPr sz="4400">
          <a:solidFill>
            <a:srgbClr val="19314A"/>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rgbClr val="234466"/>
          </a:solidFill>
          <a:latin typeface="+mn-lt"/>
          <a:ea typeface="+mn-ea"/>
          <a:cs typeface="+mn-cs"/>
        </a:defRPr>
      </a:lvl1pPr>
      <a:lvl2pPr marL="742950" indent="-285750" algn="l" rtl="0" eaLnBrk="1" fontAlgn="base" hangingPunct="1">
        <a:spcBef>
          <a:spcPct val="20000"/>
        </a:spcBef>
        <a:spcAft>
          <a:spcPct val="0"/>
        </a:spcAft>
        <a:buChar char="–"/>
        <a:defRPr sz="2800">
          <a:solidFill>
            <a:srgbClr val="234466"/>
          </a:solidFill>
          <a:latin typeface="+mn-lt"/>
        </a:defRPr>
      </a:lvl2pPr>
      <a:lvl3pPr marL="1143000" indent="-228600" algn="l" rtl="0" eaLnBrk="1" fontAlgn="base" hangingPunct="1">
        <a:spcBef>
          <a:spcPct val="20000"/>
        </a:spcBef>
        <a:spcAft>
          <a:spcPct val="0"/>
        </a:spcAft>
        <a:buChar char="•"/>
        <a:defRPr sz="2400">
          <a:solidFill>
            <a:srgbClr val="234466"/>
          </a:solidFill>
          <a:latin typeface="+mn-lt"/>
        </a:defRPr>
      </a:lvl3pPr>
      <a:lvl4pPr marL="1600200" indent="-228600" algn="l" rtl="0" eaLnBrk="1" fontAlgn="base" hangingPunct="1">
        <a:spcBef>
          <a:spcPct val="20000"/>
        </a:spcBef>
        <a:spcAft>
          <a:spcPct val="0"/>
        </a:spcAft>
        <a:buChar char="–"/>
        <a:defRPr sz="2000">
          <a:solidFill>
            <a:srgbClr val="234466"/>
          </a:solidFill>
          <a:latin typeface="+mn-lt"/>
        </a:defRPr>
      </a:lvl4pPr>
      <a:lvl5pPr marL="2057400" indent="-228600" algn="l" rtl="0" eaLnBrk="1" fontAlgn="base" hangingPunct="1">
        <a:spcBef>
          <a:spcPct val="20000"/>
        </a:spcBef>
        <a:spcAft>
          <a:spcPct val="0"/>
        </a:spcAft>
        <a:buChar char="»"/>
        <a:defRPr sz="2000">
          <a:solidFill>
            <a:srgbClr val="234466"/>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BBC2EF5-81ED-46DD-808B-2AE76FC88EED}" type="slidenum">
              <a:rPr lang="en-GB" smtClean="0"/>
              <a:pPr>
                <a:defRPr/>
              </a:pPr>
              <a:t>‹#›</a:t>
            </a:fld>
            <a:endParaRPr lang="en-GB"/>
          </a:p>
        </p:txBody>
      </p:sp>
    </p:spTree>
    <p:extLst>
      <p:ext uri="{BB962C8B-B14F-4D97-AF65-F5344CB8AC3E}">
        <p14:creationId xmlns:p14="http://schemas.microsoft.com/office/powerpoint/2010/main" val="35420526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6172200" cy="5486399"/>
          </a:xfrm>
        </p:spPr>
        <p:txBody>
          <a:bodyPr/>
          <a:lstStyle/>
          <a:p>
            <a:r>
              <a:rPr lang="en-US" dirty="0"/>
              <a:t>LANGUAGE LEARNING AND TEACHING PROCESSES IN YOUNG CHILDREN (chapter 6)</a:t>
            </a:r>
          </a:p>
        </p:txBody>
      </p:sp>
    </p:spTree>
    <p:extLst>
      <p:ext uri="{BB962C8B-B14F-4D97-AF65-F5344CB8AC3E}">
        <p14:creationId xmlns:p14="http://schemas.microsoft.com/office/powerpoint/2010/main" val="38147150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82964-47C5-4940-9662-AED9746722DF}"/>
              </a:ext>
            </a:extLst>
          </p:cNvPr>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The question was:** (p. 48 of article)</a:t>
            </a:r>
          </a:p>
        </p:txBody>
      </p:sp>
      <p:sp>
        <p:nvSpPr>
          <p:cNvPr id="3" name="Content Placeholder 2">
            <a:extLst>
              <a:ext uri="{FF2B5EF4-FFF2-40B4-BE49-F238E27FC236}">
                <a16:creationId xmlns:a16="http://schemas.microsoft.com/office/drawing/2014/main" id="{4A27D7AF-E093-4F4A-8E4C-B604E0C09CAF}"/>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How do we get families off the couch and working with us on improving the child’s communication during mealtimes, tooth-brushing, and other daily routines?</a:t>
            </a:r>
          </a:p>
        </p:txBody>
      </p:sp>
    </p:spTree>
    <p:extLst>
      <p:ext uri="{BB962C8B-B14F-4D97-AF65-F5344CB8AC3E}">
        <p14:creationId xmlns:p14="http://schemas.microsoft.com/office/powerpoint/2010/main" val="23266625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9F407-D671-42F2-B2B1-E0B7391ADB91}"/>
              </a:ext>
            </a:extLst>
          </p:cNvPr>
          <p:cNvSpPr>
            <a:spLocks noGrp="1"/>
          </p:cNvSpPr>
          <p:nvPr>
            <p:ph type="title"/>
          </p:nvPr>
        </p:nvSpPr>
        <p:spPr>
          <a:xfrm>
            <a:off x="609600" y="152400"/>
            <a:ext cx="8153400" cy="1219200"/>
          </a:xfrm>
        </p:spPr>
        <p:txBody>
          <a:bodyPr/>
          <a:lstStyle/>
          <a:p>
            <a:r>
              <a:rPr lang="en-US" sz="3600" dirty="0">
                <a:latin typeface="Arial" panose="020B0604020202020204" pitchFamily="34" charset="0"/>
                <a:cs typeface="Arial" panose="020B0604020202020204" pitchFamily="34" charset="0"/>
              </a:rPr>
              <a:t>ASHA Leader article —why parents disengage</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0A1CC8E-3A40-4216-880E-588605E6445C}"/>
              </a:ext>
            </a:extLst>
          </p:cNvPr>
          <p:cNvSpPr>
            <a:spLocks noGrp="1"/>
          </p:cNvSpPr>
          <p:nvPr>
            <p:ph idx="1"/>
          </p:nvPr>
        </p:nvSpPr>
        <p:spPr>
          <a:xfrm>
            <a:off x="457200" y="1371600"/>
            <a:ext cx="8153400" cy="4648200"/>
          </a:xfrm>
        </p:spPr>
        <p:txBody>
          <a:bodyPr/>
          <a:lstStyle/>
          <a:p>
            <a:r>
              <a:rPr lang="en-US" dirty="0">
                <a:latin typeface="Arial" panose="020B0604020202020204" pitchFamily="34" charset="0"/>
                <a:cs typeface="Arial" panose="020B0604020202020204" pitchFamily="34" charset="0"/>
              </a:rPr>
              <a:t>1. Believe home visit is time for Early Interventionist (EI) to take over</a:t>
            </a:r>
          </a:p>
          <a:p>
            <a:r>
              <a:rPr lang="en-US" dirty="0">
                <a:latin typeface="Arial" panose="020B0604020202020204" pitchFamily="34" charset="0"/>
                <a:cs typeface="Arial" panose="020B0604020202020204" pitchFamily="34" charset="0"/>
              </a:rPr>
              <a:t>2. Don’t see need to be involved in what EI does</a:t>
            </a:r>
          </a:p>
          <a:p>
            <a:r>
              <a:rPr lang="en-US" dirty="0">
                <a:latin typeface="Arial" panose="020B0604020202020204" pitchFamily="34" charset="0"/>
                <a:cs typeface="Arial" panose="020B0604020202020204" pitchFamily="34" charset="0"/>
              </a:rPr>
              <a:t>3. Feel overwhelmed by </a:t>
            </a:r>
            <a:r>
              <a:rPr lang="en-US" dirty="0" smtClean="0">
                <a:latin typeface="Arial" panose="020B0604020202020204" pitchFamily="34" charset="0"/>
                <a:cs typeface="Arial" panose="020B0604020202020204" pitchFamily="34" charset="0"/>
              </a:rPr>
              <a:t>child’s </a:t>
            </a:r>
            <a:r>
              <a:rPr lang="en-US" dirty="0">
                <a:latin typeface="Arial" panose="020B0604020202020204" pitchFamily="34" charset="0"/>
                <a:cs typeface="Arial" panose="020B0604020202020204" pitchFamily="34" charset="0"/>
              </a:rPr>
              <a:t>special needs and believe they lack the training to make a difference</a:t>
            </a:r>
          </a:p>
        </p:txBody>
      </p:sp>
    </p:spTree>
    <p:extLst>
      <p:ext uri="{BB962C8B-B14F-4D97-AF65-F5344CB8AC3E}">
        <p14:creationId xmlns:p14="http://schemas.microsoft.com/office/powerpoint/2010/main" val="21901067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A88BA-618E-481C-AEF7-86DC3CC54F75}"/>
              </a:ext>
            </a:extLst>
          </p:cNvPr>
          <p:cNvSpPr>
            <a:spLocks noGrp="1"/>
          </p:cNvSpPr>
          <p:nvPr>
            <p:ph type="title"/>
          </p:nvPr>
        </p:nvSpPr>
        <p:spPr>
          <a:xfrm>
            <a:off x="304800" y="152400"/>
            <a:ext cx="8458200" cy="685800"/>
          </a:xfrm>
        </p:spPr>
        <p:txBody>
          <a:bodyPr/>
          <a:lstStyle/>
          <a:p>
            <a:r>
              <a:rPr lang="en-US" sz="3600" dirty="0">
                <a:latin typeface="Arial" panose="020B0604020202020204" pitchFamily="34" charset="0"/>
                <a:cs typeface="Arial" panose="020B0604020202020204" pitchFamily="34" charset="0"/>
              </a:rPr>
              <a:t>ASHA Leader article suggestions</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67E0C5B-D582-4030-A284-E3CD286F743D}"/>
              </a:ext>
            </a:extLst>
          </p:cNvPr>
          <p:cNvSpPr>
            <a:spLocks noGrp="1"/>
          </p:cNvSpPr>
          <p:nvPr>
            <p:ph idx="1"/>
          </p:nvPr>
        </p:nvSpPr>
        <p:spPr>
          <a:xfrm>
            <a:off x="609600" y="1066800"/>
            <a:ext cx="8153400" cy="4953000"/>
          </a:xfrm>
        </p:spPr>
        <p:txBody>
          <a:bodyPr/>
          <a:lstStyle/>
          <a:p>
            <a:r>
              <a:rPr lang="en-US" dirty="0">
                <a:latin typeface="Arial" panose="020B0604020202020204" pitchFamily="34" charset="0"/>
                <a:cs typeface="Arial" panose="020B0604020202020204" pitchFamily="34" charset="0"/>
              </a:rPr>
              <a:t>1. Find out-what do </a:t>
            </a:r>
            <a:r>
              <a:rPr lang="en-US" b="1" i="1" dirty="0">
                <a:solidFill>
                  <a:srgbClr val="FF0000"/>
                </a:solidFill>
                <a:latin typeface="Arial" panose="020B0604020202020204" pitchFamily="34" charset="0"/>
                <a:cs typeface="Arial" panose="020B0604020202020204" pitchFamily="34" charset="0"/>
              </a:rPr>
              <a:t>parents</a:t>
            </a:r>
            <a:r>
              <a:rPr lang="en-US" dirty="0">
                <a:latin typeface="Arial" panose="020B0604020202020204" pitchFamily="34" charset="0"/>
                <a:cs typeface="Arial" panose="020B0604020202020204" pitchFamily="34" charset="0"/>
              </a:rPr>
              <a:t> want </a:t>
            </a:r>
            <a:r>
              <a:rPr lang="en-US" dirty="0" smtClean="0">
                <a:latin typeface="Arial" panose="020B0604020202020204" pitchFamily="34" charset="0"/>
                <a:cs typeface="Arial" panose="020B0604020202020204" pitchFamily="34" charset="0"/>
              </a:rPr>
              <a:t>the child </a:t>
            </a:r>
            <a:r>
              <a:rPr lang="en-US" dirty="0">
                <a:latin typeface="Arial" panose="020B0604020202020204" pitchFamily="34" charset="0"/>
                <a:cs typeface="Arial" panose="020B0604020202020204" pitchFamily="34" charset="0"/>
              </a:rPr>
              <a:t>to do and when? E.g., be able to tell parent what they want to eat at meal times to avoid a tantrum</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2. Realize that today, many parents don’t get down on the floor and play with their </a:t>
            </a:r>
            <a:r>
              <a:rPr lang="en-US" dirty="0" smtClean="0">
                <a:latin typeface="Arial" panose="020B0604020202020204" pitchFamily="34" charset="0"/>
                <a:cs typeface="Arial" panose="020B0604020202020204" pitchFamily="34" charset="0"/>
              </a:rPr>
              <a:t>children—no </a:t>
            </a:r>
            <a:r>
              <a:rPr lang="en-US" dirty="0">
                <a:latin typeface="Arial" panose="020B0604020202020204" pitchFamily="34" charset="0"/>
                <a:cs typeface="Arial" panose="020B0604020202020204" pitchFamily="34" charset="0"/>
              </a:rPr>
              <a:t>time</a:t>
            </a:r>
          </a:p>
        </p:txBody>
      </p:sp>
    </p:spTree>
    <p:extLst>
      <p:ext uri="{BB962C8B-B14F-4D97-AF65-F5344CB8AC3E}">
        <p14:creationId xmlns:p14="http://schemas.microsoft.com/office/powerpoint/2010/main" val="304812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8381A-4F3D-4CFF-B098-9983563C2B1A}"/>
              </a:ext>
            </a:extLst>
          </p:cNvPr>
          <p:cNvSpPr>
            <a:spLocks noGrp="1"/>
          </p:cNvSpPr>
          <p:nvPr>
            <p:ph type="title"/>
          </p:nvPr>
        </p:nvSpPr>
        <p:spPr>
          <a:xfrm>
            <a:off x="457200" y="0"/>
            <a:ext cx="8305800" cy="609600"/>
          </a:xfrm>
        </p:spPr>
        <p:txBody>
          <a:bodyPr/>
          <a:lstStyle/>
          <a:p>
            <a:r>
              <a:rPr lang="en-US" sz="3600" dirty="0">
                <a:latin typeface="Arial" panose="020B0604020202020204" pitchFamily="34" charset="0"/>
                <a:cs typeface="Arial" panose="020B0604020202020204" pitchFamily="34" charset="0"/>
              </a:rPr>
              <a:t>ASHA Leader article</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338F338-8538-4E4B-B768-C46BD6095AE5}"/>
              </a:ext>
            </a:extLst>
          </p:cNvPr>
          <p:cNvSpPr>
            <a:spLocks noGrp="1"/>
          </p:cNvSpPr>
          <p:nvPr>
            <p:ph idx="1"/>
          </p:nvPr>
        </p:nvSpPr>
        <p:spPr>
          <a:xfrm>
            <a:off x="533400" y="838200"/>
            <a:ext cx="8229600" cy="5181600"/>
          </a:xfrm>
        </p:spPr>
        <p:txBody>
          <a:bodyPr/>
          <a:lstStyle/>
          <a:p>
            <a:r>
              <a:rPr lang="en-US" dirty="0">
                <a:latin typeface="Arial" panose="020B0604020202020204" pitchFamily="34" charset="0"/>
                <a:cs typeface="Arial" panose="020B0604020202020204" pitchFamily="34" charset="0"/>
              </a:rPr>
              <a:t>Best thing: Use routines that parents already have to engage in multiple times a day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Meal times, brushing teeth, getting dressed, diaper changes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Weave communication </a:t>
            </a:r>
            <a:r>
              <a:rPr lang="en-US" dirty="0" err="1">
                <a:latin typeface="Arial" panose="020B0604020202020204" pitchFamily="34" charset="0"/>
                <a:cs typeface="Arial" panose="020B0604020202020204" pitchFamily="34" charset="0"/>
              </a:rPr>
              <a:t>tx</a:t>
            </a:r>
            <a:r>
              <a:rPr lang="en-US" dirty="0">
                <a:latin typeface="Arial" panose="020B0604020202020204" pitchFamily="34" charset="0"/>
                <a:cs typeface="Arial" panose="020B0604020202020204" pitchFamily="34" charset="0"/>
              </a:rPr>
              <a:t> into daily activities</a:t>
            </a:r>
          </a:p>
        </p:txBody>
      </p:sp>
    </p:spTree>
    <p:extLst>
      <p:ext uri="{BB962C8B-B14F-4D97-AF65-F5344CB8AC3E}">
        <p14:creationId xmlns:p14="http://schemas.microsoft.com/office/powerpoint/2010/main" val="327306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heel(1)">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6BF1-3DA0-49F4-AB11-72314794F544}"/>
              </a:ext>
            </a:extLst>
          </p:cNvPr>
          <p:cNvSpPr>
            <a:spLocks noGrp="1"/>
          </p:cNvSpPr>
          <p:nvPr>
            <p:ph type="title"/>
          </p:nvPr>
        </p:nvSpPr>
        <p:spPr>
          <a:xfrm>
            <a:off x="152400" y="0"/>
            <a:ext cx="8610600" cy="990600"/>
          </a:xfrm>
        </p:spPr>
        <p:txBody>
          <a:bodyPr>
            <a:normAutofit fontScale="90000"/>
          </a:bodyPr>
          <a:lstStyle/>
          <a:p>
            <a:r>
              <a:rPr lang="en-US" sz="3600" dirty="0">
                <a:latin typeface="Arial" panose="020B0604020202020204" pitchFamily="34" charset="0"/>
                <a:cs typeface="Arial" panose="020B0604020202020204" pitchFamily="34" charset="0"/>
              </a:rPr>
              <a:t>ASHA Leader article—coaching the parent involves</a:t>
            </a:r>
            <a:r>
              <a:rPr lang="en-US" dirty="0"/>
              <a:t>:</a:t>
            </a:r>
          </a:p>
        </p:txBody>
      </p:sp>
      <p:sp>
        <p:nvSpPr>
          <p:cNvPr id="3" name="Content Placeholder 2">
            <a:extLst>
              <a:ext uri="{FF2B5EF4-FFF2-40B4-BE49-F238E27FC236}">
                <a16:creationId xmlns:a16="http://schemas.microsoft.com/office/drawing/2014/main" id="{F6122F1A-6CCF-4A15-A425-DA8D7FD1B5A8}"/>
              </a:ext>
            </a:extLst>
          </p:cNvPr>
          <p:cNvSpPr>
            <a:spLocks noGrp="1"/>
          </p:cNvSpPr>
          <p:nvPr>
            <p:ph idx="1"/>
          </p:nvPr>
        </p:nvSpPr>
        <p:spPr>
          <a:xfrm>
            <a:off x="381000" y="914400"/>
            <a:ext cx="8382000" cy="5105400"/>
          </a:xfrm>
        </p:spPr>
        <p:txBody>
          <a:bodyPr/>
          <a:lstStyle/>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892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Nature News 2022: </a:t>
            </a:r>
            <a:r>
              <a:rPr lang="en-US" sz="2700" dirty="0"/>
              <a:t>https://www.nature.com/articles/d41586-022-00027-4</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180239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839200" cy="1066800"/>
          </a:xfrm>
        </p:spPr>
        <p:txBody>
          <a:bodyPr/>
          <a:lstStyle/>
          <a:p>
            <a:r>
              <a:rPr lang="en-US" dirty="0"/>
              <a:t>II. COGNITION AND LANGUAGE**</a:t>
            </a:r>
          </a:p>
        </p:txBody>
      </p:sp>
      <p:sp>
        <p:nvSpPr>
          <p:cNvPr id="6" name="Content Placeholder 5"/>
          <p:cNvSpPr>
            <a:spLocks noGrp="1"/>
          </p:cNvSpPr>
          <p:nvPr>
            <p:ph idx="1"/>
          </p:nvPr>
        </p:nvSpPr>
        <p:spPr>
          <a:xfrm>
            <a:off x="304799" y="1295400"/>
            <a:ext cx="6934201" cy="4572000"/>
          </a:xfrm>
        </p:spPr>
        <p:txBody>
          <a:bodyPr/>
          <a:lstStyle/>
          <a:p>
            <a:r>
              <a:rPr lang="en-US" dirty="0">
                <a:latin typeface="Arial" panose="020B0604020202020204" pitchFamily="34" charset="0"/>
                <a:cs typeface="Arial" panose="020B0604020202020204" pitchFamily="34" charset="0"/>
              </a:rPr>
              <a:t>Cognition and language are intertwined and develop in parallel fashion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Cognitive skills are especially related to grammatical constructions like </a:t>
            </a:r>
            <a:r>
              <a:rPr lang="en-US" b="1" dirty="0">
                <a:solidFill>
                  <a:srgbClr val="7030A0"/>
                </a:solidFill>
                <a:latin typeface="Arial" panose="020B0604020202020204" pitchFamily="34" charset="0"/>
                <a:cs typeface="Arial" panose="020B0604020202020204" pitchFamily="34" charset="0"/>
              </a:rPr>
              <a:t>because</a:t>
            </a:r>
            <a:r>
              <a:rPr lang="en-US" dirty="0">
                <a:solidFill>
                  <a:srgbClr val="7030A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and </a:t>
            </a:r>
            <a:r>
              <a:rPr lang="en-US" b="1" dirty="0">
                <a:solidFill>
                  <a:srgbClr val="00B050"/>
                </a:solidFill>
                <a:latin typeface="Arial" panose="020B0604020202020204" pitchFamily="34" charset="0"/>
                <a:cs typeface="Arial" panose="020B0604020202020204" pitchFamily="34" charset="0"/>
              </a:rPr>
              <a:t>before &amp; after</a:t>
            </a:r>
          </a:p>
        </p:txBody>
      </p:sp>
    </p:spTree>
    <p:extLst>
      <p:ext uri="{BB962C8B-B14F-4D97-AF65-F5344CB8AC3E}">
        <p14:creationId xmlns:p14="http://schemas.microsoft.com/office/powerpoint/2010/main" val="6407477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34400" cy="838200"/>
          </a:xfrm>
        </p:spPr>
        <p:txBody>
          <a:bodyPr>
            <a:normAutofit fontScale="90000"/>
          </a:bodyPr>
          <a:lstStyle/>
          <a:p>
            <a:r>
              <a:rPr lang="en-US" sz="3600" dirty="0">
                <a:latin typeface="Arial" panose="020B0604020202020204" pitchFamily="34" charset="0"/>
                <a:cs typeface="Arial" panose="020B0604020202020204" pitchFamily="34" charset="0"/>
              </a:rPr>
              <a:t>Word acquisition is guided by 2 types of knowledge structures**</a:t>
            </a:r>
          </a:p>
        </p:txBody>
      </p:sp>
      <p:sp>
        <p:nvSpPr>
          <p:cNvPr id="3" name="Content Placeholder 2"/>
          <p:cNvSpPr>
            <a:spLocks noGrp="1"/>
          </p:cNvSpPr>
          <p:nvPr>
            <p:ph idx="1"/>
          </p:nvPr>
        </p:nvSpPr>
        <p:spPr>
          <a:xfrm>
            <a:off x="533400" y="1143000"/>
            <a:ext cx="8229600" cy="5410200"/>
          </a:xfrm>
        </p:spPr>
        <p:txBody>
          <a:bodyPr/>
          <a:lstStyle/>
          <a:p>
            <a:r>
              <a:rPr lang="en-US" b="1" dirty="0">
                <a:solidFill>
                  <a:srgbClr val="7030A0"/>
                </a:solidFill>
                <a:latin typeface="Arial" panose="020B0604020202020204" pitchFamily="34" charset="0"/>
                <a:cs typeface="Arial" panose="020B0604020202020204" pitchFamily="34" charset="0"/>
              </a:rPr>
              <a:t>Event-based knowledge</a:t>
            </a:r>
            <a:r>
              <a:rPr lang="en-US" dirty="0">
                <a:latin typeface="Arial" panose="020B0604020202020204" pitchFamily="34" charset="0"/>
                <a:cs typeface="Arial" panose="020B0604020202020204" pitchFamily="34" charset="0"/>
              </a:rPr>
              <a:t>: </a:t>
            </a:r>
            <a:r>
              <a:rPr lang="en-US" b="1" dirty="0">
                <a:solidFill>
                  <a:srgbClr val="FF0000"/>
                </a:solidFill>
                <a:latin typeface="Arial" panose="020B0604020202020204" pitchFamily="34" charset="0"/>
                <a:cs typeface="Arial" panose="020B0604020202020204" pitchFamily="34" charset="0"/>
              </a:rPr>
              <a:t>sequences</a:t>
            </a:r>
            <a:r>
              <a:rPr lang="en-US" dirty="0">
                <a:latin typeface="Arial" panose="020B0604020202020204" pitchFamily="34" charset="0"/>
                <a:cs typeface="Arial" panose="020B0604020202020204" pitchFamily="34" charset="0"/>
              </a:rPr>
              <a:t> of events or </a:t>
            </a:r>
            <a:r>
              <a:rPr lang="en-US" b="1" dirty="0">
                <a:solidFill>
                  <a:srgbClr val="FF0000"/>
                </a:solidFill>
                <a:latin typeface="Arial" panose="020B0604020202020204" pitchFamily="34" charset="0"/>
                <a:cs typeface="Arial" panose="020B0604020202020204" pitchFamily="34" charset="0"/>
              </a:rPr>
              <a:t>routines </a:t>
            </a:r>
            <a:r>
              <a:rPr lang="en-US" dirty="0">
                <a:latin typeface="Arial" panose="020B0604020202020204" pitchFamily="34" charset="0"/>
                <a:cs typeface="Arial" panose="020B0604020202020204" pitchFamily="34" charset="0"/>
              </a:rPr>
              <a:t>that are temporal or causal and organized toward a goal</a:t>
            </a: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05661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3A348-3AB4-476E-97D8-A702F711AE42}"/>
              </a:ext>
            </a:extLst>
          </p:cNvPr>
          <p:cNvSpPr>
            <a:spLocks noGrp="1"/>
          </p:cNvSpPr>
          <p:nvPr>
            <p:ph type="title"/>
          </p:nvPr>
        </p:nvSpPr>
        <p:spPr>
          <a:xfrm>
            <a:off x="457200" y="228600"/>
            <a:ext cx="8305800" cy="762000"/>
          </a:xfrm>
        </p:spPr>
        <p:txBody>
          <a:bodyPr>
            <a:normAutofit fontScale="90000"/>
          </a:bodyPr>
          <a:lstStyle/>
          <a:p>
            <a:r>
              <a:rPr lang="en-US" sz="3600" dirty="0">
                <a:latin typeface="Arial" panose="020B0604020202020204" pitchFamily="34" charset="0"/>
                <a:cs typeface="Arial" panose="020B0604020202020204" pitchFamily="34" charset="0"/>
              </a:rPr>
              <a:t>A child uses this event-based knowledge to form scripts**</a:t>
            </a:r>
          </a:p>
        </p:txBody>
      </p:sp>
      <p:sp>
        <p:nvSpPr>
          <p:cNvPr id="3" name="Content Placeholder 2">
            <a:extLst>
              <a:ext uri="{FF2B5EF4-FFF2-40B4-BE49-F238E27FC236}">
                <a16:creationId xmlns:a16="http://schemas.microsoft.com/office/drawing/2014/main" id="{33A07841-4D1A-4D6E-A1F5-ACB1563BC368}"/>
              </a:ext>
            </a:extLst>
          </p:cNvPr>
          <p:cNvSpPr>
            <a:spLocks noGrp="1"/>
          </p:cNvSpPr>
          <p:nvPr>
            <p:ph idx="1"/>
          </p:nvPr>
        </p:nvSpPr>
        <p:spPr>
          <a:xfrm>
            <a:off x="457200" y="1295400"/>
            <a:ext cx="8305800" cy="4724400"/>
          </a:xfrm>
        </p:spPr>
        <p:txBody>
          <a:bodyPr/>
          <a:lstStyle/>
          <a:p>
            <a:pPr marL="0" indent="0">
              <a:buNone/>
            </a:pPr>
            <a:r>
              <a:rPr lang="en-US" dirty="0">
                <a:latin typeface="Arial" panose="020B0604020202020204" pitchFamily="34" charset="0"/>
                <a:cs typeface="Arial" panose="020B0604020202020204" pitchFamily="34" charset="0"/>
              </a:rPr>
              <a:t>For example, if a child goes to daycare, takes swimming lessons, or goes to Sunday school, she has knowledge of those events—they are a script for her</a:t>
            </a:r>
          </a:p>
          <a:p>
            <a:pPr marL="0" indent="0">
              <a:buNone/>
            </a:pPr>
            <a:endParaRPr lang="en-US" sz="1200"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Preschoolers especially rely on this type of knowledge</a:t>
            </a:r>
          </a:p>
          <a:p>
            <a:endParaRPr lang="en-US" dirty="0"/>
          </a:p>
        </p:txBody>
      </p:sp>
    </p:spTree>
    <p:extLst>
      <p:ext uri="{BB962C8B-B14F-4D97-AF65-F5344CB8AC3E}">
        <p14:creationId xmlns:p14="http://schemas.microsoft.com/office/powerpoint/2010/main" val="30612278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516382"/>
          </a:xfrm>
        </p:spPr>
        <p:txBody>
          <a:bodyPr>
            <a:normAutofit fontScale="90000"/>
          </a:bodyPr>
          <a:lstStyle/>
          <a:p>
            <a:r>
              <a:rPr lang="en-US" sz="3600" dirty="0"/>
              <a:t>Taxonomic knowledge:</a:t>
            </a:r>
          </a:p>
        </p:txBody>
      </p:sp>
      <p:sp>
        <p:nvSpPr>
          <p:cNvPr id="3" name="Content Placeholder 2"/>
          <p:cNvSpPr>
            <a:spLocks noGrp="1"/>
          </p:cNvSpPr>
          <p:nvPr>
            <p:ph idx="1"/>
          </p:nvPr>
        </p:nvSpPr>
        <p:spPr>
          <a:xfrm>
            <a:off x="381000" y="592582"/>
            <a:ext cx="8382000" cy="5427218"/>
          </a:xfrm>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03450"/>
            <a:ext cx="4114800" cy="4306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5715000" y="2971800"/>
            <a:ext cx="2438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7030A0"/>
                </a:solidFill>
              </a:rPr>
              <a:t>Food</a:t>
            </a:r>
          </a:p>
        </p:txBody>
      </p:sp>
      <p:sp>
        <p:nvSpPr>
          <p:cNvPr id="5" name="Rounded Rectangle 4"/>
          <p:cNvSpPr/>
          <p:nvPr/>
        </p:nvSpPr>
        <p:spPr>
          <a:xfrm>
            <a:off x="5791200" y="3581400"/>
            <a:ext cx="29718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7030A0"/>
                </a:solidFill>
              </a:rPr>
              <a:t>Animals</a:t>
            </a:r>
          </a:p>
        </p:txBody>
      </p:sp>
      <p:sp>
        <p:nvSpPr>
          <p:cNvPr id="6" name="Rounded Rectangle 5"/>
          <p:cNvSpPr/>
          <p:nvPr/>
        </p:nvSpPr>
        <p:spPr>
          <a:xfrm>
            <a:off x="5791200" y="4237228"/>
            <a:ext cx="3124200" cy="4109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7030A0"/>
                </a:solidFill>
              </a:rPr>
              <a:t>School items</a:t>
            </a:r>
          </a:p>
        </p:txBody>
      </p:sp>
    </p:spTree>
    <p:extLst>
      <p:ext uri="{BB962C8B-B14F-4D97-AF65-F5344CB8AC3E}">
        <p14:creationId xmlns:p14="http://schemas.microsoft.com/office/powerpoint/2010/main" val="71545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763000" cy="533400"/>
          </a:xfrm>
        </p:spPr>
        <p:txBody>
          <a:bodyPr>
            <a:normAutofit fontScale="90000"/>
          </a:bodyPr>
          <a:lstStyle/>
          <a:p>
            <a:r>
              <a:rPr lang="en-US" dirty="0"/>
              <a:t>PowerPoint Outline**</a:t>
            </a:r>
          </a:p>
        </p:txBody>
      </p:sp>
      <p:sp>
        <p:nvSpPr>
          <p:cNvPr id="3" name="Content Placeholder 2"/>
          <p:cNvSpPr>
            <a:spLocks noGrp="1"/>
          </p:cNvSpPr>
          <p:nvPr>
            <p:ph idx="1"/>
          </p:nvPr>
        </p:nvSpPr>
        <p:spPr>
          <a:xfrm>
            <a:off x="76200" y="762000"/>
            <a:ext cx="7620000" cy="5867400"/>
          </a:xfrm>
        </p:spPr>
        <p:txBody>
          <a:bodyPr/>
          <a:lstStyle/>
          <a:p>
            <a:r>
              <a:rPr lang="en-US" dirty="0">
                <a:latin typeface="Arial" panose="020B0604020202020204" pitchFamily="34" charset="0"/>
                <a:cs typeface="Arial" panose="020B0604020202020204" pitchFamily="34" charset="0"/>
              </a:rPr>
              <a:t>I. The Role of the Environment in Language Development</a:t>
            </a:r>
          </a:p>
          <a:p>
            <a:endParaRPr lang="en-US" sz="105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II. Cognition and Language</a:t>
            </a:r>
          </a:p>
          <a:p>
            <a:endParaRPr lang="en-US" sz="12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III. Toddler Learning Strategies</a:t>
            </a:r>
          </a:p>
          <a:p>
            <a:endParaRPr lang="en-US" sz="10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IV. Adult Conversational Learning Techniques</a:t>
            </a:r>
          </a:p>
          <a:p>
            <a:endParaRPr lang="en-US" sz="11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V. Print vs. E-Books for Young Children</a:t>
            </a:r>
          </a:p>
          <a:p>
            <a:endParaRPr lang="en-US" dirty="0"/>
          </a:p>
        </p:txBody>
      </p:sp>
    </p:spTree>
    <p:extLst>
      <p:ext uri="{BB962C8B-B14F-4D97-AF65-F5344CB8AC3E}">
        <p14:creationId xmlns:p14="http://schemas.microsoft.com/office/powerpoint/2010/main" val="22737853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txBody>
          <a:bodyPr>
            <a:normAutofit fontScale="90000"/>
          </a:bodyPr>
          <a:lstStyle/>
          <a:p>
            <a:r>
              <a:rPr lang="en-US" dirty="0"/>
              <a:t>III. TODDLER LEARNING STRATEGIES**</a:t>
            </a:r>
          </a:p>
        </p:txBody>
      </p:sp>
      <p:sp>
        <p:nvSpPr>
          <p:cNvPr id="3" name="Content Placeholder 2"/>
          <p:cNvSpPr>
            <a:spLocks noGrp="1"/>
          </p:cNvSpPr>
          <p:nvPr>
            <p:ph idx="1"/>
          </p:nvPr>
        </p:nvSpPr>
        <p:spPr>
          <a:xfrm>
            <a:off x="381000" y="1447800"/>
            <a:ext cx="8382000" cy="4572000"/>
          </a:xfrm>
        </p:spPr>
        <p:txBody>
          <a:bodyPr/>
          <a:lstStyle/>
          <a:p>
            <a:r>
              <a:rPr lang="en-US" b="1" dirty="0">
                <a:latin typeface="Arial" panose="020B0604020202020204" pitchFamily="34" charset="0"/>
                <a:cs typeface="Arial" panose="020B0604020202020204" pitchFamily="34" charset="0"/>
              </a:rPr>
              <a:t>A. </a:t>
            </a:r>
            <a:r>
              <a:rPr lang="en-US" b="1" u="sng" dirty="0">
                <a:latin typeface="Arial" panose="020B0604020202020204" pitchFamily="34" charset="0"/>
                <a:cs typeface="Arial" panose="020B0604020202020204" pitchFamily="34" charset="0"/>
              </a:rPr>
              <a:t>Formula</a:t>
            </a:r>
          </a:p>
          <a:p>
            <a:endParaRPr lang="en-US" sz="1200" dirty="0"/>
          </a:p>
          <a:p>
            <a:r>
              <a:rPr lang="en-US" dirty="0">
                <a:latin typeface="Arial" panose="020B0604020202020204" pitchFamily="34" charset="0"/>
                <a:cs typeface="Arial" panose="020B0604020202020204" pitchFamily="34" charset="0"/>
              </a:rPr>
              <a:t>Verbal routine or unanalyzed chunk of language—memorized units often used in everyday conversation</a:t>
            </a:r>
          </a:p>
          <a:p>
            <a:endParaRPr lang="en-US" sz="11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Mark </a:t>
            </a:r>
            <a:r>
              <a:rPr lang="en-US" dirty="0" err="1">
                <a:latin typeface="Arial" panose="020B0604020202020204" pitchFamily="34" charset="0"/>
                <a:cs typeface="Arial" panose="020B0604020202020204" pitchFamily="34" charset="0"/>
              </a:rPr>
              <a:t>McKibbin</a:t>
            </a:r>
            <a:r>
              <a:rPr lang="en-US" dirty="0">
                <a:latin typeface="Arial" panose="020B0604020202020204" pitchFamily="34" charset="0"/>
                <a:cs typeface="Arial" panose="020B0604020202020204" pitchFamily="34" charset="0"/>
              </a:rPr>
              <a:t> at 2 years old: “Thanks, and have a nice day!”</a:t>
            </a:r>
          </a:p>
        </p:txBody>
      </p:sp>
    </p:spTree>
    <p:extLst>
      <p:ext uri="{BB962C8B-B14F-4D97-AF65-F5344CB8AC3E}">
        <p14:creationId xmlns:p14="http://schemas.microsoft.com/office/powerpoint/2010/main" val="23970535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305800" cy="5715000"/>
          </a:xfrm>
        </p:spPr>
        <p:txBody>
          <a:bodyPr/>
          <a:lstStyle/>
          <a:p>
            <a:r>
              <a:rPr lang="en-US" b="1" dirty="0">
                <a:latin typeface="Arial" panose="020B0604020202020204" pitchFamily="34" charset="0"/>
                <a:cs typeface="Arial" panose="020B0604020202020204" pitchFamily="34" charset="0"/>
              </a:rPr>
              <a:t>B. </a:t>
            </a:r>
            <a:r>
              <a:rPr lang="en-US" b="1" u="sng" dirty="0">
                <a:latin typeface="Arial" panose="020B0604020202020204" pitchFamily="34" charset="0"/>
                <a:cs typeface="Arial" panose="020B0604020202020204" pitchFamily="34" charset="0"/>
              </a:rPr>
              <a:t>Selective Imitation**</a:t>
            </a:r>
          </a:p>
          <a:p>
            <a:endParaRPr lang="en-US" dirty="0"/>
          </a:p>
          <a:p>
            <a:r>
              <a:rPr lang="en-US" dirty="0">
                <a:latin typeface="Arial" panose="020B0604020202020204" pitchFamily="34" charset="0"/>
                <a:cs typeface="Arial" panose="020B0604020202020204" pitchFamily="34" charset="0"/>
              </a:rPr>
              <a:t>Toddlers imitate a part of or all of an utterance</a:t>
            </a:r>
          </a:p>
          <a:p>
            <a:endParaRPr lang="en-US" sz="8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Used in the acquisition of words, morphology, and syntactic-semantic structures</a:t>
            </a:r>
          </a:p>
          <a:p>
            <a:endParaRPr lang="en-US" sz="9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Cute funny baby imitating his father (motions only)</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4780935"/>
            <a:ext cx="12192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92800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534400" cy="5791200"/>
          </a:xfrm>
        </p:spPr>
        <p:txBody>
          <a:bodyPr/>
          <a:lstStyle/>
          <a:p>
            <a:r>
              <a:rPr lang="en-US" b="1" dirty="0">
                <a:latin typeface="Arial" panose="020B0604020202020204" pitchFamily="34" charset="0"/>
                <a:cs typeface="Arial" panose="020B0604020202020204" pitchFamily="34" charset="0"/>
              </a:rPr>
              <a:t>C. </a:t>
            </a:r>
            <a:r>
              <a:rPr lang="en-US" b="1" u="sng" dirty="0">
                <a:latin typeface="Arial" panose="020B0604020202020204" pitchFamily="34" charset="0"/>
                <a:cs typeface="Arial" panose="020B0604020202020204" pitchFamily="34" charset="0"/>
              </a:rPr>
              <a:t>Evocative Utterance**</a:t>
            </a:r>
          </a:p>
          <a:p>
            <a:endParaRPr lang="en-US" dirty="0"/>
          </a:p>
          <a:p>
            <a:r>
              <a:rPr lang="en-US" dirty="0">
                <a:latin typeface="Arial" panose="020B0604020202020204" pitchFamily="34" charset="0"/>
                <a:cs typeface="Arial" panose="020B0604020202020204" pitchFamily="34" charset="0"/>
              </a:rPr>
              <a:t>Child names entities; makes a statement</a:t>
            </a:r>
          </a:p>
          <a:p>
            <a:endParaRPr lang="en-US" sz="9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“Car.”</a:t>
            </a:r>
          </a:p>
          <a:p>
            <a:endParaRPr lang="en-US" sz="105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Adult gives evaluative feedback that confirms or negates what the child said</a:t>
            </a:r>
          </a:p>
          <a:p>
            <a:endParaRPr lang="en-US" sz="9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Child  then maintains or modifies meaning</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20190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458200" cy="5486400"/>
          </a:xfrm>
        </p:spPr>
        <p:txBody>
          <a:bodyPr/>
          <a:lstStyle/>
          <a:p>
            <a:r>
              <a:rPr lang="en-US" b="1" dirty="0">
                <a:latin typeface="Arial" panose="020B0604020202020204" pitchFamily="34" charset="0"/>
                <a:cs typeface="Arial" panose="020B0604020202020204" pitchFamily="34" charset="0"/>
              </a:rPr>
              <a:t>D. </a:t>
            </a:r>
            <a:r>
              <a:rPr lang="en-US" b="1" u="sng" dirty="0">
                <a:latin typeface="Arial" panose="020B0604020202020204" pitchFamily="34" charset="0"/>
                <a:cs typeface="Arial" panose="020B0604020202020204" pitchFamily="34" charset="0"/>
              </a:rPr>
              <a:t>Interrogative Utterance**</a:t>
            </a:r>
          </a:p>
          <a:p>
            <a:endParaRPr lang="en-US" dirty="0"/>
          </a:p>
          <a:p>
            <a:r>
              <a:rPr lang="en-US" dirty="0">
                <a:latin typeface="Arial" panose="020B0604020202020204" pitchFamily="34" charset="0"/>
                <a:cs typeface="Arial" panose="020B0604020202020204" pitchFamily="34" charset="0"/>
              </a:rPr>
              <a:t>The child is unsure of the word, and asks “what’s that?”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They are requesting information</a:t>
            </a:r>
          </a:p>
        </p:txBody>
      </p:sp>
    </p:spTree>
    <p:extLst>
      <p:ext uri="{BB962C8B-B14F-4D97-AF65-F5344CB8AC3E}">
        <p14:creationId xmlns:p14="http://schemas.microsoft.com/office/powerpoint/2010/main" val="28979662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534400" cy="1905000"/>
          </a:xfrm>
        </p:spPr>
        <p:txBody>
          <a:bodyPr/>
          <a:lstStyle/>
          <a:p>
            <a:r>
              <a:rPr lang="en-US" dirty="0"/>
              <a:t>IV. ADULT CONVERSATIONAL TEACHING TECHNIQUES**</a:t>
            </a:r>
          </a:p>
        </p:txBody>
      </p:sp>
      <p:sp>
        <p:nvSpPr>
          <p:cNvPr id="3" name="Content Placeholder 2"/>
          <p:cNvSpPr>
            <a:spLocks noGrp="1"/>
          </p:cNvSpPr>
          <p:nvPr>
            <p:ph idx="1"/>
          </p:nvPr>
        </p:nvSpPr>
        <p:spPr>
          <a:xfrm>
            <a:off x="228600" y="1676400"/>
            <a:ext cx="8763000" cy="4724400"/>
          </a:xfrm>
        </p:spPr>
        <p:txBody>
          <a:bodyPr/>
          <a:lstStyle/>
          <a:p>
            <a:r>
              <a:rPr lang="en-US" b="1" dirty="0"/>
              <a:t>A. </a:t>
            </a:r>
            <a:r>
              <a:rPr lang="en-US" b="1" u="sng" dirty="0"/>
              <a:t>General Facts</a:t>
            </a:r>
          </a:p>
          <a:p>
            <a:endParaRPr lang="en-US" sz="1000" dirty="0"/>
          </a:p>
          <a:p>
            <a:r>
              <a:rPr lang="en-US" dirty="0">
                <a:latin typeface="Arial" panose="020B0604020202020204" pitchFamily="34" charset="0"/>
                <a:cs typeface="Arial" panose="020B0604020202020204" pitchFamily="34" charset="0"/>
              </a:rPr>
              <a:t>Children learn language faster when parents </a:t>
            </a:r>
            <a:r>
              <a:rPr lang="en-US" b="1" dirty="0">
                <a:solidFill>
                  <a:srgbClr val="FF0000"/>
                </a:solidFill>
                <a:latin typeface="Arial" panose="020B0604020202020204" pitchFamily="34" charset="0"/>
                <a:cs typeface="Arial" panose="020B0604020202020204" pitchFamily="34" charset="0"/>
              </a:rPr>
              <a:t>converse</a:t>
            </a:r>
            <a:r>
              <a:rPr lang="en-US" dirty="0">
                <a:latin typeface="Arial" panose="020B0604020202020204" pitchFamily="34" charset="0"/>
                <a:cs typeface="Arial" panose="020B0604020202020204" pitchFamily="34" charset="0"/>
              </a:rPr>
              <a:t> (as opposed to teaching and instructing)</a:t>
            </a:r>
          </a:p>
          <a:p>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There are definite language-learning advantages for children who attend </a:t>
            </a:r>
            <a:r>
              <a:rPr lang="en-US" b="1" dirty="0">
                <a:solidFill>
                  <a:srgbClr val="FF0000"/>
                </a:solidFill>
                <a:latin typeface="Arial" panose="020B0604020202020204" pitchFamily="34" charset="0"/>
                <a:cs typeface="Arial" panose="020B0604020202020204" pitchFamily="34" charset="0"/>
              </a:rPr>
              <a:t>preschools </a:t>
            </a:r>
            <a:r>
              <a:rPr lang="en-US" dirty="0">
                <a:latin typeface="Arial" panose="020B0604020202020204" pitchFamily="34" charset="0"/>
                <a:cs typeface="Arial" panose="020B0604020202020204" pitchFamily="34" charset="0"/>
              </a:rPr>
              <a:t>where the curriculum emphasizes </a:t>
            </a:r>
            <a:r>
              <a:rPr lang="en-US" b="1" dirty="0">
                <a:solidFill>
                  <a:srgbClr val="FF0000"/>
                </a:solidFill>
                <a:latin typeface="Arial" panose="020B0604020202020204" pitchFamily="34" charset="0"/>
                <a:cs typeface="Arial" panose="020B0604020202020204" pitchFamily="34" charset="0"/>
              </a:rPr>
              <a:t>language and literacy</a:t>
            </a:r>
          </a:p>
          <a:p>
            <a:endParaRPr lang="en-US" dirty="0"/>
          </a:p>
          <a:p>
            <a:endParaRPr lang="en-US" dirty="0"/>
          </a:p>
        </p:txBody>
      </p:sp>
    </p:spTree>
    <p:extLst>
      <p:ext uri="{BB962C8B-B14F-4D97-AF65-F5344CB8AC3E}">
        <p14:creationId xmlns:p14="http://schemas.microsoft.com/office/powerpoint/2010/main" val="1550584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10600" cy="685800"/>
          </a:xfrm>
        </p:spPr>
        <p:txBody>
          <a:bodyPr>
            <a:normAutofit fontScale="90000"/>
          </a:bodyPr>
          <a:lstStyle/>
          <a:p>
            <a:r>
              <a:rPr lang="en-US" dirty="0"/>
              <a:t>B. Expansions and Extensions**</a:t>
            </a:r>
          </a:p>
        </p:txBody>
      </p:sp>
      <p:sp>
        <p:nvSpPr>
          <p:cNvPr id="3" name="Content Placeholder 2"/>
          <p:cNvSpPr>
            <a:spLocks noGrp="1"/>
          </p:cNvSpPr>
          <p:nvPr>
            <p:ph idx="1"/>
          </p:nvPr>
        </p:nvSpPr>
        <p:spPr>
          <a:xfrm>
            <a:off x="457200" y="1066800"/>
            <a:ext cx="8305800" cy="4953000"/>
          </a:xfrm>
        </p:spPr>
        <p:txBody>
          <a:bodyPr/>
          <a:lstStyle/>
          <a:p>
            <a:r>
              <a:rPr lang="en-US" b="1" dirty="0">
                <a:solidFill>
                  <a:srgbClr val="00B0F0"/>
                </a:solidFill>
                <a:latin typeface="Arial" panose="020B0604020202020204" pitchFamily="34" charset="0"/>
                <a:cs typeface="Arial" panose="020B0604020202020204" pitchFamily="34" charset="0"/>
              </a:rPr>
              <a:t>1. Expansion</a:t>
            </a:r>
            <a:r>
              <a:rPr lang="en-US" dirty="0">
                <a:latin typeface="Arial" panose="020B0604020202020204" pitchFamily="34" charset="0"/>
                <a:cs typeface="Arial" panose="020B0604020202020204" pitchFamily="34" charset="0"/>
              </a:rPr>
              <a:t>: more mature version of the child’s utterance in which word order is preserved</a:t>
            </a:r>
          </a:p>
          <a:p>
            <a:endParaRPr lang="en-US" dirty="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Ch</a:t>
            </a:r>
            <a:r>
              <a:rPr lang="en-US" dirty="0">
                <a:latin typeface="Arial" panose="020B0604020202020204" pitchFamily="34" charset="0"/>
                <a:cs typeface="Arial" panose="020B0604020202020204" pitchFamily="34" charset="0"/>
              </a:rPr>
              <a:t>: “Daddy drive.”</a:t>
            </a:r>
          </a:p>
          <a:p>
            <a:r>
              <a:rPr lang="en-US" dirty="0">
                <a:latin typeface="Arial" panose="020B0604020202020204" pitchFamily="34" charset="0"/>
                <a:cs typeface="Arial" panose="020B0604020202020204" pitchFamily="34" charset="0"/>
              </a:rPr>
              <a:t>Adult: “Daddy is driving.”</a:t>
            </a:r>
          </a:p>
          <a:p>
            <a:endParaRPr lang="en-US" dirty="0"/>
          </a:p>
          <a:p>
            <a:endParaRPr lang="en-US" dirty="0"/>
          </a:p>
          <a:p>
            <a:endParaRPr lang="en-US" dirty="0"/>
          </a:p>
        </p:txBody>
      </p:sp>
    </p:spTree>
    <p:extLst>
      <p:ext uri="{BB962C8B-B14F-4D97-AF65-F5344CB8AC3E}">
        <p14:creationId xmlns:p14="http://schemas.microsoft.com/office/powerpoint/2010/main" val="875354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86800" cy="5334000"/>
          </a:xfrm>
        </p:spPr>
        <p:txBody>
          <a:bodyPr/>
          <a:lstStyle/>
          <a:p>
            <a:r>
              <a:rPr lang="en-US" b="1" dirty="0">
                <a:latin typeface="Arial" panose="020B0604020202020204" pitchFamily="34" charset="0"/>
                <a:cs typeface="Arial" panose="020B0604020202020204" pitchFamily="34" charset="0"/>
              </a:rPr>
              <a:t>2. </a:t>
            </a:r>
            <a:r>
              <a:rPr lang="en-US" b="1" dirty="0" smtClean="0">
                <a:latin typeface="Arial" panose="020B0604020202020204" pitchFamily="34" charset="0"/>
                <a:cs typeface="Arial" panose="020B0604020202020204" pitchFamily="34" charset="0"/>
              </a:rPr>
              <a:t>Extension: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433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534400" cy="914400"/>
          </a:xfrm>
        </p:spPr>
        <p:txBody>
          <a:bodyPr/>
          <a:lstStyle/>
          <a:p>
            <a:r>
              <a:rPr lang="en-US" dirty="0"/>
              <a:t>C. </a:t>
            </a:r>
            <a:r>
              <a:rPr lang="en-US"/>
              <a:t>Turnabouts**</a:t>
            </a:r>
            <a:endParaRPr lang="en-US" dirty="0"/>
          </a:p>
        </p:txBody>
      </p:sp>
      <p:sp>
        <p:nvSpPr>
          <p:cNvPr id="3" name="Content Placeholder 2"/>
          <p:cNvSpPr>
            <a:spLocks noGrp="1"/>
          </p:cNvSpPr>
          <p:nvPr>
            <p:ph idx="1"/>
          </p:nvPr>
        </p:nvSpPr>
        <p:spPr>
          <a:xfrm>
            <a:off x="381000" y="1219200"/>
            <a:ext cx="8382000" cy="5410200"/>
          </a:xfrm>
        </p:spPr>
        <p:txBody>
          <a:bodyPr/>
          <a:lstStyle/>
          <a:p>
            <a:r>
              <a:rPr lang="en-US" dirty="0">
                <a:latin typeface="Arial" panose="020B0604020202020204" pitchFamily="34" charset="0"/>
                <a:cs typeface="Arial" panose="020B0604020202020204" pitchFamily="34" charset="0"/>
              </a:rPr>
              <a:t>Utterance that both responds to the previous utterance and, in turn, requires a response</a:t>
            </a:r>
          </a:p>
          <a:p>
            <a:endParaRPr lang="en-US" dirty="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Ch</a:t>
            </a:r>
            <a:r>
              <a:rPr lang="en-US" dirty="0">
                <a:latin typeface="Arial" panose="020B0604020202020204" pitchFamily="34" charset="0"/>
                <a:cs typeface="Arial" panose="020B0604020202020204" pitchFamily="34" charset="0"/>
              </a:rPr>
              <a:t>: We went to the zoo!</a:t>
            </a:r>
          </a:p>
          <a:p>
            <a:r>
              <a:rPr lang="en-US" dirty="0">
                <a:latin typeface="Arial" panose="020B0604020202020204" pitchFamily="34" charset="0"/>
                <a:cs typeface="Arial" panose="020B0604020202020204" pitchFamily="34" charset="0"/>
              </a:rPr>
              <a:t>Dad: Zoos are fun. What animals did you see?</a:t>
            </a:r>
          </a:p>
        </p:txBody>
      </p:sp>
    </p:spTree>
    <p:extLst>
      <p:ext uri="{BB962C8B-B14F-4D97-AF65-F5344CB8AC3E}">
        <p14:creationId xmlns:p14="http://schemas.microsoft.com/office/powerpoint/2010/main" val="1130021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33516"/>
            <a:ext cx="8915400" cy="990600"/>
          </a:xfrm>
        </p:spPr>
        <p:txBody>
          <a:bodyPr>
            <a:normAutofit fontScale="90000"/>
          </a:bodyPr>
          <a:lstStyle/>
          <a:p>
            <a:r>
              <a:rPr lang="en-US" sz="3600" dirty="0">
                <a:latin typeface="Arial" panose="020B0604020202020204" pitchFamily="34" charset="0"/>
                <a:cs typeface="Arial" panose="020B0604020202020204" pitchFamily="34" charset="0"/>
              </a:rPr>
              <a:t>Types of turnabouts are in Table 6.6 on p. 177—just know these:**</a:t>
            </a:r>
          </a:p>
        </p:txBody>
      </p:sp>
      <p:sp>
        <p:nvSpPr>
          <p:cNvPr id="3" name="Content Placeholder 2"/>
          <p:cNvSpPr>
            <a:spLocks noGrp="1"/>
          </p:cNvSpPr>
          <p:nvPr>
            <p:ph idx="1"/>
          </p:nvPr>
        </p:nvSpPr>
        <p:spPr>
          <a:xfrm>
            <a:off x="304800" y="1219200"/>
            <a:ext cx="8458200" cy="4800600"/>
          </a:xfrm>
        </p:spPr>
        <p:txBody>
          <a:bodyPr/>
          <a:lstStyle/>
          <a:p>
            <a:r>
              <a:rPr lang="en-US" dirty="0">
                <a:latin typeface="Arial" panose="020B0604020202020204" pitchFamily="34" charset="0"/>
                <a:cs typeface="Arial" panose="020B0604020202020204" pitchFamily="34" charset="0"/>
              </a:rPr>
              <a:t>Fill-ins (My dog likes to _______)</a:t>
            </a:r>
          </a:p>
          <a:p>
            <a:endParaRPr lang="en-US" dirty="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Wh</a:t>
            </a:r>
            <a:r>
              <a:rPr lang="en-US" dirty="0">
                <a:latin typeface="Arial" panose="020B0604020202020204" pitchFamily="34" charset="0"/>
                <a:cs typeface="Arial" panose="020B0604020202020204" pitchFamily="34" charset="0"/>
              </a:rPr>
              <a:t>-questions (Why does the dog scratch himself? When do we eat breakfast?)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Yes-no questions (Do you think the dog has fleas?)</a:t>
            </a:r>
          </a:p>
        </p:txBody>
      </p:sp>
    </p:spTree>
    <p:extLst>
      <p:ext uri="{BB962C8B-B14F-4D97-AF65-F5344CB8AC3E}">
        <p14:creationId xmlns:p14="http://schemas.microsoft.com/office/powerpoint/2010/main" val="11769321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76200" y="274638"/>
            <a:ext cx="9067800" cy="1143000"/>
          </a:xfrm>
        </p:spPr>
        <p:txBody>
          <a:bodyPr>
            <a:normAutofit fontScale="90000"/>
          </a:bodyPr>
          <a:lstStyle/>
          <a:p>
            <a:r>
              <a:rPr lang="en-US" altLang="en-US" sz="4000" dirty="0">
                <a:latin typeface="Arial" panose="020B0604020202020204" pitchFamily="34" charset="0"/>
                <a:cs typeface="Arial" panose="020B0604020202020204" pitchFamily="34" charset="0"/>
              </a:rPr>
              <a:t>Summary of new research on child-directed speech:**</a:t>
            </a:r>
          </a:p>
        </p:txBody>
      </p:sp>
      <p:sp>
        <p:nvSpPr>
          <p:cNvPr id="65539" name="Content Placeholder 2"/>
          <p:cNvSpPr>
            <a:spLocks noGrp="1"/>
          </p:cNvSpPr>
          <p:nvPr>
            <p:ph idx="1"/>
          </p:nvPr>
        </p:nvSpPr>
        <p:spPr>
          <a:xfrm>
            <a:off x="457200" y="1600200"/>
            <a:ext cx="5410200" cy="4525963"/>
          </a:xfrm>
        </p:spPr>
        <p:txBody>
          <a:bodyPr/>
          <a:lstStyle/>
          <a:p>
            <a:r>
              <a:rPr lang="en-US" altLang="en-US" dirty="0">
                <a:latin typeface="Arial" panose="020B0604020202020204" pitchFamily="34" charset="0"/>
                <a:cs typeface="Arial" panose="020B0604020202020204" pitchFamily="34" charset="0"/>
              </a:rPr>
              <a:t>Amount of talk directed to children from 0-3 years predicts academic success at ages 9 and 10 yrs. old</a:t>
            </a:r>
          </a:p>
          <a:p>
            <a:endParaRPr lang="en-US" altLang="en-US" sz="1000"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Parents of language-advanced children </a:t>
            </a:r>
            <a:r>
              <a:rPr lang="en-US" altLang="en-US" b="1" dirty="0">
                <a:solidFill>
                  <a:srgbClr val="FF0000"/>
                </a:solidFill>
                <a:latin typeface="Arial" panose="020B0604020202020204" pitchFamily="34" charset="0"/>
                <a:cs typeface="Arial" panose="020B0604020202020204" pitchFamily="34" charset="0"/>
              </a:rPr>
              <a:t>spoke </a:t>
            </a:r>
            <a:r>
              <a:rPr lang="en-US" altLang="en-US" sz="3600" b="1" dirty="0">
                <a:solidFill>
                  <a:srgbClr val="FF0000"/>
                </a:solidFill>
                <a:latin typeface="Arial" panose="020B0604020202020204" pitchFamily="34" charset="0"/>
                <a:cs typeface="Arial" panose="020B0604020202020204" pitchFamily="34" charset="0"/>
              </a:rPr>
              <a:t>much more </a:t>
            </a:r>
            <a:r>
              <a:rPr lang="en-US" altLang="en-US" dirty="0">
                <a:latin typeface="Arial" panose="020B0604020202020204" pitchFamily="34" charset="0"/>
                <a:cs typeface="Arial" panose="020B0604020202020204" pitchFamily="34" charset="0"/>
              </a:rPr>
              <a:t>to those children than parents of less-advanced children</a:t>
            </a:r>
          </a:p>
        </p:txBody>
      </p:sp>
    </p:spTree>
    <p:extLst>
      <p:ext uri="{BB962C8B-B14F-4D97-AF65-F5344CB8AC3E}">
        <p14:creationId xmlns:p14="http://schemas.microsoft.com/office/powerpoint/2010/main" val="2872323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0"/>
            <a:ext cx="8001000" cy="1066800"/>
          </a:xfrm>
        </p:spPr>
        <p:txBody>
          <a:bodyPr/>
          <a:lstStyle/>
          <a:p>
            <a:pPr eaLnBrk="1" hangingPunct="1">
              <a:defRPr/>
            </a:pPr>
            <a:r>
              <a:rPr lang="en-US" sz="3200" dirty="0">
                <a:solidFill>
                  <a:schemeClr val="accent2">
                    <a:lumMod val="50000"/>
                  </a:schemeClr>
                </a:solidFill>
              </a:rPr>
              <a:t>I. THE ROLE OF THE ENVIRONMENT IN LANGUAGE DEVELOPMENT**</a:t>
            </a:r>
          </a:p>
        </p:txBody>
      </p:sp>
      <p:sp>
        <p:nvSpPr>
          <p:cNvPr id="5123" name="Rectangle 3"/>
          <p:cNvSpPr>
            <a:spLocks noGrp="1" noChangeArrowheads="1"/>
          </p:cNvSpPr>
          <p:nvPr>
            <p:ph type="body" sz="half" idx="1"/>
          </p:nvPr>
        </p:nvSpPr>
        <p:spPr>
          <a:xfrm>
            <a:off x="685800" y="1219200"/>
            <a:ext cx="5562600" cy="5410200"/>
          </a:xfrm>
        </p:spPr>
        <p:txBody>
          <a:bodyPr>
            <a:normAutofit lnSpcReduction="10000"/>
          </a:bodyPr>
          <a:lstStyle/>
          <a:p>
            <a:pPr eaLnBrk="1" hangingPunct="1">
              <a:lnSpc>
                <a:spcPct val="80000"/>
              </a:lnSpc>
            </a:pPr>
            <a:r>
              <a:rPr lang="en-US" altLang="en-US" sz="2800" dirty="0">
                <a:latin typeface="Arial" panose="020B0604020202020204" pitchFamily="34" charset="0"/>
                <a:cs typeface="Arial" panose="020B0604020202020204" pitchFamily="34" charset="0"/>
              </a:rPr>
              <a:t>Development of language rests upon several major variables that interact with one another</a:t>
            </a:r>
          </a:p>
          <a:p>
            <a:pPr eaLnBrk="1" hangingPunct="1">
              <a:lnSpc>
                <a:spcPct val="80000"/>
              </a:lnSpc>
            </a:pPr>
            <a:endParaRPr lang="en-US" altLang="en-US" sz="2800" dirty="0">
              <a:latin typeface="Arial" panose="020B0604020202020204" pitchFamily="34" charset="0"/>
              <a:cs typeface="Arial" panose="020B0604020202020204" pitchFamily="34" charset="0"/>
            </a:endParaRPr>
          </a:p>
          <a:p>
            <a:pPr eaLnBrk="1" hangingPunct="1">
              <a:lnSpc>
                <a:spcPct val="80000"/>
              </a:lnSpc>
            </a:pPr>
            <a:r>
              <a:rPr lang="en-US" altLang="en-US" sz="2800" dirty="0">
                <a:latin typeface="Arial" panose="020B0604020202020204" pitchFamily="34" charset="0"/>
                <a:cs typeface="Arial" panose="020B0604020202020204" pitchFamily="34" charset="0"/>
              </a:rPr>
              <a:t>1. The child’s </a:t>
            </a:r>
            <a:r>
              <a:rPr lang="en-US" altLang="en-US" sz="2800" b="1" dirty="0">
                <a:solidFill>
                  <a:srgbClr val="FF0000"/>
                </a:solidFill>
                <a:latin typeface="Arial" panose="020B0604020202020204" pitchFamily="34" charset="0"/>
                <a:cs typeface="Arial" panose="020B0604020202020204" pitchFamily="34" charset="0"/>
              </a:rPr>
              <a:t>cultural and linguistic environment </a:t>
            </a:r>
            <a:r>
              <a:rPr lang="en-US" altLang="en-US" sz="2800" dirty="0">
                <a:latin typeface="Arial" panose="020B0604020202020204" pitchFamily="34" charset="0"/>
                <a:cs typeface="Arial" panose="020B0604020202020204" pitchFamily="34" charset="0"/>
              </a:rPr>
              <a:t>is a big influence upon language learning</a:t>
            </a:r>
          </a:p>
          <a:p>
            <a:pPr eaLnBrk="1" hangingPunct="1">
              <a:lnSpc>
                <a:spcPct val="80000"/>
              </a:lnSpc>
            </a:pPr>
            <a:endParaRPr lang="en-US" altLang="en-US" sz="2800" dirty="0">
              <a:latin typeface="Arial" panose="020B0604020202020204" pitchFamily="34" charset="0"/>
              <a:cs typeface="Arial" panose="020B0604020202020204" pitchFamily="34" charset="0"/>
            </a:endParaRPr>
          </a:p>
          <a:p>
            <a:pPr eaLnBrk="1" hangingPunct="1">
              <a:lnSpc>
                <a:spcPct val="80000"/>
              </a:lnSpc>
            </a:pPr>
            <a:r>
              <a:rPr lang="en-US" altLang="en-US" sz="2800" dirty="0">
                <a:latin typeface="Arial" panose="020B0604020202020204" pitchFamily="34" charset="0"/>
                <a:cs typeface="Arial" panose="020B0604020202020204" pitchFamily="34" charset="0"/>
              </a:rPr>
              <a:t>2. Each child has </a:t>
            </a:r>
            <a:r>
              <a:rPr lang="en-US" altLang="en-US" sz="2800" b="1" dirty="0">
                <a:solidFill>
                  <a:srgbClr val="FF0000"/>
                </a:solidFill>
                <a:latin typeface="Arial" panose="020B0604020202020204" pitchFamily="34" charset="0"/>
                <a:cs typeface="Arial" panose="020B0604020202020204" pitchFamily="34" charset="0"/>
              </a:rPr>
              <a:t>unique characteristics </a:t>
            </a:r>
            <a:r>
              <a:rPr lang="en-US" altLang="en-US" sz="2800" dirty="0">
                <a:latin typeface="Arial" panose="020B0604020202020204" pitchFamily="34" charset="0"/>
                <a:cs typeface="Arial" panose="020B0604020202020204" pitchFamily="34" charset="0"/>
              </a:rPr>
              <a:t>that she brings to the language learning situation</a:t>
            </a:r>
          </a:p>
          <a:p>
            <a:pPr eaLnBrk="1" hangingPunct="1">
              <a:lnSpc>
                <a:spcPct val="80000"/>
              </a:lnSpc>
              <a:buFontTx/>
              <a:buNone/>
            </a:pPr>
            <a:r>
              <a:rPr lang="en-US" altLang="en-US" sz="2800" dirty="0">
                <a:latin typeface="Arial" panose="020B0604020202020204" pitchFamily="34" charset="0"/>
                <a:cs typeface="Arial" panose="020B0604020202020204" pitchFamily="34" charset="0"/>
              </a:rPr>
              <a:t> </a:t>
            </a:r>
          </a:p>
        </p:txBody>
      </p:sp>
      <p:sp>
        <p:nvSpPr>
          <p:cNvPr id="2" name="Content Placeholder 1"/>
          <p:cNvSpPr>
            <a:spLocks noGrp="1"/>
          </p:cNvSpPr>
          <p:nvPr>
            <p:ph sz="half" idx="2"/>
          </p:nvPr>
        </p:nvSpPr>
        <p:spPr/>
        <p:txBody>
          <a:bodyPr/>
          <a:lstStyle/>
          <a:p>
            <a:endParaRPr lang="en-US"/>
          </a:p>
        </p:txBody>
      </p:sp>
    </p:spTree>
    <p:extLst>
      <p:ext uri="{BB962C8B-B14F-4D97-AF65-F5344CB8AC3E}">
        <p14:creationId xmlns:p14="http://schemas.microsoft.com/office/powerpoint/2010/main" val="351241149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12711805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685800" y="152400"/>
            <a:ext cx="8077200" cy="1066800"/>
          </a:xfrm>
        </p:spPr>
        <p:txBody>
          <a:bodyPr/>
          <a:lstStyle/>
          <a:p>
            <a:r>
              <a:rPr lang="en-US" altLang="en-US" sz="3600" dirty="0">
                <a:latin typeface="Arial" panose="020B0604020202020204" pitchFamily="34" charset="0"/>
                <a:cs typeface="Arial" panose="020B0604020202020204" pitchFamily="34" charset="0"/>
              </a:rPr>
              <a:t>The more TV in a child’s day…**</a:t>
            </a:r>
          </a:p>
        </p:txBody>
      </p:sp>
      <p:sp>
        <p:nvSpPr>
          <p:cNvPr id="67587" name="Content Placeholder 2"/>
          <p:cNvSpPr>
            <a:spLocks noGrp="1"/>
          </p:cNvSpPr>
          <p:nvPr>
            <p:ph idx="1"/>
          </p:nvPr>
        </p:nvSpPr>
        <p:spPr>
          <a:xfrm>
            <a:off x="685800" y="1066800"/>
            <a:ext cx="8077200" cy="4953000"/>
          </a:xfrm>
        </p:spPr>
        <p:txBody>
          <a:bodyPr/>
          <a:lstStyle/>
          <a:p>
            <a:r>
              <a:rPr lang="en-US" altLang="en-US" dirty="0">
                <a:latin typeface="Arial" panose="020B0604020202020204" pitchFamily="34" charset="0"/>
                <a:cs typeface="Arial" panose="020B0604020202020204" pitchFamily="34" charset="0"/>
              </a:rPr>
              <a:t>The lower her language scores </a:t>
            </a:r>
          </a:p>
        </p:txBody>
      </p:sp>
    </p:spTree>
    <p:extLst>
      <p:ext uri="{BB962C8B-B14F-4D97-AF65-F5344CB8AC3E}">
        <p14:creationId xmlns:p14="http://schemas.microsoft.com/office/powerpoint/2010/main" val="36885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wipe(down)">
                                      <p:cBhvr>
                                        <p:cTn id="7" dur="500"/>
                                        <p:tgtEl>
                                          <p:spTgt spid="675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9" name="Text Placeholder 2"/>
          <p:cNvSpPr>
            <a:spLocks noGrp="1"/>
          </p:cNvSpPr>
          <p:nvPr>
            <p:ph type="body" sz="half" idx="2"/>
          </p:nvPr>
        </p:nvSpPr>
        <p:spPr>
          <a:xfrm>
            <a:off x="685800" y="4419600"/>
            <a:ext cx="7467600" cy="1752600"/>
          </a:xfrm>
        </p:spPr>
        <p:txBody>
          <a:bodyPr rtlCol="0">
            <a:normAutofit fontScale="92500" lnSpcReduction="10000"/>
          </a:bodyPr>
          <a:lstStyle/>
          <a:p>
            <a:pPr marL="274320" indent="-274320" eaLnBrk="1" fontAlgn="auto" hangingPunct="1">
              <a:spcAft>
                <a:spcPts val="0"/>
              </a:spcAft>
              <a:defRPr/>
            </a:pPr>
            <a:endParaRPr lang="en-US" altLang="en-US" sz="3200" dirty="0"/>
          </a:p>
          <a:p>
            <a:pPr marL="274320" indent="-274320" eaLnBrk="1" fontAlgn="auto" hangingPunct="1">
              <a:spcAft>
                <a:spcPts val="0"/>
              </a:spcAft>
              <a:defRPr/>
            </a:pPr>
            <a:r>
              <a:rPr lang="en-US" altLang="en-US" sz="3200" dirty="0"/>
              <a:t>**</a:t>
            </a:r>
            <a:r>
              <a:rPr lang="en-US" altLang="en-US" sz="3200" dirty="0">
                <a:latin typeface="Arial" panose="020B0604020202020204" pitchFamily="34" charset="0"/>
                <a:cs typeface="Arial" panose="020B0604020202020204" pitchFamily="34" charset="0"/>
              </a:rPr>
              <a:t>Christakis and colleagues studied the impact of TV and its noise on parent-child interactions in homes</a:t>
            </a:r>
          </a:p>
          <a:p>
            <a:pPr marL="274320" indent="-274320" eaLnBrk="1" fontAlgn="auto" hangingPunct="1">
              <a:spcAft>
                <a:spcPts val="0"/>
              </a:spcAft>
              <a:defRPr/>
            </a:pPr>
            <a:endParaRPr lang="en-US" altLang="en-US" dirty="0"/>
          </a:p>
          <a:p>
            <a:pPr marL="274320" indent="-274320" eaLnBrk="1" fontAlgn="auto" hangingPunct="1">
              <a:spcAft>
                <a:spcPts val="0"/>
              </a:spcAft>
              <a:defRPr/>
            </a:pPr>
            <a:endParaRPr lang="en-US" altLang="en-US" dirty="0"/>
          </a:p>
          <a:p>
            <a:pPr marL="274320" indent="-274320" eaLnBrk="1" fontAlgn="auto" hangingPunct="1">
              <a:spcAft>
                <a:spcPts val="0"/>
              </a:spcAft>
              <a:defRPr/>
            </a:pPr>
            <a:endParaRPr lang="en-US" altLang="en-US" dirty="0"/>
          </a:p>
        </p:txBody>
      </p:sp>
      <p:sp>
        <p:nvSpPr>
          <p:cNvPr id="2" name="Picture Placeholder 1"/>
          <p:cNvSpPr>
            <a:spLocks noGrp="1"/>
          </p:cNvSpPr>
          <p:nvPr>
            <p:ph type="pic" idx="1"/>
          </p:nvPr>
        </p:nvSpPr>
        <p:spPr/>
      </p:sp>
    </p:spTree>
    <p:extLst>
      <p:ext uri="{BB962C8B-B14F-4D97-AF65-F5344CB8AC3E}">
        <p14:creationId xmlns:p14="http://schemas.microsoft.com/office/powerpoint/2010/main" val="10578745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Title 1"/>
          <p:cNvSpPr>
            <a:spLocks noGrp="1"/>
          </p:cNvSpPr>
          <p:nvPr>
            <p:ph type="title"/>
          </p:nvPr>
        </p:nvSpPr>
        <p:spPr/>
        <p:txBody>
          <a:bodyPr/>
          <a:lstStyle/>
          <a:p>
            <a:pPr eaLnBrk="1" hangingPunct="1"/>
            <a:r>
              <a:rPr lang="en-US" altLang="en-US" sz="4000" dirty="0">
                <a:latin typeface="Arial" panose="020B0604020202020204" pitchFamily="34" charset="0"/>
                <a:cs typeface="Arial" panose="020B0604020202020204" pitchFamily="34" charset="0"/>
              </a:rPr>
              <a:t>Christakis et al. found that</a:t>
            </a:r>
            <a:r>
              <a:rPr lang="en-US" altLang="en-US" sz="4000" dirty="0" smtClean="0">
                <a:latin typeface="Arial" panose="020B0604020202020204" pitchFamily="34" charset="0"/>
                <a:cs typeface="Arial" panose="020B0604020202020204" pitchFamily="34" charset="0"/>
              </a:rPr>
              <a:t>:**</a:t>
            </a:r>
            <a:endParaRPr lang="en-US" altLang="en-US" sz="4000" dirty="0">
              <a:latin typeface="Arial" panose="020B0604020202020204" pitchFamily="34" charset="0"/>
              <a:cs typeface="Arial" panose="020B0604020202020204" pitchFamily="34" charset="0"/>
            </a:endParaRPr>
          </a:p>
        </p:txBody>
      </p:sp>
      <p:sp>
        <p:nvSpPr>
          <p:cNvPr id="358403" name="Text Placeholder 2"/>
          <p:cNvSpPr>
            <a:spLocks noGrp="1"/>
          </p:cNvSpPr>
          <p:nvPr>
            <p:ph type="body" sz="half" idx="1"/>
          </p:nvPr>
        </p:nvSpPr>
        <p:spPr>
          <a:xfrm>
            <a:off x="381000" y="1371600"/>
            <a:ext cx="8305800" cy="4724400"/>
          </a:xfrm>
        </p:spPr>
        <p:txBody>
          <a:bodyPr rtlCol="0">
            <a:normAutofit/>
          </a:bodyPr>
          <a:lstStyle/>
          <a:p>
            <a:pPr marL="274320" indent="-274320" eaLnBrk="1" fontAlgn="auto" hangingPunct="1">
              <a:spcAft>
                <a:spcPts val="0"/>
              </a:spcAft>
              <a:defRPr/>
            </a:pPr>
            <a:r>
              <a:rPr lang="en-US" altLang="en-US" sz="3200" dirty="0">
                <a:latin typeface="Arial" panose="020B0604020202020204" pitchFamily="34" charset="0"/>
                <a:cs typeface="Arial" panose="020B0604020202020204" pitchFamily="34" charset="0"/>
              </a:rPr>
              <a:t>Each hour of audible TV was associated with significant reductions in:</a:t>
            </a:r>
          </a:p>
          <a:p>
            <a:pPr marL="274320" indent="-274320" eaLnBrk="1" fontAlgn="auto" hangingPunct="1">
              <a:spcAft>
                <a:spcPts val="0"/>
              </a:spcAft>
              <a:defRPr/>
            </a:pPr>
            <a:endParaRPr lang="en-US" altLang="en-US" sz="1400" dirty="0">
              <a:latin typeface="Arial" panose="020B0604020202020204" pitchFamily="34" charset="0"/>
              <a:cs typeface="Arial" panose="020B0604020202020204" pitchFamily="34" charset="0"/>
            </a:endParaRPr>
          </a:p>
          <a:p>
            <a:pPr marL="274320" indent="-274320" eaLnBrk="1" fontAlgn="auto" hangingPunct="1">
              <a:spcAft>
                <a:spcPts val="0"/>
              </a:spcAft>
              <a:defRPr/>
            </a:pPr>
            <a:r>
              <a:rPr lang="en-US" altLang="en-US" sz="3200" dirty="0">
                <a:latin typeface="Arial" panose="020B0604020202020204" pitchFamily="34" charset="0"/>
                <a:cs typeface="Arial" panose="020B0604020202020204" pitchFamily="34" charset="0"/>
              </a:rPr>
              <a:t>1. </a:t>
            </a:r>
            <a:r>
              <a:rPr lang="en-US" altLang="en-US" sz="3200" dirty="0" smtClean="0">
                <a:latin typeface="Arial" panose="020B0604020202020204" pitchFamily="34" charset="0"/>
                <a:cs typeface="Arial" panose="020B0604020202020204" pitchFamily="34" charset="0"/>
              </a:rPr>
              <a:t>Child </a:t>
            </a:r>
            <a:r>
              <a:rPr lang="en-US" altLang="en-US" sz="3200" dirty="0">
                <a:latin typeface="Arial" panose="020B0604020202020204" pitchFamily="34" charset="0"/>
                <a:cs typeface="Arial" panose="020B0604020202020204" pitchFamily="34" charset="0"/>
              </a:rPr>
              <a:t>vocalizations, vocalization duration, and conversational turns</a:t>
            </a:r>
          </a:p>
          <a:p>
            <a:pPr marL="274320" indent="-274320" eaLnBrk="1" fontAlgn="auto" hangingPunct="1">
              <a:spcAft>
                <a:spcPts val="0"/>
              </a:spcAft>
              <a:defRPr/>
            </a:pPr>
            <a:endParaRPr lang="en-US" altLang="en-US" sz="1600" dirty="0">
              <a:latin typeface="Arial" panose="020B0604020202020204" pitchFamily="34" charset="0"/>
              <a:cs typeface="Arial" panose="020B0604020202020204" pitchFamily="34" charset="0"/>
            </a:endParaRPr>
          </a:p>
          <a:p>
            <a:pPr marL="274320" indent="-274320" eaLnBrk="1" fontAlgn="auto" hangingPunct="1">
              <a:spcAft>
                <a:spcPts val="0"/>
              </a:spcAft>
              <a:defRPr/>
            </a:pPr>
            <a:r>
              <a:rPr lang="en-US" altLang="en-US" sz="3200" dirty="0">
                <a:latin typeface="Arial" panose="020B0604020202020204" pitchFamily="34" charset="0"/>
                <a:cs typeface="Arial" panose="020B0604020202020204" pitchFamily="34" charset="0"/>
              </a:rPr>
              <a:t>2. Adult male and female word count</a:t>
            </a:r>
          </a:p>
        </p:txBody>
      </p:sp>
    </p:spTree>
    <p:extLst>
      <p:ext uri="{BB962C8B-B14F-4D97-AF65-F5344CB8AC3E}">
        <p14:creationId xmlns:p14="http://schemas.microsoft.com/office/powerpoint/2010/main" val="29434290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8403">
                                            <p:txEl>
                                              <p:pRg st="0" end="0"/>
                                            </p:txEl>
                                          </p:spTgt>
                                        </p:tgtEl>
                                        <p:attrNameLst>
                                          <p:attrName>style.visibility</p:attrName>
                                        </p:attrNameLst>
                                      </p:cBhvr>
                                      <p:to>
                                        <p:strVal val="visible"/>
                                      </p:to>
                                    </p:set>
                                    <p:animEffect transition="in" filter="wipe(down)">
                                      <p:cBhvr>
                                        <p:cTn id="7" dur="500"/>
                                        <p:tgtEl>
                                          <p:spTgt spid="3584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58403">
                                            <p:txEl>
                                              <p:pRg st="2" end="2"/>
                                            </p:txEl>
                                          </p:spTgt>
                                        </p:tgtEl>
                                        <p:attrNameLst>
                                          <p:attrName>style.visibility</p:attrName>
                                        </p:attrNameLst>
                                      </p:cBhvr>
                                      <p:to>
                                        <p:strVal val="visible"/>
                                      </p:to>
                                    </p:set>
                                    <p:animEffect transition="in" filter="wipe(down)">
                                      <p:cBhvr>
                                        <p:cTn id="12" dur="500"/>
                                        <p:tgtEl>
                                          <p:spTgt spid="35840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58403">
                                            <p:txEl>
                                              <p:pRg st="4" end="4"/>
                                            </p:txEl>
                                          </p:spTgt>
                                        </p:tgtEl>
                                        <p:attrNameLst>
                                          <p:attrName>style.visibility</p:attrName>
                                        </p:attrNameLst>
                                      </p:cBhvr>
                                      <p:to>
                                        <p:strVal val="visible"/>
                                      </p:to>
                                    </p:set>
                                    <p:animEffect transition="in" filter="wipe(down)">
                                      <p:cBhvr>
                                        <p:cTn id="17" dur="500"/>
                                        <p:tgtEl>
                                          <p:spTgt spid="3584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Title 1"/>
          <p:cNvSpPr>
            <a:spLocks noGrp="1"/>
          </p:cNvSpPr>
          <p:nvPr>
            <p:ph type="title"/>
          </p:nvPr>
        </p:nvSpPr>
        <p:spPr>
          <a:xfrm>
            <a:off x="76200" y="228600"/>
            <a:ext cx="8763000" cy="1524000"/>
          </a:xfrm>
        </p:spPr>
        <p:txBody>
          <a:bodyPr/>
          <a:lstStyle/>
          <a:p>
            <a:pPr eaLnBrk="1" hangingPunct="1"/>
            <a:r>
              <a:rPr lang="en-US" altLang="en-US" sz="4000" dirty="0">
                <a:latin typeface="Arial" panose="020B0604020202020204" pitchFamily="34" charset="0"/>
                <a:cs typeface="Arial" panose="020B0604020202020204" pitchFamily="34" charset="0"/>
              </a:rPr>
              <a:t>Constant noise in the home is also associated with:</a:t>
            </a:r>
          </a:p>
        </p:txBody>
      </p:sp>
      <p:sp>
        <p:nvSpPr>
          <p:cNvPr id="2" name="Text Placeholder 1"/>
          <p:cNvSpPr>
            <a:spLocks noGrp="1"/>
          </p:cNvSpPr>
          <p:nvPr>
            <p:ph type="body" sz="half" idx="1"/>
          </p:nvPr>
        </p:nvSpPr>
        <p:spPr/>
        <p:txBody>
          <a:bodyPr/>
          <a:lstStyle/>
          <a:p>
            <a:endParaRPr lang="en-US"/>
          </a:p>
        </p:txBody>
      </p:sp>
    </p:spTree>
    <p:extLst>
      <p:ext uri="{BB962C8B-B14F-4D97-AF65-F5344CB8AC3E}">
        <p14:creationId xmlns:p14="http://schemas.microsoft.com/office/powerpoint/2010/main" val="427440538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4C0AD-30EA-4FE9-9AAB-9C3B836AA0DE}"/>
              </a:ext>
            </a:extLst>
          </p:cNvPr>
          <p:cNvSpPr>
            <a:spLocks noGrp="1"/>
          </p:cNvSpPr>
          <p:nvPr>
            <p:ph type="title"/>
          </p:nvPr>
        </p:nvSpPr>
        <p:spPr>
          <a:xfrm>
            <a:off x="76200" y="152400"/>
            <a:ext cx="8686800" cy="646471"/>
          </a:xfrm>
        </p:spPr>
        <p:txBody>
          <a:bodyPr>
            <a:normAutofit fontScale="90000"/>
          </a:bodyPr>
          <a:lstStyle/>
          <a:p>
            <a:r>
              <a:rPr lang="en-US" dirty="0">
                <a:latin typeface="Arial" panose="020B0604020202020204" pitchFamily="34" charset="0"/>
                <a:cs typeface="Arial" panose="020B0604020202020204" pitchFamily="34" charset="0"/>
              </a:rPr>
              <a:t>Devices like phones make a difference too:**</a:t>
            </a:r>
          </a:p>
        </p:txBody>
      </p:sp>
      <p:sp>
        <p:nvSpPr>
          <p:cNvPr id="3" name="Text Placeholder 2"/>
          <p:cNvSpPr>
            <a:spLocks noGrp="1"/>
          </p:cNvSpPr>
          <p:nvPr>
            <p:ph idx="1"/>
          </p:nvPr>
        </p:nvSpPr>
        <p:spPr>
          <a:xfrm>
            <a:off x="304800" y="1066800"/>
            <a:ext cx="4495800" cy="4953000"/>
          </a:xfrm>
        </p:spPr>
        <p:txBody>
          <a:bodyPr/>
          <a:lstStyle/>
          <a:p>
            <a:endParaRPr lang="en-US" sz="10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More people on earth own a mobile device than a toothbrush</a:t>
            </a:r>
          </a:p>
          <a:p>
            <a:endParaRPr lang="en-US" sz="10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average person has a 7-second attention span; a goldfish has an 8 second span</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4200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797B4-993C-4705-BD04-F08F4FBBA14B}"/>
              </a:ext>
            </a:extLst>
          </p:cNvPr>
          <p:cNvSpPr>
            <a:spLocks noGrp="1"/>
          </p:cNvSpPr>
          <p:nvPr>
            <p:ph type="title"/>
          </p:nvPr>
        </p:nvSpPr>
        <p:spPr>
          <a:xfrm>
            <a:off x="228600" y="76200"/>
            <a:ext cx="8534400" cy="838200"/>
          </a:xfrm>
        </p:spPr>
        <p:txBody>
          <a:bodyPr>
            <a:normAutofit/>
          </a:bodyPr>
          <a:lstStyle/>
          <a:p>
            <a:r>
              <a:rPr lang="en-US" dirty="0"/>
              <a:t>ASHA Leader:</a:t>
            </a:r>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18889321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534400" cy="1219200"/>
          </a:xfrm>
        </p:spPr>
        <p:txBody>
          <a:bodyPr>
            <a:normAutofit fontScale="90000"/>
          </a:bodyPr>
          <a:lstStyle/>
          <a:p>
            <a:r>
              <a:rPr lang="en-US" dirty="0"/>
              <a:t>V. PRINT VS. E-BOOKS FOR PRESCHOOLERS**</a:t>
            </a:r>
          </a:p>
        </p:txBody>
      </p:sp>
      <p:sp>
        <p:nvSpPr>
          <p:cNvPr id="3" name="Content Placeholder 2"/>
          <p:cNvSpPr>
            <a:spLocks noGrp="1"/>
          </p:cNvSpPr>
          <p:nvPr>
            <p:ph idx="1"/>
          </p:nvPr>
        </p:nvSpPr>
        <p:spPr>
          <a:xfrm>
            <a:off x="381000" y="1295400"/>
            <a:ext cx="8382000" cy="4724400"/>
          </a:xfrm>
        </p:spPr>
        <p:txBody>
          <a:bodyPr/>
          <a:lstStyle/>
          <a:p>
            <a:r>
              <a:rPr lang="en-US" b="1" dirty="0"/>
              <a:t>A. </a:t>
            </a:r>
            <a:r>
              <a:rPr lang="en-US" b="1" u="sng" dirty="0"/>
              <a:t>Premise</a:t>
            </a:r>
          </a:p>
          <a:p>
            <a:endParaRPr lang="en-US" sz="1000" dirty="0"/>
          </a:p>
          <a:p>
            <a:r>
              <a:rPr lang="en-US" dirty="0">
                <a:latin typeface="Arial" panose="020B0604020202020204" pitchFamily="34" charset="0"/>
                <a:cs typeface="Arial" panose="020B0604020202020204" pitchFamily="34" charset="0"/>
              </a:rPr>
              <a:t>The American Academy of Pediatricians (2020) clearly states little-</a:t>
            </a:r>
            <a:r>
              <a:rPr lang="en-US" b="1" dirty="0">
                <a:solidFill>
                  <a:srgbClr val="FF0000"/>
                </a:solidFill>
                <a:latin typeface="Arial" panose="020B0604020202020204" pitchFamily="34" charset="0"/>
                <a:cs typeface="Arial" panose="020B0604020202020204" pitchFamily="34" charset="0"/>
              </a:rPr>
              <a:t>no screen time </a:t>
            </a:r>
            <a:r>
              <a:rPr lang="en-US" dirty="0">
                <a:latin typeface="Arial" panose="020B0604020202020204" pitchFamily="34" charset="0"/>
                <a:cs typeface="Arial" panose="020B0604020202020204" pitchFamily="34" charset="0"/>
              </a:rPr>
              <a:t>for children from </a:t>
            </a:r>
            <a:r>
              <a:rPr lang="en-US" b="1" dirty="0">
                <a:solidFill>
                  <a:srgbClr val="FF0000"/>
                </a:solidFill>
                <a:latin typeface="Arial" panose="020B0604020202020204" pitchFamily="34" charset="0"/>
                <a:cs typeface="Arial" panose="020B0604020202020204" pitchFamily="34" charset="0"/>
              </a:rPr>
              <a:t>0-2</a:t>
            </a:r>
            <a:r>
              <a:rPr lang="en-US" dirty="0">
                <a:latin typeface="Arial" panose="020B0604020202020204" pitchFamily="34" charset="0"/>
                <a:cs typeface="Arial" panose="020B0604020202020204" pitchFamily="34" charset="0"/>
              </a:rPr>
              <a:t> years, except for video chatting with relatives</a:t>
            </a:r>
          </a:p>
          <a:p>
            <a:endParaRPr lang="en-US" sz="105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Research shows that </a:t>
            </a:r>
            <a:r>
              <a:rPr lang="en-US" b="1" dirty="0">
                <a:solidFill>
                  <a:srgbClr val="FF0000"/>
                </a:solidFill>
                <a:latin typeface="Arial" panose="020B0604020202020204" pitchFamily="34" charset="0"/>
                <a:cs typeface="Arial" panose="020B0604020202020204" pitchFamily="34" charset="0"/>
              </a:rPr>
              <a:t>school-aged</a:t>
            </a:r>
            <a:r>
              <a:rPr lang="en-US" dirty="0">
                <a:latin typeface="Arial" panose="020B0604020202020204" pitchFamily="34" charset="0"/>
                <a:cs typeface="Arial" panose="020B0604020202020204" pitchFamily="34" charset="0"/>
              </a:rPr>
              <a:t> children may </a:t>
            </a:r>
            <a:r>
              <a:rPr lang="en-US" b="1" dirty="0">
                <a:solidFill>
                  <a:srgbClr val="FF0000"/>
                </a:solidFill>
                <a:latin typeface="Arial" panose="020B0604020202020204" pitchFamily="34" charset="0"/>
                <a:cs typeface="Arial" panose="020B0604020202020204" pitchFamily="34" charset="0"/>
              </a:rPr>
              <a:t>benefit</a:t>
            </a:r>
            <a:r>
              <a:rPr lang="en-US" dirty="0">
                <a:latin typeface="Arial" panose="020B0604020202020204" pitchFamily="34" charset="0"/>
                <a:cs typeface="Arial" panose="020B0604020202020204" pitchFamily="34" charset="0"/>
              </a:rPr>
              <a:t> from e-book advantages (e.g., dictionaries, highlighting key words)</a:t>
            </a:r>
          </a:p>
        </p:txBody>
      </p:sp>
    </p:spTree>
    <p:extLst>
      <p:ext uri="{BB962C8B-B14F-4D97-AF65-F5344CB8AC3E}">
        <p14:creationId xmlns:p14="http://schemas.microsoft.com/office/powerpoint/2010/main" val="31016604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34400" cy="990600"/>
          </a:xfrm>
        </p:spPr>
        <p:txBody>
          <a:bodyPr>
            <a:normAutofit fontScale="90000"/>
          </a:bodyPr>
          <a:lstStyle/>
          <a:p>
            <a:r>
              <a:rPr lang="en-US" sz="3600" dirty="0">
                <a:latin typeface="Arial" panose="020B0604020202020204" pitchFamily="34" charset="0"/>
                <a:cs typeface="Arial" panose="020B0604020202020204" pitchFamily="34" charset="0"/>
              </a:rPr>
              <a:t>In terms of paper vs. e-books books for preschool children (2-5 years)**</a:t>
            </a:r>
          </a:p>
        </p:txBody>
      </p:sp>
      <p:sp>
        <p:nvSpPr>
          <p:cNvPr id="3" name="Content Placeholder 2"/>
          <p:cNvSpPr>
            <a:spLocks noGrp="1"/>
          </p:cNvSpPr>
          <p:nvPr>
            <p:ph idx="1"/>
          </p:nvPr>
        </p:nvSpPr>
        <p:spPr>
          <a:xfrm>
            <a:off x="228600" y="1371600"/>
            <a:ext cx="4723763" cy="4953000"/>
          </a:xfrm>
        </p:spPr>
        <p:txBody>
          <a:bodyPr/>
          <a:lstStyle/>
          <a:p>
            <a:r>
              <a:rPr lang="en-US" dirty="0">
                <a:latin typeface="Arial" panose="020B0604020202020204" pitchFamily="34" charset="0"/>
                <a:cs typeface="Arial" panose="020B0604020202020204" pitchFamily="34" charset="0"/>
              </a:rPr>
              <a:t>Research is mixed</a:t>
            </a:r>
          </a:p>
          <a:p>
            <a:endParaRPr lang="en-US" sz="10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E-books--more exciting, initially engage children’s attention more effectively than paper books</a:t>
            </a:r>
          </a:p>
        </p:txBody>
      </p:sp>
    </p:spTree>
    <p:extLst>
      <p:ext uri="{BB962C8B-B14F-4D97-AF65-F5344CB8AC3E}">
        <p14:creationId xmlns:p14="http://schemas.microsoft.com/office/powerpoint/2010/main" val="2312321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But….**</a:t>
            </a:r>
            <a:endParaRPr lang="en-US" dirty="0"/>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What is their effect on dialogic reading and children’s comprehension?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Dialogic reading: interactive reading between caregivers and children</a:t>
            </a:r>
          </a:p>
        </p:txBody>
      </p:sp>
    </p:spTree>
    <p:extLst>
      <p:ext uri="{BB962C8B-B14F-4D97-AF65-F5344CB8AC3E}">
        <p14:creationId xmlns:p14="http://schemas.microsoft.com/office/powerpoint/2010/main" val="671337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76200"/>
            <a:ext cx="7772400" cy="1143000"/>
          </a:xfrm>
        </p:spPr>
        <p:txBody>
          <a:bodyPr>
            <a:normAutofit fontScale="90000"/>
          </a:bodyPr>
          <a:lstStyle/>
          <a:p>
            <a:pPr eaLnBrk="1" hangingPunct="1">
              <a:defRPr/>
            </a:pPr>
            <a:r>
              <a:rPr lang="en-US" sz="4000" dirty="0">
                <a:solidFill>
                  <a:schemeClr val="accent6">
                    <a:lumMod val="50000"/>
                  </a:schemeClr>
                </a:solidFill>
              </a:rPr>
              <a:t>For a child to develop language optimally…**</a:t>
            </a:r>
          </a:p>
        </p:txBody>
      </p:sp>
      <p:sp>
        <p:nvSpPr>
          <p:cNvPr id="6147" name="Rectangle 3"/>
          <p:cNvSpPr>
            <a:spLocks noGrp="1" noChangeArrowheads="1"/>
          </p:cNvSpPr>
          <p:nvPr>
            <p:ph type="body" sz="half" idx="1"/>
          </p:nvPr>
        </p:nvSpPr>
        <p:spPr>
          <a:xfrm>
            <a:off x="152400" y="1295400"/>
            <a:ext cx="4343400" cy="5181600"/>
          </a:xfrm>
        </p:spPr>
        <p:txBody>
          <a:bodyPr/>
          <a:lstStyle/>
          <a:p>
            <a:pPr eaLnBrk="1" hangingPunct="1">
              <a:lnSpc>
                <a:spcPct val="90000"/>
              </a:lnSpc>
            </a:pPr>
            <a:r>
              <a:rPr lang="en-US" altLang="en-US" dirty="0">
                <a:latin typeface="Arial" panose="020B0604020202020204" pitchFamily="34" charset="0"/>
                <a:cs typeface="Arial" panose="020B0604020202020204" pitchFamily="34" charset="0"/>
              </a:rPr>
              <a:t>She needs language stimulation from her environment</a:t>
            </a:r>
          </a:p>
          <a:p>
            <a:pPr eaLnBrk="1" hangingPunct="1">
              <a:lnSpc>
                <a:spcPct val="90000"/>
              </a:lnSpc>
            </a:pPr>
            <a:endParaRPr lang="en-US" altLang="en-US" dirty="0">
              <a:latin typeface="Arial" panose="020B0604020202020204" pitchFamily="34" charset="0"/>
              <a:cs typeface="Arial" panose="020B0604020202020204" pitchFamily="34" charset="0"/>
            </a:endParaRPr>
          </a:p>
          <a:p>
            <a:pPr eaLnBrk="1" hangingPunct="1">
              <a:lnSpc>
                <a:spcPct val="90000"/>
              </a:lnSpc>
            </a:pPr>
            <a:r>
              <a:rPr lang="en-US" altLang="en-US" dirty="0">
                <a:latin typeface="Arial" panose="020B0604020202020204" pitchFamily="34" charset="0"/>
                <a:cs typeface="Arial" panose="020B0604020202020204" pitchFamily="34" charset="0"/>
              </a:rPr>
              <a:t>In many cultures, adult interaction with infants and young children differs from mainstream U.S. expectations</a:t>
            </a:r>
          </a:p>
        </p:txBody>
      </p:sp>
      <p:sp>
        <p:nvSpPr>
          <p:cNvPr id="2" name="Content Placeholder 1"/>
          <p:cNvSpPr>
            <a:spLocks noGrp="1"/>
          </p:cNvSpPr>
          <p:nvPr>
            <p:ph sz="half" idx="2"/>
          </p:nvPr>
        </p:nvSpPr>
        <p:spPr/>
        <p:txBody>
          <a:bodyPr/>
          <a:lstStyle/>
          <a:p>
            <a:endParaRPr lang="en-US"/>
          </a:p>
        </p:txBody>
      </p:sp>
    </p:spTree>
    <p:extLst>
      <p:ext uri="{BB962C8B-B14F-4D97-AF65-F5344CB8AC3E}">
        <p14:creationId xmlns:p14="http://schemas.microsoft.com/office/powerpoint/2010/main" val="284392639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63000" cy="1981200"/>
          </a:xfrm>
        </p:spPr>
        <p:txBody>
          <a:bodyPr/>
          <a:lstStyle/>
          <a:p>
            <a:pPr algn="l"/>
            <a:r>
              <a:rPr lang="en-US" sz="4000" dirty="0">
                <a:latin typeface="Arial" panose="020B0604020202020204" pitchFamily="34" charset="0"/>
                <a:cs typeface="Arial" panose="020B0604020202020204" pitchFamily="34" charset="0"/>
              </a:rPr>
              <a:t>Disadvantages: </a:t>
            </a:r>
            <a:r>
              <a:rPr lang="en-US" sz="3200" dirty="0">
                <a:latin typeface="Arial" panose="020B0604020202020204" pitchFamily="34" charset="0"/>
                <a:cs typeface="Arial" panose="020B0604020202020204" pitchFamily="34" charset="0"/>
              </a:rPr>
              <a:t>(Willoughby, Evans, &amp; Nowak http://www.eetconference.org/wp-content-uploads/</a:t>
            </a:r>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36129819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610600" cy="2286000"/>
          </a:xfrm>
        </p:spPr>
        <p:txBody>
          <a:bodyPr/>
          <a:lstStyle/>
          <a:p>
            <a:pPr algn="l"/>
            <a:r>
              <a:rPr lang="en-US" sz="3200" b="0" dirty="0">
                <a:latin typeface="Arial" panose="020B0604020202020204" pitchFamily="34" charset="0"/>
                <a:cs typeface="Arial" panose="020B0604020202020204" pitchFamily="34" charset="0"/>
              </a:rPr>
              <a:t>Parrish-Morris, Mahajan, Hirsh-</a:t>
            </a:r>
            <a:r>
              <a:rPr lang="en-US" sz="3200" b="0" dirty="0" err="1">
                <a:latin typeface="Arial" panose="020B0604020202020204" pitchFamily="34" charset="0"/>
                <a:cs typeface="Arial" panose="020B0604020202020204" pitchFamily="34" charset="0"/>
              </a:rPr>
              <a:t>Pasek</a:t>
            </a:r>
            <a:r>
              <a:rPr lang="en-US" sz="3200" b="0" dirty="0">
                <a:latin typeface="Arial" panose="020B0604020202020204" pitchFamily="34" charset="0"/>
                <a:cs typeface="Arial" panose="020B0604020202020204" pitchFamily="34" charset="0"/>
              </a:rPr>
              <a:t>, </a:t>
            </a:r>
            <a:r>
              <a:rPr lang="en-US" sz="3200" b="0" dirty="0" err="1">
                <a:latin typeface="Arial" panose="020B0604020202020204" pitchFamily="34" charset="0"/>
                <a:cs typeface="Arial" panose="020B0604020202020204" pitchFamily="34" charset="0"/>
              </a:rPr>
              <a:t>Golinkoff</a:t>
            </a:r>
            <a:r>
              <a:rPr lang="en-US" sz="3200" b="0" dirty="0">
                <a:latin typeface="Arial" panose="020B0604020202020204" pitchFamily="34" charset="0"/>
                <a:cs typeface="Arial" panose="020B0604020202020204" pitchFamily="34" charset="0"/>
              </a:rPr>
              <a:t>, &amp; Collins. Once upon a time: Parent-child dialogue and storybook reading in the electronic era. </a:t>
            </a:r>
            <a:r>
              <a:rPr lang="en-US" sz="3200" b="0" i="1" dirty="0">
                <a:latin typeface="Arial" panose="020B0604020202020204" pitchFamily="34" charset="0"/>
                <a:cs typeface="Arial" panose="020B0604020202020204" pitchFamily="34" charset="0"/>
              </a:rPr>
              <a:t>Mind, Brain, and Education, 7</a:t>
            </a:r>
            <a:r>
              <a:rPr lang="en-US" sz="3200" b="0" dirty="0">
                <a:latin typeface="Arial" panose="020B0604020202020204" pitchFamily="34" charset="0"/>
                <a:cs typeface="Arial" panose="020B0604020202020204" pitchFamily="34" charset="0"/>
              </a:rPr>
              <a:t>(3), 200-211.**</a:t>
            </a:r>
          </a:p>
        </p:txBody>
      </p:sp>
      <p:sp>
        <p:nvSpPr>
          <p:cNvPr id="3" name="Content Placeholder 2"/>
          <p:cNvSpPr>
            <a:spLocks noGrp="1"/>
          </p:cNvSpPr>
          <p:nvPr>
            <p:ph idx="1"/>
          </p:nvPr>
        </p:nvSpPr>
        <p:spPr>
          <a:xfrm>
            <a:off x="0" y="2438400"/>
            <a:ext cx="8763000" cy="3581400"/>
          </a:xfrm>
        </p:spPr>
        <p:txBody>
          <a:bodyPr/>
          <a:lstStyle/>
          <a:p>
            <a:r>
              <a:rPr lang="en-US" dirty="0">
                <a:latin typeface="Arial" panose="020B0604020202020204" pitchFamily="34" charset="0"/>
                <a:cs typeface="Arial" panose="020B0604020202020204" pitchFamily="34" charset="0"/>
              </a:rPr>
              <a:t>Studied 165 parent-child dyads reading e-books and traditional paper books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Children’s story comprehension and parent-child dialogic reading were </a:t>
            </a:r>
            <a:r>
              <a:rPr lang="en-US" b="1" dirty="0">
                <a:solidFill>
                  <a:srgbClr val="FF0000"/>
                </a:solidFill>
                <a:latin typeface="Arial" panose="020B0604020202020204" pitchFamily="34" charset="0"/>
                <a:cs typeface="Arial" panose="020B0604020202020204" pitchFamily="34" charset="0"/>
              </a:rPr>
              <a:t>negatively affected</a:t>
            </a:r>
            <a:r>
              <a:rPr lang="en-US" dirty="0">
                <a:latin typeface="Arial" panose="020B0604020202020204" pitchFamily="34" charset="0"/>
                <a:cs typeface="Arial" panose="020B0604020202020204" pitchFamily="34" charset="0"/>
              </a:rPr>
              <a:t> by the presence of </a:t>
            </a:r>
            <a:r>
              <a:rPr lang="en-US" b="1" dirty="0">
                <a:solidFill>
                  <a:srgbClr val="FF0000"/>
                </a:solidFill>
                <a:latin typeface="Arial" panose="020B0604020202020204" pitchFamily="34" charset="0"/>
                <a:cs typeface="Arial" panose="020B0604020202020204" pitchFamily="34" charset="0"/>
              </a:rPr>
              <a:t>electronic features</a:t>
            </a:r>
          </a:p>
        </p:txBody>
      </p:sp>
    </p:spTree>
    <p:extLst>
      <p:ext uri="{BB962C8B-B14F-4D97-AF65-F5344CB8AC3E}">
        <p14:creationId xmlns:p14="http://schemas.microsoft.com/office/powerpoint/2010/main" val="35966112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1219200"/>
          </a:xfrm>
        </p:spPr>
        <p:txBody>
          <a:bodyPr/>
          <a:lstStyle/>
          <a:p>
            <a:r>
              <a:rPr lang="en-US" dirty="0">
                <a:latin typeface="Arial" panose="020B0604020202020204" pitchFamily="34" charset="0"/>
                <a:cs typeface="Arial" panose="020B0604020202020204" pitchFamily="34" charset="0"/>
              </a:rPr>
              <a:t>Parrish-Morris et al.  continued:</a:t>
            </a:r>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18192157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9218F-EB05-4913-AF28-939B58549E5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ASHA Leader:**</a:t>
            </a:r>
          </a:p>
        </p:txBody>
      </p:sp>
      <p:sp>
        <p:nvSpPr>
          <p:cNvPr id="3" name="Content Placeholder 2">
            <a:extLst>
              <a:ext uri="{FF2B5EF4-FFF2-40B4-BE49-F238E27FC236}">
                <a16:creationId xmlns:a16="http://schemas.microsoft.com/office/drawing/2014/main" id="{EC920299-9152-499D-B819-1C6C28286339}"/>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Cited a study done at University of Michigan Children’s Hospital</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bit.ly/print-books</a:t>
            </a:r>
          </a:p>
          <a:p>
            <a:endParaRPr lang="en-US" dirty="0"/>
          </a:p>
          <a:p>
            <a:endParaRPr lang="en-US" dirty="0"/>
          </a:p>
        </p:txBody>
      </p:sp>
    </p:spTree>
    <p:extLst>
      <p:ext uri="{BB962C8B-B14F-4D97-AF65-F5344CB8AC3E}">
        <p14:creationId xmlns:p14="http://schemas.microsoft.com/office/powerpoint/2010/main" val="5251320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8E5BE-9208-4DA5-99FB-D26C3BB8E3FF}"/>
              </a:ext>
            </a:extLst>
          </p:cNvPr>
          <p:cNvSpPr>
            <a:spLocks noGrp="1"/>
          </p:cNvSpPr>
          <p:nvPr>
            <p:ph type="title"/>
          </p:nvPr>
        </p:nvSpPr>
        <p:spPr>
          <a:xfrm>
            <a:off x="304800" y="76200"/>
            <a:ext cx="8458200" cy="762000"/>
          </a:xfrm>
        </p:spPr>
        <p:txBody>
          <a:bodyPr/>
          <a:lstStyle/>
          <a:p>
            <a:r>
              <a:rPr lang="en-US" dirty="0">
                <a:latin typeface="Arial" panose="020B0604020202020204" pitchFamily="34" charset="0"/>
                <a:cs typeface="Arial" panose="020B0604020202020204" pitchFamily="34" charset="0"/>
              </a:rPr>
              <a:t>ASHA Leader**</a:t>
            </a:r>
          </a:p>
        </p:txBody>
      </p:sp>
      <p:sp>
        <p:nvSpPr>
          <p:cNvPr id="3" name="Content Placeholder 2">
            <a:extLst>
              <a:ext uri="{FF2B5EF4-FFF2-40B4-BE49-F238E27FC236}">
                <a16:creationId xmlns:a16="http://schemas.microsoft.com/office/drawing/2014/main" id="{6E7C6188-F5DD-47D0-A687-C4CC38DACF3D}"/>
              </a:ext>
            </a:extLst>
          </p:cNvPr>
          <p:cNvSpPr>
            <a:spLocks noGrp="1"/>
          </p:cNvSpPr>
          <p:nvPr>
            <p:ph idx="1"/>
          </p:nvPr>
        </p:nvSpPr>
        <p:spPr>
          <a:xfrm>
            <a:off x="381000" y="838200"/>
            <a:ext cx="8610600" cy="5638800"/>
          </a:xfrm>
        </p:spPr>
        <p:txBody>
          <a:bodyPr/>
          <a:lstStyle/>
          <a:p>
            <a:r>
              <a:rPr lang="en-US" dirty="0">
                <a:latin typeface="Arial" panose="020B0604020202020204" pitchFamily="34" charset="0"/>
                <a:cs typeface="Arial" panose="020B0604020202020204" pitchFamily="34" charset="0"/>
              </a:rPr>
              <a:t>Recorded videos of parents reading to toddlers in 3 conditions:</a:t>
            </a:r>
          </a:p>
          <a:p>
            <a:endParaRPr lang="en-US" sz="8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1. Basic e-book (no sound effects or hot spots)</a:t>
            </a:r>
          </a:p>
          <a:p>
            <a:endParaRPr lang="en-US" sz="9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2. Enhanced e-books (e.g., with sound, animation)</a:t>
            </a:r>
          </a:p>
          <a:p>
            <a:endParaRPr lang="en-US" sz="10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3. Print books</a:t>
            </a:r>
          </a:p>
        </p:txBody>
      </p:sp>
    </p:spTree>
    <p:extLst>
      <p:ext uri="{BB962C8B-B14F-4D97-AF65-F5344CB8AC3E}">
        <p14:creationId xmlns:p14="http://schemas.microsoft.com/office/powerpoint/2010/main" val="4471532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6C831-0E07-41B0-8010-24AABC42D45A}"/>
              </a:ext>
            </a:extLst>
          </p:cNvPr>
          <p:cNvSpPr>
            <a:spLocks noGrp="1"/>
          </p:cNvSpPr>
          <p:nvPr>
            <p:ph type="title"/>
          </p:nvPr>
        </p:nvSpPr>
        <p:spPr>
          <a:xfrm>
            <a:off x="457200" y="152400"/>
            <a:ext cx="8458200" cy="1828800"/>
          </a:xfrm>
        </p:spPr>
        <p:txBody>
          <a:bodyPr/>
          <a:lstStyle/>
          <a:p>
            <a:r>
              <a:rPr lang="en-US" sz="3600" dirty="0">
                <a:latin typeface="Arial" panose="020B0604020202020204" pitchFamily="34" charset="0"/>
                <a:cs typeface="Arial" panose="020B0604020202020204" pitchFamily="34" charset="0"/>
              </a:rPr>
              <a:t>ASHA Leader article—Number of children’s verbalizations during reading</a:t>
            </a:r>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2439451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382000" cy="762000"/>
          </a:xfrm>
        </p:spPr>
        <p:txBody>
          <a:bodyPr/>
          <a:lstStyle/>
          <a:p>
            <a:r>
              <a:rPr lang="en-US" sz="3600" dirty="0">
                <a:latin typeface="Arial" panose="020B0604020202020204" pitchFamily="34" charset="0"/>
                <a:cs typeface="Arial" panose="020B0604020202020204" pitchFamily="34" charset="0"/>
              </a:rPr>
              <a:t>Dr. </a:t>
            </a:r>
            <a:r>
              <a:rPr lang="en-US" sz="3600" dirty="0" err="1">
                <a:latin typeface="Arial" panose="020B0604020202020204" pitchFamily="34" charset="0"/>
                <a:cs typeface="Arial" panose="020B0604020202020204" pitchFamily="34" charset="0"/>
              </a:rPr>
              <a:t>Perri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Klass</a:t>
            </a:r>
            <a:r>
              <a:rPr lang="en-US" sz="3600" dirty="0">
                <a:latin typeface="Arial" panose="020B0604020202020204" pitchFamily="34" charset="0"/>
                <a:cs typeface="Arial" panose="020B0604020202020204" pitchFamily="34" charset="0"/>
              </a:rPr>
              <a:t>:</a:t>
            </a:r>
          </a:p>
        </p:txBody>
      </p:sp>
      <p:sp>
        <p:nvSpPr>
          <p:cNvPr id="3" name="Content Placeholder 2"/>
          <p:cNvSpPr>
            <a:spLocks noGrp="1"/>
          </p:cNvSpPr>
          <p:nvPr>
            <p:ph idx="1"/>
          </p:nvPr>
        </p:nvSpPr>
        <p:spPr>
          <a:xfrm>
            <a:off x="152400" y="838200"/>
            <a:ext cx="8839200" cy="6019800"/>
          </a:xfrm>
        </p:spPr>
        <p:txBody>
          <a:bodyPr/>
          <a:lstStyle/>
          <a:p>
            <a:pPr marL="0" indent="0">
              <a:buNone/>
            </a:pPr>
            <a:r>
              <a:rPr lang="en-US" i="1" dirty="0">
                <a:latin typeface="Arial" panose="020B0604020202020204" pitchFamily="34" charset="0"/>
                <a:cs typeface="Arial" panose="020B0604020202020204" pitchFamily="34" charset="0"/>
              </a:rPr>
              <a:t>Journal of the American Medical Association, parents and </a:t>
            </a:r>
            <a:r>
              <a:rPr lang="en-US" i="1" dirty="0" smtClean="0">
                <a:latin typeface="Arial" panose="020B0604020202020204" pitchFamily="34" charset="0"/>
                <a:cs typeface="Arial" panose="020B0604020202020204" pitchFamily="34" charset="0"/>
              </a:rPr>
              <a:t>children </a:t>
            </a:r>
            <a:r>
              <a:rPr lang="en-US" i="1" dirty="0">
                <a:latin typeface="Arial" panose="020B0604020202020204" pitchFamily="34" charset="0"/>
                <a:cs typeface="Arial" panose="020B0604020202020204" pitchFamily="34" charset="0"/>
              </a:rPr>
              <a:t>10-16 months of age</a:t>
            </a:r>
          </a:p>
          <a:p>
            <a:endParaRPr lang="en-US" sz="1000" dirty="0"/>
          </a:p>
        </p:txBody>
      </p:sp>
    </p:spTree>
    <p:extLst>
      <p:ext uri="{BB962C8B-B14F-4D97-AF65-F5344CB8AC3E}">
        <p14:creationId xmlns:p14="http://schemas.microsoft.com/office/powerpoint/2010/main" val="359587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34400" cy="762000"/>
          </a:xfrm>
        </p:spPr>
        <p:txBody>
          <a:bodyPr>
            <a:normAutofit fontScale="90000"/>
          </a:bodyPr>
          <a:lstStyle/>
          <a:p>
            <a:r>
              <a:rPr lang="en-US" sz="3600" dirty="0">
                <a:latin typeface="Arial" panose="020B0604020202020204" pitchFamily="34" charset="0"/>
                <a:cs typeface="Arial" panose="020B0604020202020204" pitchFamily="34" charset="0"/>
              </a:rPr>
              <a:t>Ma et al., American Academy of Pediatricians:</a:t>
            </a:r>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31913648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763000" cy="533400"/>
          </a:xfrm>
        </p:spPr>
        <p:txBody>
          <a:bodyPr>
            <a:normAutofit fontScale="90000"/>
          </a:bodyPr>
          <a:lstStyle/>
          <a:p>
            <a:r>
              <a:rPr lang="en-US" dirty="0">
                <a:latin typeface="Arial" panose="020B0604020202020204" pitchFamily="34" charset="0"/>
                <a:cs typeface="Arial" panose="020B0604020202020204" pitchFamily="34" charset="0"/>
              </a:rPr>
              <a:t>PowerPoint Outline</a:t>
            </a:r>
          </a:p>
        </p:txBody>
      </p:sp>
      <p:sp>
        <p:nvSpPr>
          <p:cNvPr id="3" name="Content Placeholder 2"/>
          <p:cNvSpPr>
            <a:spLocks noGrp="1"/>
          </p:cNvSpPr>
          <p:nvPr>
            <p:ph idx="1"/>
          </p:nvPr>
        </p:nvSpPr>
        <p:spPr>
          <a:xfrm>
            <a:off x="76200" y="762000"/>
            <a:ext cx="7620000" cy="5867400"/>
          </a:xfrm>
        </p:spPr>
        <p:txBody>
          <a:bodyPr/>
          <a:lstStyle/>
          <a:p>
            <a:r>
              <a:rPr lang="en-US" dirty="0">
                <a:latin typeface="Arial" panose="020B0604020202020204" pitchFamily="34" charset="0"/>
                <a:cs typeface="Arial" panose="020B0604020202020204" pitchFamily="34" charset="0"/>
              </a:rPr>
              <a:t>I. The Role of the Environment in Language Development</a:t>
            </a:r>
          </a:p>
          <a:p>
            <a:endParaRPr lang="en-US" sz="105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II. Cognition and Language</a:t>
            </a:r>
          </a:p>
          <a:p>
            <a:endParaRPr lang="en-US" sz="12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III. Toddler Learning Strategies</a:t>
            </a:r>
          </a:p>
          <a:p>
            <a:endParaRPr lang="en-US" sz="10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IV. Adult Conversational Learning Techniques</a:t>
            </a:r>
          </a:p>
          <a:p>
            <a:endParaRPr lang="en-US" sz="11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V. Print vs. E-Books for Young Children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6398" y="990600"/>
            <a:ext cx="1865989"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7229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2000" y="609600"/>
            <a:ext cx="7696200" cy="533400"/>
          </a:xfrm>
        </p:spPr>
        <p:txBody>
          <a:bodyPr>
            <a:normAutofit fontScale="90000"/>
          </a:bodyPr>
          <a:lstStyle/>
          <a:p>
            <a:pPr eaLnBrk="1" hangingPunct="1"/>
            <a:r>
              <a:rPr lang="en-US" altLang="en-US" dirty="0">
                <a:solidFill>
                  <a:srgbClr val="00B050"/>
                </a:solidFill>
              </a:rPr>
              <a:t>For example…**</a:t>
            </a:r>
          </a:p>
        </p:txBody>
      </p:sp>
      <p:sp>
        <p:nvSpPr>
          <p:cNvPr id="7171" name="Rectangle 3"/>
          <p:cNvSpPr>
            <a:spLocks noGrp="1" noChangeArrowheads="1"/>
          </p:cNvSpPr>
          <p:nvPr>
            <p:ph idx="1"/>
          </p:nvPr>
        </p:nvSpPr>
        <p:spPr>
          <a:xfrm>
            <a:off x="838200" y="1295400"/>
            <a:ext cx="7467600" cy="4648200"/>
          </a:xfrm>
        </p:spPr>
        <p:txBody>
          <a:bodyPr/>
          <a:lstStyle/>
          <a:p>
            <a:pPr eaLnBrk="1" hangingPunct="1">
              <a:lnSpc>
                <a:spcPct val="90000"/>
              </a:lnSpc>
            </a:pPr>
            <a:r>
              <a:rPr lang="en-US" altLang="en-US" dirty="0">
                <a:latin typeface="Arial" panose="020B0604020202020204" pitchFamily="34" charset="0"/>
                <a:cs typeface="Arial" panose="020B0604020202020204" pitchFamily="34" charset="0"/>
              </a:rPr>
              <a:t>Most </a:t>
            </a:r>
            <a:r>
              <a:rPr lang="en-US" altLang="en-US" b="1" dirty="0">
                <a:solidFill>
                  <a:srgbClr val="FF0000"/>
                </a:solidFill>
                <a:latin typeface="Arial" panose="020B0604020202020204" pitchFamily="34" charset="0"/>
                <a:cs typeface="Arial" panose="020B0604020202020204" pitchFamily="34" charset="0"/>
              </a:rPr>
              <a:t>American</a:t>
            </a:r>
            <a:r>
              <a:rPr lang="en-US" altLang="en-US" dirty="0">
                <a:latin typeface="Arial" panose="020B0604020202020204" pitchFamily="34" charset="0"/>
                <a:cs typeface="Arial" panose="020B0604020202020204" pitchFamily="34" charset="0"/>
              </a:rPr>
              <a:t> mothers use infant-directed speech: high pitch, shorter sentences, longer pauses, repetition</a:t>
            </a:r>
          </a:p>
          <a:p>
            <a:pPr eaLnBrk="1" hangingPunct="1">
              <a:lnSpc>
                <a:spcPct val="90000"/>
              </a:lnSpc>
            </a:pPr>
            <a:endParaRPr lang="en-US" altLang="en-US" dirty="0">
              <a:latin typeface="Arial" panose="020B0604020202020204" pitchFamily="34" charset="0"/>
              <a:cs typeface="Arial" panose="020B0604020202020204" pitchFamily="34" charset="0"/>
            </a:endParaRPr>
          </a:p>
          <a:p>
            <a:pPr eaLnBrk="1" hangingPunct="1">
              <a:lnSpc>
                <a:spcPct val="90000"/>
              </a:lnSpc>
            </a:pPr>
            <a:r>
              <a:rPr lang="en-US" altLang="en-US" dirty="0">
                <a:latin typeface="Arial" panose="020B0604020202020204" pitchFamily="34" charset="0"/>
                <a:cs typeface="Arial" panose="020B0604020202020204" pitchFamily="34" charset="0"/>
              </a:rPr>
              <a:t>However, other cultures </a:t>
            </a:r>
            <a:r>
              <a:rPr lang="en-US" altLang="en-US" dirty="0" smtClean="0">
                <a:latin typeface="Arial" panose="020B0604020202020204" pitchFamily="34" charset="0"/>
                <a:cs typeface="Arial" panose="020B0604020202020204" pitchFamily="34" charset="0"/>
              </a:rPr>
              <a:t>may be </a:t>
            </a:r>
            <a:r>
              <a:rPr lang="en-US" altLang="en-US" dirty="0">
                <a:latin typeface="Arial" panose="020B0604020202020204" pitchFamily="34" charset="0"/>
                <a:cs typeface="Arial" panose="020B0604020202020204" pitchFamily="34" charset="0"/>
              </a:rPr>
              <a:t>silent with infants; children also may not be read to</a:t>
            </a:r>
          </a:p>
        </p:txBody>
      </p:sp>
    </p:spTree>
    <p:extLst>
      <p:ext uri="{BB962C8B-B14F-4D97-AF65-F5344CB8AC3E}">
        <p14:creationId xmlns:p14="http://schemas.microsoft.com/office/powerpoint/2010/main" val="644116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686800" cy="1143000"/>
          </a:xfrm>
        </p:spPr>
        <p:txBody>
          <a:bodyPr/>
          <a:lstStyle/>
          <a:p>
            <a:r>
              <a:rPr lang="en-US" sz="3600" dirty="0">
                <a:latin typeface="Arial" panose="020B0604020202020204" pitchFamily="34" charset="0"/>
                <a:cs typeface="Arial" panose="020B0604020202020204" pitchFamily="34" charset="0"/>
              </a:rPr>
              <a:t>According to your textbook, in some cultures it is believed that…**</a:t>
            </a:r>
          </a:p>
        </p:txBody>
      </p:sp>
      <p:sp>
        <p:nvSpPr>
          <p:cNvPr id="3" name="Content Placeholder 2"/>
          <p:cNvSpPr>
            <a:spLocks noGrp="1"/>
          </p:cNvSpPr>
          <p:nvPr>
            <p:ph idx="1"/>
          </p:nvPr>
        </p:nvSpPr>
        <p:spPr>
          <a:xfrm>
            <a:off x="127000" y="1447800"/>
            <a:ext cx="8788400" cy="4572000"/>
          </a:xfrm>
        </p:spPr>
        <p:txBody>
          <a:bodyPr/>
          <a:lstStyle/>
          <a:p>
            <a:r>
              <a:rPr lang="en-US" dirty="0">
                <a:latin typeface="Arial" panose="020B0604020202020204" pitchFamily="34" charset="0"/>
                <a:cs typeface="Arial" panose="020B0604020202020204" pitchFamily="34" charset="0"/>
              </a:rPr>
              <a:t>Children should be seen and not heard</a:t>
            </a:r>
          </a:p>
          <a:p>
            <a:endParaRPr lang="en-US" sz="105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Children learn by observation, not interaction</a:t>
            </a:r>
          </a:p>
          <a:p>
            <a:endParaRPr lang="en-US" sz="11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Comprehension is more important than production</a:t>
            </a:r>
          </a:p>
        </p:txBody>
      </p:sp>
    </p:spTree>
    <p:extLst>
      <p:ext uri="{BB962C8B-B14F-4D97-AF65-F5344CB8AC3E}">
        <p14:creationId xmlns:p14="http://schemas.microsoft.com/office/powerpoint/2010/main" val="2878395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10600" cy="838200"/>
          </a:xfrm>
        </p:spPr>
        <p:txBody>
          <a:bodyPr>
            <a:normAutofit fontScale="90000"/>
          </a:bodyPr>
          <a:lstStyle/>
          <a:p>
            <a:r>
              <a:rPr lang="en-US" sz="3600" dirty="0">
                <a:latin typeface="Arial" panose="020B0604020202020204" pitchFamily="34" charset="0"/>
                <a:cs typeface="Arial" panose="020B0604020202020204" pitchFamily="34" charset="0"/>
              </a:rPr>
              <a:t>Socioeconomic status makes a difference…**</a:t>
            </a:r>
          </a:p>
        </p:txBody>
      </p:sp>
      <p:sp>
        <p:nvSpPr>
          <p:cNvPr id="3" name="Content Placeholder 2"/>
          <p:cNvSpPr>
            <a:spLocks noGrp="1"/>
          </p:cNvSpPr>
          <p:nvPr>
            <p:ph idx="1"/>
          </p:nvPr>
        </p:nvSpPr>
        <p:spPr>
          <a:xfrm>
            <a:off x="457200" y="1219200"/>
            <a:ext cx="8305800" cy="4800600"/>
          </a:xfrm>
        </p:spPr>
        <p:txBody>
          <a:bodyPr/>
          <a:lstStyle/>
          <a:p>
            <a:r>
              <a:rPr lang="en-US" dirty="0">
                <a:latin typeface="Arial" panose="020B0604020202020204" pitchFamily="34" charset="0"/>
                <a:cs typeface="Arial" panose="020B0604020202020204" pitchFamily="34" charset="0"/>
              </a:rPr>
              <a:t>Low-SES children’s </a:t>
            </a:r>
            <a:r>
              <a:rPr lang="en-US" b="1" dirty="0">
                <a:solidFill>
                  <a:srgbClr val="FF0000"/>
                </a:solidFill>
                <a:latin typeface="Arial" panose="020B0604020202020204" pitchFamily="34" charset="0"/>
                <a:cs typeface="Arial" panose="020B0604020202020204" pitchFamily="34" charset="0"/>
              </a:rPr>
              <a:t>vocabularies</a:t>
            </a:r>
            <a:r>
              <a:rPr lang="en-US" dirty="0">
                <a:latin typeface="Arial" panose="020B0604020202020204" pitchFamily="34" charset="0"/>
                <a:cs typeface="Arial" panose="020B0604020202020204" pitchFamily="34" charset="0"/>
              </a:rPr>
              <a:t> may develop more </a:t>
            </a:r>
            <a:r>
              <a:rPr lang="en-US" b="1" dirty="0">
                <a:solidFill>
                  <a:srgbClr val="FF0000"/>
                </a:solidFill>
                <a:latin typeface="Arial" panose="020B0604020202020204" pitchFamily="34" charset="0"/>
                <a:cs typeface="Arial" panose="020B0604020202020204" pitchFamily="34" charset="0"/>
              </a:rPr>
              <a:t>slowly</a:t>
            </a:r>
          </a:p>
          <a:p>
            <a:endParaRPr lang="en-US" sz="900"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Being unsheltered</a:t>
            </a:r>
            <a:r>
              <a:rPr lang="en-US"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very negative impact</a:t>
            </a:r>
          </a:p>
          <a:p>
            <a:endParaRPr lang="en-US" sz="10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Low-SES moms may </a:t>
            </a:r>
            <a:r>
              <a:rPr lang="en-US" b="1" dirty="0">
                <a:solidFill>
                  <a:srgbClr val="FF0000"/>
                </a:solidFill>
                <a:latin typeface="Arial" panose="020B0604020202020204" pitchFamily="34" charset="0"/>
                <a:cs typeface="Arial" panose="020B0604020202020204" pitchFamily="34" charset="0"/>
              </a:rPr>
              <a:t>not read </a:t>
            </a:r>
            <a:r>
              <a:rPr lang="en-US" dirty="0">
                <a:latin typeface="Arial" panose="020B0604020202020204" pitchFamily="34" charset="0"/>
                <a:cs typeface="Arial" panose="020B0604020202020204" pitchFamily="34" charset="0"/>
              </a:rPr>
              <a:t>as much</a:t>
            </a:r>
          </a:p>
          <a:p>
            <a:endParaRPr lang="en-US" sz="8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High levels of prohibitions (e.g., “no!!” “don’t!”) result in poorer language skills for children</a:t>
            </a:r>
          </a:p>
        </p:txBody>
      </p:sp>
    </p:spTree>
    <p:extLst>
      <p:ext uri="{BB962C8B-B14F-4D97-AF65-F5344CB8AC3E}">
        <p14:creationId xmlns:p14="http://schemas.microsoft.com/office/powerpoint/2010/main" val="7994687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914400"/>
          </a:xfrm>
        </p:spPr>
        <p:txBody>
          <a:bodyPr/>
          <a:lstStyle/>
          <a:p>
            <a:r>
              <a:rPr lang="en-US" dirty="0"/>
              <a:t>Mainstream Americans…**</a:t>
            </a:r>
          </a:p>
        </p:txBody>
      </p:sp>
      <p:sp>
        <p:nvSpPr>
          <p:cNvPr id="3" name="Content Placeholder 2"/>
          <p:cNvSpPr>
            <a:spLocks noGrp="1"/>
          </p:cNvSpPr>
          <p:nvPr>
            <p:ph idx="1"/>
          </p:nvPr>
        </p:nvSpPr>
        <p:spPr>
          <a:xfrm>
            <a:off x="3886200" y="1219200"/>
            <a:ext cx="4876800" cy="4800600"/>
          </a:xfrm>
        </p:spPr>
        <p:txBody>
          <a:bodyPr/>
          <a:lstStyle/>
          <a:p>
            <a:r>
              <a:rPr lang="en-US" dirty="0">
                <a:latin typeface="Arial" panose="020B0604020202020204" pitchFamily="34" charset="0"/>
                <a:cs typeface="Arial" panose="020B0604020202020204" pitchFamily="34" charset="0"/>
              </a:rPr>
              <a:t>View their children as </a:t>
            </a:r>
            <a:r>
              <a:rPr lang="en-US" b="1" dirty="0">
                <a:solidFill>
                  <a:srgbClr val="FF0000"/>
                </a:solidFill>
                <a:latin typeface="Arial" panose="020B0604020202020204" pitchFamily="34" charset="0"/>
                <a:cs typeface="Arial" panose="020B0604020202020204" pitchFamily="34" charset="0"/>
              </a:rPr>
              <a:t>conversational partners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Believe in </a:t>
            </a:r>
            <a:r>
              <a:rPr lang="en-US" b="1" dirty="0">
                <a:solidFill>
                  <a:srgbClr val="FF0000"/>
                </a:solidFill>
                <a:latin typeface="Arial" panose="020B0604020202020204" pitchFamily="34" charset="0"/>
                <a:cs typeface="Arial" panose="020B0604020202020204" pitchFamily="34" charset="0"/>
              </a:rPr>
              <a:t>playing with </a:t>
            </a:r>
            <a:r>
              <a:rPr lang="en-US" dirty="0">
                <a:latin typeface="Arial" panose="020B0604020202020204" pitchFamily="34" charset="0"/>
                <a:cs typeface="Arial" panose="020B0604020202020204" pitchFamily="34" charset="0"/>
              </a:rPr>
              <a:t>their children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3219450"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4935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D3F2D-ACEB-4524-89D2-44724A4FEAC8}"/>
              </a:ext>
            </a:extLst>
          </p:cNvPr>
          <p:cNvSpPr>
            <a:spLocks noGrp="1"/>
          </p:cNvSpPr>
          <p:nvPr>
            <p:ph type="title"/>
          </p:nvPr>
        </p:nvSpPr>
        <p:spPr>
          <a:xfrm>
            <a:off x="457200" y="152400"/>
            <a:ext cx="8305800" cy="1295400"/>
          </a:xfrm>
        </p:spPr>
        <p:txBody>
          <a:bodyPr/>
          <a:lstStyle/>
          <a:p>
            <a:r>
              <a:rPr lang="en-US" sz="3600" dirty="0">
                <a:latin typeface="Arial" panose="020B0604020202020204" pitchFamily="34" charset="0"/>
                <a:cs typeface="Arial" panose="020B0604020202020204" pitchFamily="34" charset="0"/>
              </a:rPr>
              <a:t>However, in an ASHA Leader article:**</a:t>
            </a:r>
          </a:p>
        </p:txBody>
      </p:sp>
      <p:sp>
        <p:nvSpPr>
          <p:cNvPr id="3" name="Content Placeholder 2">
            <a:extLst>
              <a:ext uri="{FF2B5EF4-FFF2-40B4-BE49-F238E27FC236}">
                <a16:creationId xmlns:a16="http://schemas.microsoft.com/office/drawing/2014/main" id="{06DC1B7A-F52B-49CD-B11C-381A7E693728}"/>
              </a:ext>
            </a:extLst>
          </p:cNvPr>
          <p:cNvSpPr>
            <a:spLocks noGrp="1"/>
          </p:cNvSpPr>
          <p:nvPr>
            <p:ph idx="1"/>
          </p:nvPr>
        </p:nvSpPr>
        <p:spPr>
          <a:xfrm>
            <a:off x="609600" y="1447800"/>
            <a:ext cx="8153400" cy="4572000"/>
          </a:xfrm>
        </p:spPr>
        <p:txBody>
          <a:bodyPr/>
          <a:lstStyle/>
          <a:p>
            <a:r>
              <a:rPr lang="en-US" dirty="0">
                <a:latin typeface="Arial" panose="020B0604020202020204" pitchFamily="34" charset="0"/>
                <a:cs typeface="Arial" panose="020B0604020202020204" pitchFamily="34" charset="0"/>
              </a:rPr>
              <a:t>There was an article entitled </a:t>
            </a:r>
            <a:r>
              <a:rPr lang="en-US" i="1" dirty="0">
                <a:latin typeface="Arial" panose="020B0604020202020204" pitchFamily="34" charset="0"/>
                <a:cs typeface="Arial" panose="020B0604020202020204" pitchFamily="34" charset="0"/>
              </a:rPr>
              <a:t>From Couching to Coaching</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was talking about what a lot of my former students have told me: when they do home visits for early language intervention, the parents sit on the couch on their phones and don’t want to be involved—they want the SLP alone to “fix it.”</a:t>
            </a:r>
          </a:p>
        </p:txBody>
      </p:sp>
    </p:spTree>
    <p:extLst>
      <p:ext uri="{BB962C8B-B14F-4D97-AF65-F5344CB8AC3E}">
        <p14:creationId xmlns:p14="http://schemas.microsoft.com/office/powerpoint/2010/main" val="138675260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17">
  <a:themeElements>
    <a:clrScheme name="Lorry White">
      <a:dk1>
        <a:srgbClr val="5F5F5F"/>
      </a:dk1>
      <a:lt1>
        <a:srgbClr val="7F7F7F"/>
      </a:lt1>
      <a:dk2>
        <a:srgbClr val="5F5F5F"/>
      </a:dk2>
      <a:lt2>
        <a:srgbClr val="F2F2F2"/>
      </a:lt2>
      <a:accent1>
        <a:srgbClr val="89AFD5"/>
      </a:accent1>
      <a:accent2>
        <a:srgbClr val="336394"/>
      </a:accent2>
      <a:accent3>
        <a:srgbClr val="234466"/>
      </a:accent3>
      <a:accent4>
        <a:srgbClr val="5D91C7"/>
      </a:accent4>
      <a:accent5>
        <a:srgbClr val="CFDFEE"/>
      </a:accent5>
      <a:accent6>
        <a:srgbClr val="A2C0DF"/>
      </a:accent6>
      <a:hlink>
        <a:srgbClr val="0070C0"/>
      </a:hlink>
      <a:folHlink>
        <a:srgbClr val="33639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Lorry White">
      <a:dk1>
        <a:srgbClr val="5F5F5F"/>
      </a:dk1>
      <a:lt1>
        <a:srgbClr val="7F7F7F"/>
      </a:lt1>
      <a:dk2>
        <a:srgbClr val="5F5F5F"/>
      </a:dk2>
      <a:lt2>
        <a:srgbClr val="F2F2F2"/>
      </a:lt2>
      <a:accent1>
        <a:srgbClr val="89AFD5"/>
      </a:accent1>
      <a:accent2>
        <a:srgbClr val="336394"/>
      </a:accent2>
      <a:accent3>
        <a:srgbClr val="234466"/>
      </a:accent3>
      <a:accent4>
        <a:srgbClr val="5D91C7"/>
      </a:accent4>
      <a:accent5>
        <a:srgbClr val="CFDFEE"/>
      </a:accent5>
      <a:accent6>
        <a:srgbClr val="A2C0DF"/>
      </a:accent6>
      <a:hlink>
        <a:srgbClr val="0070C0"/>
      </a:hlink>
      <a:folHlink>
        <a:srgbClr val="33639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Theme117</Template>
  <TotalTime>584</TotalTime>
  <Words>1431</Words>
  <Application>Microsoft Office PowerPoint</Application>
  <PresentationFormat>On-screen Show (4:3)</PresentationFormat>
  <Paragraphs>201</Paragraphs>
  <Slides>48</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48</vt:i4>
      </vt:variant>
    </vt:vector>
  </HeadingPairs>
  <TitlesOfParts>
    <vt:vector size="54" baseType="lpstr">
      <vt:lpstr>Arial</vt:lpstr>
      <vt:lpstr>Calibri</vt:lpstr>
      <vt:lpstr>Calibri Light</vt:lpstr>
      <vt:lpstr>Theme117</vt:lpstr>
      <vt:lpstr>1_Default Design</vt:lpstr>
      <vt:lpstr>Office Theme</vt:lpstr>
      <vt:lpstr>LANGUAGE LEARNING AND TEACHING PROCESSES IN YOUNG CHILDREN (chapter 6)</vt:lpstr>
      <vt:lpstr>PowerPoint Outline**</vt:lpstr>
      <vt:lpstr>I. THE ROLE OF THE ENVIRONMENT IN LANGUAGE DEVELOPMENT**</vt:lpstr>
      <vt:lpstr>For a child to develop language optimally…**</vt:lpstr>
      <vt:lpstr>For example…**</vt:lpstr>
      <vt:lpstr>According to your textbook, in some cultures it is believed that…**</vt:lpstr>
      <vt:lpstr>Socioeconomic status makes a difference…**</vt:lpstr>
      <vt:lpstr>Mainstream Americans…**</vt:lpstr>
      <vt:lpstr>However, in an ASHA Leader article:**</vt:lpstr>
      <vt:lpstr>The question was:** (p. 48 of article)</vt:lpstr>
      <vt:lpstr>ASHA Leader article —why parents disengage:**</vt:lpstr>
      <vt:lpstr>ASHA Leader article suggestions:**</vt:lpstr>
      <vt:lpstr>ASHA Leader article:**</vt:lpstr>
      <vt:lpstr>ASHA Leader article—coaching the parent involves:</vt:lpstr>
      <vt:lpstr>Nature News 2022: https://www.nature.com/articles/d41586-022-00027-4</vt:lpstr>
      <vt:lpstr>II. COGNITION AND LANGUAGE**</vt:lpstr>
      <vt:lpstr>Word acquisition is guided by 2 types of knowledge structures**</vt:lpstr>
      <vt:lpstr>A child uses this event-based knowledge to form scripts**</vt:lpstr>
      <vt:lpstr>Taxonomic knowledge:</vt:lpstr>
      <vt:lpstr>III. TODDLER LEARNING STRATEGIES**</vt:lpstr>
      <vt:lpstr>PowerPoint Presentation</vt:lpstr>
      <vt:lpstr>PowerPoint Presentation</vt:lpstr>
      <vt:lpstr>PowerPoint Presentation</vt:lpstr>
      <vt:lpstr>IV. ADULT CONVERSATIONAL TEACHING TECHNIQUES**</vt:lpstr>
      <vt:lpstr>B. Expansions and Extensions**</vt:lpstr>
      <vt:lpstr>PowerPoint Presentation</vt:lpstr>
      <vt:lpstr>C. Turnabouts**</vt:lpstr>
      <vt:lpstr>Types of turnabouts are in Table 6.6 on p. 177—just know these:**</vt:lpstr>
      <vt:lpstr>Summary of new research on child-directed speech:**</vt:lpstr>
      <vt:lpstr>PowerPoint Presentation</vt:lpstr>
      <vt:lpstr>The more TV in a child’s day…**</vt:lpstr>
      <vt:lpstr>PowerPoint Presentation</vt:lpstr>
      <vt:lpstr>Christakis et al. found that:**</vt:lpstr>
      <vt:lpstr>Constant noise in the home is also associated with:</vt:lpstr>
      <vt:lpstr>Devices like phones make a difference too:**</vt:lpstr>
      <vt:lpstr>ASHA Leader:</vt:lpstr>
      <vt:lpstr>V. PRINT VS. E-BOOKS FOR PRESCHOOLERS**</vt:lpstr>
      <vt:lpstr>In terms of paper vs. e-books books for preschool children (2-5 years)**</vt:lpstr>
      <vt:lpstr>But….**</vt:lpstr>
      <vt:lpstr>Disadvantages: (Willoughby, Evans, &amp; Nowak http://www.eetconference.org/wp-content-uploads/</vt:lpstr>
      <vt:lpstr>Parrish-Morris, Mahajan, Hirsh-Pasek, Golinkoff, &amp; Collins. Once upon a time: Parent-child dialogue and storybook reading in the electronic era. Mind, Brain, and Education, 7(3), 200-211.**</vt:lpstr>
      <vt:lpstr>Parrish-Morris et al.  continued:</vt:lpstr>
      <vt:lpstr>ASHA Leader:**</vt:lpstr>
      <vt:lpstr>ASHA Leader**</vt:lpstr>
      <vt:lpstr>ASHA Leader article—Number of children’s verbalizations during reading</vt:lpstr>
      <vt:lpstr>Dr. Perri Klass:</vt:lpstr>
      <vt:lpstr>Ma et al., American Academy of Pediatricians:</vt:lpstr>
      <vt:lpstr>PowerPoint Outline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Celeste</dc:creator>
  <cp:lastModifiedBy>Roseberry-Mckibbin, Celeste</cp:lastModifiedBy>
  <cp:revision>94</cp:revision>
  <cp:lastPrinted>2016-04-29T00:05:06Z</cp:lastPrinted>
  <dcterms:created xsi:type="dcterms:W3CDTF">2015-05-28T23:56:06Z</dcterms:created>
  <dcterms:modified xsi:type="dcterms:W3CDTF">2022-05-02T19:27:42Z</dcterms:modified>
</cp:coreProperties>
</file>