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35"/>
  </p:notesMasterIdLst>
  <p:sldIdLst>
    <p:sldId id="256" r:id="rId2"/>
    <p:sldId id="1985" r:id="rId3"/>
    <p:sldId id="1986" r:id="rId4"/>
    <p:sldId id="1988" r:id="rId5"/>
    <p:sldId id="1989" r:id="rId6"/>
    <p:sldId id="1990" r:id="rId7"/>
    <p:sldId id="1991" r:id="rId8"/>
    <p:sldId id="1987" r:id="rId9"/>
    <p:sldId id="1992" r:id="rId10"/>
    <p:sldId id="1993" r:id="rId11"/>
    <p:sldId id="1994" r:id="rId12"/>
    <p:sldId id="1995" r:id="rId13"/>
    <p:sldId id="1997" r:id="rId14"/>
    <p:sldId id="1996" r:id="rId15"/>
    <p:sldId id="1999" r:id="rId16"/>
    <p:sldId id="2000" r:id="rId17"/>
    <p:sldId id="2002" r:id="rId18"/>
    <p:sldId id="2003" r:id="rId19"/>
    <p:sldId id="2007" r:id="rId20"/>
    <p:sldId id="2008" r:id="rId21"/>
    <p:sldId id="2011" r:id="rId22"/>
    <p:sldId id="2012" r:id="rId23"/>
    <p:sldId id="2013" r:id="rId24"/>
    <p:sldId id="2014" r:id="rId25"/>
    <p:sldId id="2015" r:id="rId26"/>
    <p:sldId id="2016" r:id="rId27"/>
    <p:sldId id="2017" r:id="rId28"/>
    <p:sldId id="2022" r:id="rId29"/>
    <p:sldId id="2018" r:id="rId30"/>
    <p:sldId id="2019" r:id="rId31"/>
    <p:sldId id="2020" r:id="rId32"/>
    <p:sldId id="2021" r:id="rId33"/>
    <p:sldId id="202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varScale="1">
      <p:scale>
        <a:sx n="100" d="100"/>
        <a:sy n="100" d="100"/>
      </p:scale>
      <p:origin x="0" y="-465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7B0A0-C991-436D-9138-92C830C661CA}" type="datetimeFigureOut">
              <a:rPr lang="en-US" smtClean="0"/>
              <a:t>11/25/2023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CF612-1D94-46BD-ACCD-EB276FBD203E}" type="slidenum">
              <a:rPr lang="en-US" smtClean="0"/>
              <a:t>‹#›</a:t>
            </a:fld>
            <a:endParaRPr lang="en-US"/>
          </a:p>
        </p:txBody>
      </p:sp>
    </p:spTree>
    <p:extLst>
      <p:ext uri="{BB962C8B-B14F-4D97-AF65-F5344CB8AC3E}">
        <p14:creationId xmlns:p14="http://schemas.microsoft.com/office/powerpoint/2010/main" val="354842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41538E-968B-441D-ABDB-8809839F6E5C}"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284465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41538E-968B-441D-ABDB-8809839F6E5C}"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310660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41538E-968B-441D-ABDB-8809839F6E5C}"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163257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41538E-968B-441D-ABDB-8809839F6E5C}"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202806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41538E-968B-441D-ABDB-8809839F6E5C}"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360748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41538E-968B-441D-ABDB-8809839F6E5C}"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92845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41538E-968B-441D-ABDB-8809839F6E5C}" type="datetimeFigureOut">
              <a:rPr lang="en-US" smtClean="0"/>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395109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1538E-968B-441D-ABDB-8809839F6E5C}" type="datetimeFigureOut">
              <a:rPr lang="en-US" smtClean="0"/>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267017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1538E-968B-441D-ABDB-8809839F6E5C}" type="datetimeFigureOut">
              <a:rPr lang="en-US" smtClean="0"/>
              <a:t>11/25/2023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9712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41538E-968B-441D-ABDB-8809839F6E5C}"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142647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41538E-968B-441D-ABDB-8809839F6E5C}"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D3C0-5BC0-43C4-A99B-4972BC9443E9}" type="slidenum">
              <a:rPr lang="en-US" smtClean="0"/>
              <a:t>‹#›</a:t>
            </a:fld>
            <a:endParaRPr lang="en-US"/>
          </a:p>
        </p:txBody>
      </p:sp>
    </p:spTree>
    <p:extLst>
      <p:ext uri="{BB962C8B-B14F-4D97-AF65-F5344CB8AC3E}">
        <p14:creationId xmlns:p14="http://schemas.microsoft.com/office/powerpoint/2010/main" val="259447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1538E-968B-441D-ABDB-8809839F6E5C}" type="datetimeFigureOut">
              <a:rPr lang="en-US" smtClean="0"/>
              <a:t>11/25/2023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5D3C0-5BC0-43C4-A99B-4972BC9443E9}" type="slidenum">
              <a:rPr lang="en-US" smtClean="0"/>
              <a:t>‹#›</a:t>
            </a:fld>
            <a:endParaRPr lang="en-US"/>
          </a:p>
        </p:txBody>
      </p:sp>
    </p:spTree>
    <p:extLst>
      <p:ext uri="{BB962C8B-B14F-4D97-AF65-F5344CB8AC3E}">
        <p14:creationId xmlns:p14="http://schemas.microsoft.com/office/powerpoint/2010/main" val="68369634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ED8A-E811-9BD7-A7A5-74BAF65001F7}"/>
              </a:ext>
            </a:extLst>
          </p:cNvPr>
          <p:cNvSpPr>
            <a:spLocks noGrp="1"/>
          </p:cNvSpPr>
          <p:nvPr>
            <p:ph type="ctrTitle"/>
          </p:nvPr>
        </p:nvSpPr>
        <p:spPr>
          <a:xfrm>
            <a:off x="888274" y="1143002"/>
            <a:ext cx="10389326" cy="859970"/>
          </a:xfrm>
        </p:spPr>
        <p:txBody>
          <a:bodyPr>
            <a:normAutofit fontScale="90000"/>
          </a:bodyPr>
          <a:lstStyle/>
          <a:p>
            <a:r>
              <a:rPr lang="en-US" sz="3600" dirty="0"/>
              <a:t>BUILDING NARRATIVE SKILLS OF DIVERSE LEARNERS WITH DLD TO STRENGTHEN CONNECTION TO THE CURRICULUM</a:t>
            </a:r>
            <a:br>
              <a:rPr lang="en-US" sz="3600" dirty="0"/>
            </a:br>
            <a:endParaRPr lang="en-US" sz="3600" dirty="0"/>
          </a:p>
        </p:txBody>
      </p:sp>
      <p:sp>
        <p:nvSpPr>
          <p:cNvPr id="3" name="Subtitle 2">
            <a:extLst>
              <a:ext uri="{FF2B5EF4-FFF2-40B4-BE49-F238E27FC236}">
                <a16:creationId xmlns:a16="http://schemas.microsoft.com/office/drawing/2014/main" id="{529668CE-DE9F-17B1-0B2B-070F08711565}"/>
              </a:ext>
            </a:extLst>
          </p:cNvPr>
          <p:cNvSpPr>
            <a:spLocks noGrp="1"/>
          </p:cNvSpPr>
          <p:nvPr>
            <p:ph type="subTitle" idx="1"/>
          </p:nvPr>
        </p:nvSpPr>
        <p:spPr>
          <a:xfrm>
            <a:off x="2011680" y="2264228"/>
            <a:ext cx="8273143" cy="2079171"/>
          </a:xfrm>
        </p:spPr>
        <p:txBody>
          <a:bodyPr/>
          <a:lstStyle/>
          <a:p>
            <a:r>
              <a:rPr lang="en-US" dirty="0"/>
              <a:t>Chapter 9</a:t>
            </a:r>
          </a:p>
        </p:txBody>
      </p:sp>
    </p:spTree>
    <p:extLst>
      <p:ext uri="{BB962C8B-B14F-4D97-AF65-F5344CB8AC3E}">
        <p14:creationId xmlns:p14="http://schemas.microsoft.com/office/powerpoint/2010/main" val="80187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DFF47-8757-289E-F783-F6DE7CE742B7}"/>
              </a:ext>
            </a:extLst>
          </p:cNvPr>
          <p:cNvSpPr>
            <a:spLocks noGrp="1"/>
          </p:cNvSpPr>
          <p:nvPr>
            <p:ph type="title"/>
          </p:nvPr>
        </p:nvSpPr>
        <p:spPr>
          <a:xfrm>
            <a:off x="66675" y="0"/>
            <a:ext cx="11210925" cy="1076325"/>
          </a:xfrm>
        </p:spPr>
        <p:txBody>
          <a:bodyPr/>
          <a:lstStyle/>
          <a:p>
            <a:r>
              <a:rPr lang="en-US" dirty="0"/>
              <a:t>C. Episodic Organization</a:t>
            </a:r>
          </a:p>
        </p:txBody>
      </p:sp>
      <p:sp>
        <p:nvSpPr>
          <p:cNvPr id="5" name="Content Placeholder 4">
            <a:extLst>
              <a:ext uri="{FF2B5EF4-FFF2-40B4-BE49-F238E27FC236}">
                <a16:creationId xmlns:a16="http://schemas.microsoft.com/office/drawing/2014/main" id="{0CC6F8FB-9C98-46CD-BA4D-00557CB1DDA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19007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EABA2-9D3C-100A-7EDF-7F85E207223D}"/>
              </a:ext>
            </a:extLst>
          </p:cNvPr>
          <p:cNvSpPr>
            <a:spLocks noGrp="1"/>
          </p:cNvSpPr>
          <p:nvPr>
            <p:ph type="title"/>
          </p:nvPr>
        </p:nvSpPr>
        <p:spPr/>
        <p:txBody>
          <a:bodyPr/>
          <a:lstStyle/>
          <a:p>
            <a:r>
              <a:rPr lang="en-US" dirty="0"/>
              <a:t>For example:** (not on exam)</a:t>
            </a:r>
          </a:p>
        </p:txBody>
      </p:sp>
      <p:sp>
        <p:nvSpPr>
          <p:cNvPr id="3" name="Content Placeholder 2">
            <a:extLst>
              <a:ext uri="{FF2B5EF4-FFF2-40B4-BE49-F238E27FC236}">
                <a16:creationId xmlns:a16="http://schemas.microsoft.com/office/drawing/2014/main" id="{ABE38B51-6E14-6BC3-E7DC-CA61D01F4AC9}"/>
              </a:ext>
            </a:extLst>
          </p:cNvPr>
          <p:cNvSpPr>
            <a:spLocks noGrp="1"/>
          </p:cNvSpPr>
          <p:nvPr>
            <p:ph idx="1"/>
          </p:nvPr>
        </p:nvSpPr>
        <p:spPr/>
        <p:txBody>
          <a:bodyPr/>
          <a:lstStyle/>
          <a:p>
            <a:r>
              <a:rPr lang="en-US" dirty="0"/>
              <a:t>The boy’s family moved to a new state because his mom changed jobs. He was lonely because he didn’t know anyone. He talked to his parents, and they told him to ask kids on the playground if he could play with them. He did this, and made some fun new friends at school. </a:t>
            </a:r>
          </a:p>
        </p:txBody>
      </p:sp>
    </p:spTree>
    <p:extLst>
      <p:ext uri="{BB962C8B-B14F-4D97-AF65-F5344CB8AC3E}">
        <p14:creationId xmlns:p14="http://schemas.microsoft.com/office/powerpoint/2010/main" val="258310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18832-1E5D-5B6D-4F95-E43510CDAE1E}"/>
              </a:ext>
            </a:extLst>
          </p:cNvPr>
          <p:cNvSpPr>
            <a:spLocks noGrp="1"/>
          </p:cNvSpPr>
          <p:nvPr>
            <p:ph type="title"/>
          </p:nvPr>
        </p:nvSpPr>
        <p:spPr/>
        <p:txBody>
          <a:bodyPr/>
          <a:lstStyle/>
          <a:p>
            <a:r>
              <a:rPr lang="en-US" dirty="0"/>
              <a:t>VI. INTERVENTION</a:t>
            </a:r>
          </a:p>
        </p:txBody>
      </p:sp>
      <p:sp>
        <p:nvSpPr>
          <p:cNvPr id="3" name="Content Placeholder 2">
            <a:extLst>
              <a:ext uri="{FF2B5EF4-FFF2-40B4-BE49-F238E27FC236}">
                <a16:creationId xmlns:a16="http://schemas.microsoft.com/office/drawing/2014/main" id="{95FEBEEB-45EF-5569-ED4A-6ED368147EDD}"/>
              </a:ext>
            </a:extLst>
          </p:cNvPr>
          <p:cNvSpPr>
            <a:spLocks noGrp="1"/>
          </p:cNvSpPr>
          <p:nvPr>
            <p:ph idx="1"/>
          </p:nvPr>
        </p:nvSpPr>
        <p:spPr/>
        <p:txBody>
          <a:bodyPr/>
          <a:lstStyle/>
          <a:p>
            <a:r>
              <a:rPr lang="en-US" dirty="0"/>
              <a:t>A. Foundational Concepts</a:t>
            </a:r>
          </a:p>
          <a:p>
            <a:endParaRPr lang="en-US" dirty="0"/>
          </a:p>
        </p:txBody>
      </p:sp>
    </p:spTree>
    <p:extLst>
      <p:ext uri="{BB962C8B-B14F-4D97-AF65-F5344CB8AC3E}">
        <p14:creationId xmlns:p14="http://schemas.microsoft.com/office/powerpoint/2010/main" val="87326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9A01C-B57A-61BB-6A81-25A0092C9462}"/>
              </a:ext>
            </a:extLst>
          </p:cNvPr>
          <p:cNvSpPr>
            <a:spLocks noGrp="1"/>
          </p:cNvSpPr>
          <p:nvPr>
            <p:ph type="title"/>
          </p:nvPr>
        </p:nvSpPr>
        <p:spPr>
          <a:xfrm>
            <a:off x="381000" y="-133350"/>
            <a:ext cx="10896600" cy="1076325"/>
          </a:xfrm>
        </p:spPr>
        <p:txBody>
          <a:bodyPr/>
          <a:lstStyle/>
          <a:p>
            <a:r>
              <a:rPr lang="en-US" dirty="0"/>
              <a:t>B. Make Stories Enjoyable!</a:t>
            </a:r>
          </a:p>
        </p:txBody>
      </p:sp>
      <p:sp>
        <p:nvSpPr>
          <p:cNvPr id="5" name="Content Placeholder 4">
            <a:extLst>
              <a:ext uri="{FF2B5EF4-FFF2-40B4-BE49-F238E27FC236}">
                <a16:creationId xmlns:a16="http://schemas.microsoft.com/office/drawing/2014/main" id="{93ABD0FD-2EB7-4DF8-93F4-15CCC607E20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00699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5026A-067E-67B1-DB50-9A287DA61F6B}"/>
              </a:ext>
            </a:extLst>
          </p:cNvPr>
          <p:cNvSpPr>
            <a:spLocks noGrp="1"/>
          </p:cNvSpPr>
          <p:nvPr>
            <p:ph type="title"/>
          </p:nvPr>
        </p:nvSpPr>
        <p:spPr>
          <a:xfrm>
            <a:off x="1" y="0"/>
            <a:ext cx="11277600" cy="838200"/>
          </a:xfrm>
        </p:spPr>
        <p:txBody>
          <a:bodyPr/>
          <a:lstStyle/>
          <a:p>
            <a:r>
              <a:rPr lang="en-US" dirty="0"/>
              <a:t>C. Use Pictography (see p. 356, 358, 359 of text)</a:t>
            </a:r>
          </a:p>
        </p:txBody>
      </p:sp>
      <p:sp>
        <p:nvSpPr>
          <p:cNvPr id="5" name="Content Placeholder 4">
            <a:extLst>
              <a:ext uri="{FF2B5EF4-FFF2-40B4-BE49-F238E27FC236}">
                <a16:creationId xmlns:a16="http://schemas.microsoft.com/office/drawing/2014/main" id="{67779CD7-7B74-436E-AE2D-BC595C1CA4E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77145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7582D-7C31-4DC1-A222-26203B14A311}"/>
              </a:ext>
            </a:extLst>
          </p:cNvPr>
          <p:cNvSpPr>
            <a:spLocks noGrp="1"/>
          </p:cNvSpPr>
          <p:nvPr>
            <p:ph type="title"/>
          </p:nvPr>
        </p:nvSpPr>
        <p:spPr>
          <a:xfrm>
            <a:off x="393107" y="179462"/>
            <a:ext cx="10884493" cy="811850"/>
          </a:xfrm>
        </p:spPr>
        <p:txBody>
          <a:bodyPr/>
          <a:lstStyle/>
          <a:p>
            <a:r>
              <a:rPr lang="en-US" dirty="0"/>
              <a:t>With pictography:</a:t>
            </a:r>
          </a:p>
        </p:txBody>
      </p:sp>
      <p:sp>
        <p:nvSpPr>
          <p:cNvPr id="5" name="Content Placeholder 4">
            <a:extLst>
              <a:ext uri="{FF2B5EF4-FFF2-40B4-BE49-F238E27FC236}">
                <a16:creationId xmlns:a16="http://schemas.microsoft.com/office/drawing/2014/main" id="{1183E2DB-8CD3-4410-8E61-CDB464C8949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08897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E5DB9-5B1C-0AD1-F844-19632784B858}"/>
              </a:ext>
            </a:extLst>
          </p:cNvPr>
          <p:cNvSpPr>
            <a:spLocks noGrp="1"/>
          </p:cNvSpPr>
          <p:nvPr>
            <p:ph type="title"/>
          </p:nvPr>
        </p:nvSpPr>
        <p:spPr>
          <a:xfrm>
            <a:off x="188007" y="0"/>
            <a:ext cx="11089593" cy="948583"/>
          </a:xfrm>
        </p:spPr>
        <p:txBody>
          <a:bodyPr/>
          <a:lstStyle/>
          <a:p>
            <a:r>
              <a:rPr lang="en-US" sz="3200" dirty="0"/>
              <a:t>VI. ADDITIONAL THERAPY STRATEGIES</a:t>
            </a:r>
          </a:p>
        </p:txBody>
      </p:sp>
      <p:sp>
        <p:nvSpPr>
          <p:cNvPr id="5" name="Content Placeholder 4">
            <a:extLst>
              <a:ext uri="{FF2B5EF4-FFF2-40B4-BE49-F238E27FC236}">
                <a16:creationId xmlns:a16="http://schemas.microsoft.com/office/drawing/2014/main" id="{52519E66-FE54-40C4-A113-DC898EAB0EC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09260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7BCD-3B50-CDFC-DFFB-335F1CFEA61E}"/>
              </a:ext>
            </a:extLst>
          </p:cNvPr>
          <p:cNvSpPr>
            <a:spLocks noGrp="1"/>
          </p:cNvSpPr>
          <p:nvPr>
            <p:ph type="title"/>
          </p:nvPr>
        </p:nvSpPr>
        <p:spPr>
          <a:xfrm>
            <a:off x="76912" y="85458"/>
            <a:ext cx="11200688" cy="676542"/>
          </a:xfrm>
        </p:spPr>
        <p:txBody>
          <a:bodyPr>
            <a:normAutofit fontScale="90000"/>
          </a:bodyPr>
          <a:lstStyle/>
          <a:p>
            <a:r>
              <a:rPr lang="en-US" dirty="0"/>
              <a:t>Cloze response**</a:t>
            </a:r>
          </a:p>
        </p:txBody>
      </p:sp>
      <p:sp>
        <p:nvSpPr>
          <p:cNvPr id="3" name="Content Placeholder 2">
            <a:extLst>
              <a:ext uri="{FF2B5EF4-FFF2-40B4-BE49-F238E27FC236}">
                <a16:creationId xmlns:a16="http://schemas.microsoft.com/office/drawing/2014/main" id="{AB2C28CB-2377-6436-79F3-B2216B1C1152}"/>
              </a:ext>
            </a:extLst>
          </p:cNvPr>
          <p:cNvSpPr>
            <a:spLocks noGrp="1"/>
          </p:cNvSpPr>
          <p:nvPr>
            <p:ph idx="1"/>
          </p:nvPr>
        </p:nvSpPr>
        <p:spPr>
          <a:xfrm>
            <a:off x="247828" y="880217"/>
            <a:ext cx="5725682" cy="5215783"/>
          </a:xfrm>
        </p:spPr>
        <p:txBody>
          <a:bodyPr/>
          <a:lstStyle/>
          <a:p>
            <a:r>
              <a:rPr lang="en-US" dirty="0"/>
              <a:t>Leave out a word, child has to finish sentence</a:t>
            </a:r>
          </a:p>
          <a:p>
            <a:pPr marL="0" indent="0">
              <a:buNone/>
            </a:pPr>
            <a:endParaRPr lang="en-US" dirty="0"/>
          </a:p>
          <a:p>
            <a:r>
              <a:rPr lang="en-US" dirty="0"/>
              <a:t>Brown Bear Brown Bear What do You See is great for this</a:t>
            </a:r>
          </a:p>
          <a:p>
            <a:endParaRPr lang="en-US" dirty="0"/>
          </a:p>
          <a:p>
            <a:r>
              <a:rPr lang="en-US" dirty="0"/>
              <a:t>Very Hungry Caterpillar</a:t>
            </a:r>
          </a:p>
          <a:p>
            <a:endParaRPr lang="en-US" dirty="0"/>
          </a:p>
        </p:txBody>
      </p:sp>
    </p:spTree>
    <p:extLst>
      <p:ext uri="{BB962C8B-B14F-4D97-AF65-F5344CB8AC3E}">
        <p14:creationId xmlns:p14="http://schemas.microsoft.com/office/powerpoint/2010/main" val="325567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73A94-86EE-5F0F-11FB-A694EBAE4E05}"/>
              </a:ext>
            </a:extLst>
          </p:cNvPr>
          <p:cNvSpPr>
            <a:spLocks noGrp="1"/>
          </p:cNvSpPr>
          <p:nvPr>
            <p:ph type="title"/>
          </p:nvPr>
        </p:nvSpPr>
        <p:spPr/>
        <p:txBody>
          <a:bodyPr/>
          <a:lstStyle/>
          <a:p>
            <a:r>
              <a:rPr lang="en-US" dirty="0"/>
              <a:t>Use props**</a:t>
            </a:r>
          </a:p>
        </p:txBody>
      </p:sp>
      <p:sp>
        <p:nvSpPr>
          <p:cNvPr id="3" name="Content Placeholder 2">
            <a:extLst>
              <a:ext uri="{FF2B5EF4-FFF2-40B4-BE49-F238E27FC236}">
                <a16:creationId xmlns:a16="http://schemas.microsoft.com/office/drawing/2014/main" id="{65D84EC8-ED7D-9F00-F43D-51AF30AF8AE8}"/>
              </a:ext>
            </a:extLst>
          </p:cNvPr>
          <p:cNvSpPr>
            <a:spLocks noGrp="1"/>
          </p:cNvSpPr>
          <p:nvPr>
            <p:ph idx="1"/>
          </p:nvPr>
        </p:nvSpPr>
        <p:spPr/>
        <p:txBody>
          <a:bodyPr/>
          <a:lstStyle/>
          <a:p>
            <a:r>
              <a:rPr lang="en-US" dirty="0"/>
              <a:t>Puppets</a:t>
            </a:r>
          </a:p>
          <a:p>
            <a:endParaRPr lang="en-US" dirty="0"/>
          </a:p>
          <a:p>
            <a:r>
              <a:rPr lang="en-US" dirty="0"/>
              <a:t>Flannel graph</a:t>
            </a:r>
          </a:p>
          <a:p>
            <a:endParaRPr lang="en-US" dirty="0"/>
          </a:p>
          <a:p>
            <a:r>
              <a:rPr lang="en-US" dirty="0"/>
              <a:t>Velcro pictures </a:t>
            </a:r>
          </a:p>
        </p:txBody>
      </p:sp>
    </p:spTree>
    <p:extLst>
      <p:ext uri="{BB962C8B-B14F-4D97-AF65-F5344CB8AC3E}">
        <p14:creationId xmlns:p14="http://schemas.microsoft.com/office/powerpoint/2010/main" val="1444884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236BC-C00C-0283-5664-9FB55B936FBC}"/>
              </a:ext>
            </a:extLst>
          </p:cNvPr>
          <p:cNvSpPr>
            <a:spLocks noGrp="1"/>
          </p:cNvSpPr>
          <p:nvPr>
            <p:ph type="title"/>
          </p:nvPr>
        </p:nvSpPr>
        <p:spPr/>
        <p:txBody>
          <a:bodyPr/>
          <a:lstStyle/>
          <a:p>
            <a:r>
              <a:rPr lang="en-US" dirty="0"/>
              <a:t>Remember Simon’s Cat videos </a:t>
            </a:r>
            <a:r>
              <a:rPr lang="en-US" dirty="0">
                <a:sym typeface="Wingdings" panose="05000000000000000000" pitchFamily="2" charset="2"/>
              </a:rPr>
              <a:t></a:t>
            </a:r>
            <a:endParaRPr lang="en-US" dirty="0"/>
          </a:p>
        </p:txBody>
      </p:sp>
      <p:sp>
        <p:nvSpPr>
          <p:cNvPr id="5" name="Content Placeholder 4">
            <a:extLst>
              <a:ext uri="{FF2B5EF4-FFF2-40B4-BE49-F238E27FC236}">
                <a16:creationId xmlns:a16="http://schemas.microsoft.com/office/drawing/2014/main" id="{39A726F2-4677-4056-8CB7-D6F42E85B96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7394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1450-71E0-6C75-1DDE-78AD7534B700}"/>
              </a:ext>
            </a:extLst>
          </p:cNvPr>
          <p:cNvSpPr>
            <a:spLocks noGrp="1"/>
          </p:cNvSpPr>
          <p:nvPr>
            <p:ph type="title"/>
          </p:nvPr>
        </p:nvSpPr>
        <p:spPr>
          <a:xfrm>
            <a:off x="-68366" y="0"/>
            <a:ext cx="11345966" cy="649480"/>
          </a:xfrm>
        </p:spPr>
        <p:txBody>
          <a:bodyPr>
            <a:normAutofit fontScale="90000"/>
          </a:bodyPr>
          <a:lstStyle/>
          <a:p>
            <a:r>
              <a:rPr lang="en-US" dirty="0"/>
              <a:t>I. INTRODUCTION</a:t>
            </a:r>
          </a:p>
        </p:txBody>
      </p:sp>
      <p:sp>
        <p:nvSpPr>
          <p:cNvPr id="5" name="Content Placeholder 4">
            <a:extLst>
              <a:ext uri="{FF2B5EF4-FFF2-40B4-BE49-F238E27FC236}">
                <a16:creationId xmlns:a16="http://schemas.microsoft.com/office/drawing/2014/main" id="{E99EDE04-3C97-4E9A-886F-F0FC05F7B48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06036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B0C64-83A2-399E-C2C7-A43B57D8823E}"/>
              </a:ext>
            </a:extLst>
          </p:cNvPr>
          <p:cNvSpPr>
            <a:spLocks noGrp="1"/>
          </p:cNvSpPr>
          <p:nvPr>
            <p:ph type="title"/>
          </p:nvPr>
        </p:nvSpPr>
        <p:spPr>
          <a:xfrm>
            <a:off x="760576" y="-128187"/>
            <a:ext cx="10517024" cy="880217"/>
          </a:xfrm>
        </p:spPr>
        <p:txBody>
          <a:bodyPr/>
          <a:lstStyle/>
          <a:p>
            <a:r>
              <a:rPr lang="en-US" dirty="0"/>
              <a:t>Roll the dice (story cubes) and create a story!</a:t>
            </a:r>
          </a:p>
        </p:txBody>
      </p:sp>
      <p:sp>
        <p:nvSpPr>
          <p:cNvPr id="4" name="Content Placeholder 3">
            <a:extLst>
              <a:ext uri="{FF2B5EF4-FFF2-40B4-BE49-F238E27FC236}">
                <a16:creationId xmlns:a16="http://schemas.microsoft.com/office/drawing/2014/main" id="{0ED12BB0-80DF-4718-B63E-F16CE933B51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41799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5E446ACA-2122-777E-D7DB-6B1D2AD19399}"/>
              </a:ext>
            </a:extLst>
          </p:cNvPr>
          <p:cNvSpPr>
            <a:spLocks noGrp="1"/>
          </p:cNvSpPr>
          <p:nvPr>
            <p:ph type="title"/>
          </p:nvPr>
        </p:nvSpPr>
        <p:spPr>
          <a:xfrm>
            <a:off x="444137" y="152400"/>
            <a:ext cx="11207932" cy="1031966"/>
          </a:xfrm>
        </p:spPr>
        <p:txBody>
          <a:bodyPr/>
          <a:lstStyle/>
          <a:p>
            <a:pPr eaLnBrk="1" hangingPunct="1"/>
            <a:r>
              <a:rPr lang="en-US" altLang="en-US" sz="3200" dirty="0"/>
              <a:t>Cohen-</a:t>
            </a:r>
            <a:r>
              <a:rPr lang="en-US" altLang="en-US" sz="3200" dirty="0" err="1"/>
              <a:t>Minran</a:t>
            </a:r>
            <a:r>
              <a:rPr lang="en-US" altLang="en-US" sz="3200" dirty="0"/>
              <a:t> et al. An activity-based language… </a:t>
            </a:r>
            <a:r>
              <a:rPr lang="en-US" altLang="en-US" sz="3200" i="1" dirty="0"/>
              <a:t>Early Childhood Education Journal, 44</a:t>
            </a:r>
            <a:r>
              <a:rPr lang="en-US" altLang="en-US" sz="3200" dirty="0"/>
              <a:t>, 69-78. **</a:t>
            </a:r>
          </a:p>
        </p:txBody>
      </p:sp>
      <p:sp>
        <p:nvSpPr>
          <p:cNvPr id="91139" name="Content Placeholder 2">
            <a:extLst>
              <a:ext uri="{FF2B5EF4-FFF2-40B4-BE49-F238E27FC236}">
                <a16:creationId xmlns:a16="http://schemas.microsoft.com/office/drawing/2014/main" id="{9F242EF1-EC6A-258E-505D-4F7F57F24F2B}"/>
              </a:ext>
            </a:extLst>
          </p:cNvPr>
          <p:cNvSpPr>
            <a:spLocks noGrp="1"/>
          </p:cNvSpPr>
          <p:nvPr>
            <p:ph idx="1"/>
          </p:nvPr>
        </p:nvSpPr>
        <p:spPr>
          <a:xfrm>
            <a:off x="1201783" y="1271451"/>
            <a:ext cx="9237617" cy="5434149"/>
          </a:xfrm>
        </p:spPr>
        <p:txBody>
          <a:bodyPr/>
          <a:lstStyle/>
          <a:p>
            <a:pPr eaLnBrk="1" hangingPunct="1"/>
            <a:r>
              <a:rPr lang="en-US" altLang="en-US" sz="3200" dirty="0"/>
              <a:t>This retrospective study examined the effect of small-group intervention with </a:t>
            </a:r>
            <a:r>
              <a:rPr lang="en-US" altLang="en-US" sz="3200" b="1" dirty="0">
                <a:solidFill>
                  <a:srgbClr val="FF0000"/>
                </a:solidFill>
              </a:rPr>
              <a:t>220 Hebrew</a:t>
            </a:r>
            <a:r>
              <a:rPr lang="en-US" altLang="en-US" sz="3200" dirty="0"/>
              <a:t>-speaking children ages 3-5 years</a:t>
            </a:r>
          </a:p>
          <a:p>
            <a:pPr eaLnBrk="1" hangingPunct="1"/>
            <a:endParaRPr lang="en-US" altLang="en-US" sz="3200" dirty="0"/>
          </a:p>
          <a:p>
            <a:pPr eaLnBrk="1" hangingPunct="1"/>
            <a:r>
              <a:rPr lang="en-US" altLang="en-US" sz="3200" dirty="0"/>
              <a:t>They were </a:t>
            </a:r>
            <a:r>
              <a:rPr lang="en-US" altLang="en-US" sz="3200" b="1" dirty="0">
                <a:solidFill>
                  <a:srgbClr val="FF0000"/>
                </a:solidFill>
              </a:rPr>
              <a:t>Israeli</a:t>
            </a:r>
            <a:r>
              <a:rPr lang="en-US" altLang="en-US" sz="3200" dirty="0"/>
              <a:t> and </a:t>
            </a:r>
            <a:r>
              <a:rPr lang="en-US" altLang="en-US" sz="3200" b="1" dirty="0">
                <a:solidFill>
                  <a:srgbClr val="FF0000"/>
                </a:solidFill>
              </a:rPr>
              <a:t>low-income</a:t>
            </a:r>
            <a:r>
              <a:rPr lang="en-US" altLang="en-US" sz="3200" dirty="0"/>
              <a:t> and had </a:t>
            </a:r>
            <a:r>
              <a:rPr lang="en-US" altLang="en-US" sz="3200" b="1" dirty="0">
                <a:solidFill>
                  <a:srgbClr val="FF0000"/>
                </a:solidFill>
              </a:rPr>
              <a:t>low language </a:t>
            </a:r>
            <a:r>
              <a:rPr lang="en-US" altLang="en-US" sz="3200" dirty="0"/>
              <a:t>skills, especially </a:t>
            </a:r>
            <a:r>
              <a:rPr lang="en-US" altLang="en-US" sz="3200" b="1" dirty="0">
                <a:solidFill>
                  <a:srgbClr val="FF0000"/>
                </a:solidFill>
              </a:rPr>
              <a:t>vocabulary</a:t>
            </a:r>
            <a:r>
              <a:rPr lang="en-US" altLang="en-US" sz="3200" dirty="0"/>
              <a:t>. </a:t>
            </a:r>
            <a:r>
              <a:rPr lang="en-US" altLang="en-US" sz="3200" b="1" dirty="0">
                <a:solidFill>
                  <a:srgbClr val="FF0000"/>
                </a:solidFill>
              </a:rPr>
              <a:t>Narrative </a:t>
            </a:r>
            <a:r>
              <a:rPr lang="en-US" altLang="en-US" sz="3200" dirty="0"/>
              <a:t>skills were compromised also. The question: did children in the preschool program show greater increases than controls who didn’t enroll in the program? </a:t>
            </a:r>
          </a:p>
        </p:txBody>
      </p:sp>
    </p:spTree>
    <p:extLst>
      <p:ext uri="{BB962C8B-B14F-4D97-AF65-F5344CB8AC3E}">
        <p14:creationId xmlns:p14="http://schemas.microsoft.com/office/powerpoint/2010/main" val="1401571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9FF25-951E-DDA1-02A8-9DC9EA87DB27}"/>
              </a:ext>
            </a:extLst>
          </p:cNvPr>
          <p:cNvSpPr>
            <a:spLocks noGrp="1"/>
          </p:cNvSpPr>
          <p:nvPr>
            <p:ph type="title"/>
          </p:nvPr>
        </p:nvSpPr>
        <p:spPr>
          <a:xfrm>
            <a:off x="1676400" y="76200"/>
            <a:ext cx="8686800" cy="838200"/>
          </a:xfrm>
        </p:spPr>
        <p:txBody>
          <a:bodyPr rtlCol="0">
            <a:normAutofit fontScale="90000"/>
          </a:bodyPr>
          <a:lstStyle/>
          <a:p>
            <a:pPr fontAlgn="auto">
              <a:spcAft>
                <a:spcPts val="0"/>
              </a:spcAft>
              <a:defRPr/>
            </a:pPr>
            <a:r>
              <a:rPr lang="en-US" dirty="0"/>
              <a:t>Cohen-</a:t>
            </a:r>
            <a:r>
              <a:rPr lang="en-US" dirty="0" err="1"/>
              <a:t>Minran</a:t>
            </a:r>
            <a:r>
              <a:rPr lang="en-US" dirty="0"/>
              <a:t> et. al.:** (don’t worry about numbers for the exam </a:t>
            </a:r>
            <a:r>
              <a:rPr lang="en-US" dirty="0">
                <a:sym typeface="Wingdings" panose="05000000000000000000" pitchFamily="2" charset="2"/>
              </a:rPr>
              <a:t>)</a:t>
            </a:r>
            <a:endParaRPr lang="en-US" dirty="0"/>
          </a:p>
        </p:txBody>
      </p:sp>
      <p:sp>
        <p:nvSpPr>
          <p:cNvPr id="92163" name="Content Placeholder 2">
            <a:extLst>
              <a:ext uri="{FF2B5EF4-FFF2-40B4-BE49-F238E27FC236}">
                <a16:creationId xmlns:a16="http://schemas.microsoft.com/office/drawing/2014/main" id="{7B509298-4AFF-5701-CA50-987F6E3A84C6}"/>
              </a:ext>
            </a:extLst>
          </p:cNvPr>
          <p:cNvSpPr>
            <a:spLocks noGrp="1"/>
          </p:cNvSpPr>
          <p:nvPr>
            <p:ph idx="1"/>
          </p:nvPr>
        </p:nvSpPr>
        <p:spPr>
          <a:xfrm>
            <a:off x="0" y="1236616"/>
            <a:ext cx="10591800" cy="4935583"/>
          </a:xfrm>
        </p:spPr>
        <p:txBody>
          <a:bodyPr/>
          <a:lstStyle/>
          <a:p>
            <a:pPr eaLnBrk="1" hangingPunct="1"/>
            <a:r>
              <a:rPr lang="en-US" altLang="en-US" sz="3200" dirty="0"/>
              <a:t>SLPs saw children in their classrooms in small groups once a week for 7 months</a:t>
            </a:r>
          </a:p>
          <a:p>
            <a:pPr eaLnBrk="1" hangingPunct="1"/>
            <a:endParaRPr lang="en-US" altLang="en-US" sz="3200" dirty="0"/>
          </a:p>
          <a:p>
            <a:pPr eaLnBrk="1" hangingPunct="1"/>
            <a:r>
              <a:rPr lang="en-US" altLang="en-US" sz="3200" dirty="0"/>
              <a:t>Each classroom had 30-35 children, and they were divided into groups of 5-6 to work with the SLP</a:t>
            </a:r>
          </a:p>
          <a:p>
            <a:pPr eaLnBrk="1" hangingPunct="1"/>
            <a:endParaRPr lang="en-US" altLang="en-US" sz="3200" dirty="0"/>
          </a:p>
          <a:p>
            <a:pPr eaLnBrk="1" hangingPunct="1"/>
            <a:r>
              <a:rPr lang="en-US" altLang="en-US" sz="3200" dirty="0"/>
              <a:t>6 sessions per book (total of 3-5 books during the 7 months)</a:t>
            </a:r>
          </a:p>
        </p:txBody>
      </p:sp>
    </p:spTree>
    <p:extLst>
      <p:ext uri="{BB962C8B-B14F-4D97-AF65-F5344CB8AC3E}">
        <p14:creationId xmlns:p14="http://schemas.microsoft.com/office/powerpoint/2010/main" val="1074513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1B3CF-C81E-72EA-9C65-813C750F7D9A}"/>
              </a:ext>
            </a:extLst>
          </p:cNvPr>
          <p:cNvSpPr>
            <a:spLocks noGrp="1"/>
          </p:cNvSpPr>
          <p:nvPr>
            <p:ph type="title"/>
          </p:nvPr>
        </p:nvSpPr>
        <p:spPr>
          <a:xfrm>
            <a:off x="1752600" y="228600"/>
            <a:ext cx="7945438" cy="533400"/>
          </a:xfrm>
        </p:spPr>
        <p:txBody>
          <a:bodyPr rtlCol="0">
            <a:normAutofit fontScale="90000"/>
          </a:bodyPr>
          <a:lstStyle/>
          <a:p>
            <a:pPr fontAlgn="auto">
              <a:spcAft>
                <a:spcPts val="0"/>
              </a:spcAft>
              <a:defRPr/>
            </a:pPr>
            <a:r>
              <a:rPr lang="en-US" dirty="0"/>
              <a:t>Cohen-</a:t>
            </a:r>
            <a:r>
              <a:rPr lang="en-US" dirty="0" err="1"/>
              <a:t>Minran</a:t>
            </a:r>
            <a:r>
              <a:rPr lang="en-US" dirty="0"/>
              <a:t> et al.:</a:t>
            </a:r>
          </a:p>
        </p:txBody>
      </p:sp>
      <p:sp>
        <p:nvSpPr>
          <p:cNvPr id="4" name="Content Placeholder 3">
            <a:extLst>
              <a:ext uri="{FF2B5EF4-FFF2-40B4-BE49-F238E27FC236}">
                <a16:creationId xmlns:a16="http://schemas.microsoft.com/office/drawing/2014/main" id="{CD114F2E-978A-4EBD-9824-5E5FFC15492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3124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5FFB6-658E-7E7F-B0D0-3C083C93C16E}"/>
              </a:ext>
            </a:extLst>
          </p:cNvPr>
          <p:cNvSpPr>
            <a:spLocks noGrp="1"/>
          </p:cNvSpPr>
          <p:nvPr>
            <p:ph type="title"/>
          </p:nvPr>
        </p:nvSpPr>
        <p:spPr>
          <a:xfrm>
            <a:off x="1676400" y="152400"/>
            <a:ext cx="8915400" cy="533400"/>
          </a:xfrm>
        </p:spPr>
        <p:txBody>
          <a:bodyPr rtlCol="0">
            <a:normAutofit fontScale="90000"/>
          </a:bodyPr>
          <a:lstStyle/>
          <a:p>
            <a:pPr fontAlgn="auto">
              <a:spcAft>
                <a:spcPts val="0"/>
              </a:spcAft>
              <a:defRPr/>
            </a:pPr>
            <a:r>
              <a:rPr lang="en-US" dirty="0"/>
              <a:t>Cohen-</a:t>
            </a:r>
            <a:r>
              <a:rPr lang="en-US" dirty="0" err="1"/>
              <a:t>Minran</a:t>
            </a:r>
            <a:r>
              <a:rPr lang="en-US" dirty="0"/>
              <a:t> et al. —in sessions 3-6:</a:t>
            </a:r>
          </a:p>
        </p:txBody>
      </p:sp>
      <p:sp>
        <p:nvSpPr>
          <p:cNvPr id="4" name="Content Placeholder 3">
            <a:extLst>
              <a:ext uri="{FF2B5EF4-FFF2-40B4-BE49-F238E27FC236}">
                <a16:creationId xmlns:a16="http://schemas.microsoft.com/office/drawing/2014/main" id="{42458585-6733-403C-B13D-58D22C0EC64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8270153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B4B75-2361-8649-14FD-80C485CBB37F}"/>
              </a:ext>
            </a:extLst>
          </p:cNvPr>
          <p:cNvSpPr>
            <a:spLocks noGrp="1"/>
          </p:cNvSpPr>
          <p:nvPr>
            <p:ph type="title"/>
          </p:nvPr>
        </p:nvSpPr>
        <p:spPr>
          <a:xfrm>
            <a:off x="1216241" y="76199"/>
            <a:ext cx="9299359" cy="1299839"/>
          </a:xfrm>
        </p:spPr>
        <p:txBody>
          <a:bodyPr rtlCol="0">
            <a:normAutofit/>
          </a:bodyPr>
          <a:lstStyle/>
          <a:p>
            <a:pPr fontAlgn="auto">
              <a:spcAft>
                <a:spcPts val="0"/>
              </a:spcAft>
              <a:defRPr/>
            </a:pPr>
            <a:r>
              <a:rPr lang="en-US" dirty="0"/>
              <a:t>Cohen-</a:t>
            </a:r>
            <a:r>
              <a:rPr lang="en-US" dirty="0" err="1"/>
              <a:t>Minran</a:t>
            </a:r>
            <a:r>
              <a:rPr lang="en-US" dirty="0"/>
              <a:t> et al.—in each session, SLPs:</a:t>
            </a:r>
          </a:p>
        </p:txBody>
      </p:sp>
      <p:sp>
        <p:nvSpPr>
          <p:cNvPr id="5" name="Content Placeholder 4">
            <a:extLst>
              <a:ext uri="{FF2B5EF4-FFF2-40B4-BE49-F238E27FC236}">
                <a16:creationId xmlns:a16="http://schemas.microsoft.com/office/drawing/2014/main" id="{6A65975E-9E32-4A96-8124-00A19B981FA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94559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0734A-57EF-89F0-840C-09427D72FCCD}"/>
              </a:ext>
            </a:extLst>
          </p:cNvPr>
          <p:cNvSpPr>
            <a:spLocks noGrp="1"/>
          </p:cNvSpPr>
          <p:nvPr>
            <p:ph type="title"/>
          </p:nvPr>
        </p:nvSpPr>
        <p:spPr>
          <a:xfrm>
            <a:off x="1905000" y="152400"/>
            <a:ext cx="8686800" cy="1295400"/>
          </a:xfrm>
        </p:spPr>
        <p:txBody>
          <a:bodyPr rtlCol="0">
            <a:normAutofit fontScale="90000"/>
          </a:bodyPr>
          <a:lstStyle/>
          <a:p>
            <a:pPr fontAlgn="auto">
              <a:spcAft>
                <a:spcPts val="0"/>
              </a:spcAft>
              <a:defRPr/>
            </a:pPr>
            <a:r>
              <a:rPr lang="en-US" dirty="0"/>
              <a:t>Cohen-</a:t>
            </a:r>
            <a:r>
              <a:rPr lang="en-US" dirty="0" err="1"/>
              <a:t>Minran</a:t>
            </a:r>
            <a:r>
              <a:rPr lang="en-US" dirty="0"/>
              <a:t> et al. --In comparison to control group who did not enroll in the program, the experimental group:**</a:t>
            </a:r>
          </a:p>
        </p:txBody>
      </p:sp>
      <p:sp>
        <p:nvSpPr>
          <p:cNvPr id="95235" name="Content Placeholder 2">
            <a:extLst>
              <a:ext uri="{FF2B5EF4-FFF2-40B4-BE49-F238E27FC236}">
                <a16:creationId xmlns:a16="http://schemas.microsoft.com/office/drawing/2014/main" id="{1E6205E0-6CB3-84FC-EDD6-B197D5661EE9}"/>
              </a:ext>
            </a:extLst>
          </p:cNvPr>
          <p:cNvSpPr>
            <a:spLocks noGrp="1"/>
          </p:cNvSpPr>
          <p:nvPr>
            <p:ph idx="1"/>
          </p:nvPr>
        </p:nvSpPr>
        <p:spPr>
          <a:xfrm>
            <a:off x="1676400" y="1828800"/>
            <a:ext cx="8763000" cy="4724400"/>
          </a:xfrm>
        </p:spPr>
        <p:txBody>
          <a:bodyPr/>
          <a:lstStyle/>
          <a:p>
            <a:pPr eaLnBrk="1" hangingPunct="1"/>
            <a:r>
              <a:rPr lang="en-US" altLang="en-US" sz="3200" dirty="0"/>
              <a:t>Scored significantly higher on vocabulary measures and sentence imitation tasks</a:t>
            </a:r>
          </a:p>
          <a:p>
            <a:pPr eaLnBrk="1" hangingPunct="1"/>
            <a:endParaRPr lang="en-US" altLang="en-US" sz="3200" dirty="0"/>
          </a:p>
        </p:txBody>
      </p:sp>
    </p:spTree>
    <p:extLst>
      <p:ext uri="{BB962C8B-B14F-4D97-AF65-F5344CB8AC3E}">
        <p14:creationId xmlns:p14="http://schemas.microsoft.com/office/powerpoint/2010/main" val="639397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391E1CE4-EF50-54E3-EE10-DC03F68710E4}"/>
              </a:ext>
            </a:extLst>
          </p:cNvPr>
          <p:cNvSpPr>
            <a:spLocks noGrp="1"/>
          </p:cNvSpPr>
          <p:nvPr>
            <p:ph type="title"/>
          </p:nvPr>
        </p:nvSpPr>
        <p:spPr>
          <a:xfrm>
            <a:off x="1676400" y="76200"/>
            <a:ext cx="8021638" cy="609600"/>
          </a:xfrm>
        </p:spPr>
        <p:txBody>
          <a:bodyPr>
            <a:normAutofit fontScale="90000"/>
          </a:bodyPr>
          <a:lstStyle/>
          <a:p>
            <a:pPr eaLnBrk="1" hangingPunct="1"/>
            <a:r>
              <a:rPr lang="en-US" altLang="en-US"/>
              <a:t>Cohen-Minran et al.—what worked?</a:t>
            </a:r>
          </a:p>
        </p:txBody>
      </p:sp>
      <p:sp>
        <p:nvSpPr>
          <p:cNvPr id="3" name="Content Placeholder 2">
            <a:extLst>
              <a:ext uri="{FF2B5EF4-FFF2-40B4-BE49-F238E27FC236}">
                <a16:creationId xmlns:a16="http://schemas.microsoft.com/office/drawing/2014/main" id="{A51CE3A3-24A7-4FA4-9340-3168169312D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07851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1" y="182880"/>
            <a:ext cx="10850880" cy="931817"/>
          </a:xfrm>
        </p:spPr>
        <p:txBody>
          <a:bodyPr/>
          <a:lstStyle/>
          <a:p>
            <a:r>
              <a:rPr lang="en-US" dirty="0"/>
              <a:t>VII. IMPROVE VOCABULARY**</a:t>
            </a:r>
          </a:p>
        </p:txBody>
      </p:sp>
      <p:sp>
        <p:nvSpPr>
          <p:cNvPr id="3" name="Content Placeholder 2"/>
          <p:cNvSpPr>
            <a:spLocks noGrp="1"/>
          </p:cNvSpPr>
          <p:nvPr>
            <p:ph idx="1"/>
          </p:nvPr>
        </p:nvSpPr>
        <p:spPr>
          <a:xfrm>
            <a:off x="426721" y="1114697"/>
            <a:ext cx="10850879" cy="4981303"/>
          </a:xfrm>
        </p:spPr>
        <p:txBody>
          <a:bodyPr/>
          <a:lstStyle/>
          <a:p>
            <a:r>
              <a:rPr lang="en-US" dirty="0"/>
              <a:t>The more words students understand and can retrieve, the better their narrative skills will be</a:t>
            </a:r>
          </a:p>
        </p:txBody>
      </p:sp>
    </p:spTree>
    <p:extLst>
      <p:ext uri="{BB962C8B-B14F-4D97-AF65-F5344CB8AC3E}">
        <p14:creationId xmlns:p14="http://schemas.microsoft.com/office/powerpoint/2010/main" val="2546975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3222-42CF-84E4-D3C0-E771D2D0B02F}"/>
              </a:ext>
            </a:extLst>
          </p:cNvPr>
          <p:cNvSpPr>
            <a:spLocks noGrp="1"/>
          </p:cNvSpPr>
          <p:nvPr>
            <p:ph type="title"/>
          </p:nvPr>
        </p:nvSpPr>
        <p:spPr>
          <a:xfrm>
            <a:off x="1524000" y="76200"/>
            <a:ext cx="8610600" cy="2057400"/>
          </a:xfrm>
        </p:spPr>
        <p:txBody>
          <a:bodyPr>
            <a:normAutofit fontScale="90000"/>
          </a:bodyPr>
          <a:lstStyle/>
          <a:p>
            <a:pPr>
              <a:defRPr/>
            </a:pPr>
            <a:r>
              <a:rPr lang="en-US" sz="3200" dirty="0"/>
              <a:t>Levin et al. (2022). Evaluating the effect of rich vocabulary instruction and retrieval practice on the classroom vocabulary skills of children with DLD. </a:t>
            </a:r>
            <a:r>
              <a:rPr lang="en-US" sz="3200" i="1" dirty="0"/>
              <a:t>Language, Speech, and Hearing Services in Schools, 53</a:t>
            </a:r>
            <a:r>
              <a:rPr lang="en-US" sz="3200" dirty="0"/>
              <a:t>, 542-560.** (review)</a:t>
            </a:r>
          </a:p>
        </p:txBody>
      </p:sp>
      <p:sp>
        <p:nvSpPr>
          <p:cNvPr id="496643" name="Content Placeholder 2">
            <a:extLst>
              <a:ext uri="{FF2B5EF4-FFF2-40B4-BE49-F238E27FC236}">
                <a16:creationId xmlns:a16="http://schemas.microsoft.com/office/drawing/2014/main" id="{84B89B0A-D41D-E0DE-7992-518D350626CA}"/>
              </a:ext>
            </a:extLst>
          </p:cNvPr>
          <p:cNvSpPr>
            <a:spLocks noGrp="1"/>
          </p:cNvSpPr>
          <p:nvPr>
            <p:ph idx="1"/>
          </p:nvPr>
        </p:nvSpPr>
        <p:spPr>
          <a:xfrm>
            <a:off x="1524000" y="2362201"/>
            <a:ext cx="8915400" cy="3763963"/>
          </a:xfrm>
        </p:spPr>
        <p:txBody>
          <a:bodyPr/>
          <a:lstStyle/>
          <a:p>
            <a:r>
              <a:rPr lang="en-US" altLang="en-US" sz="2800" dirty="0"/>
              <a:t>In this study, they taught new vocabulary to 11 Swedish-speaking students with DLD (average age=14 years old).</a:t>
            </a:r>
          </a:p>
          <a:p>
            <a:endParaRPr lang="en-US" altLang="en-US" sz="2800" dirty="0"/>
          </a:p>
          <a:p>
            <a:r>
              <a:rPr lang="en-US" altLang="en-US" sz="2800" dirty="0"/>
              <a:t>This was done in the students’ classrooms as part of their scheduled lessons in Swedish.</a:t>
            </a:r>
          </a:p>
          <a:p>
            <a:endParaRPr lang="en-US" altLang="en-US" sz="2800" dirty="0"/>
          </a:p>
          <a:p>
            <a:r>
              <a:rPr lang="en-US" altLang="en-US" sz="2800" dirty="0"/>
              <a:t>They presented 20 Tier 2 words under 2 conditions</a:t>
            </a:r>
          </a:p>
        </p:txBody>
      </p:sp>
    </p:spTree>
    <p:extLst>
      <p:ext uri="{BB962C8B-B14F-4D97-AF65-F5344CB8AC3E}">
        <p14:creationId xmlns:p14="http://schemas.microsoft.com/office/powerpoint/2010/main" val="181187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2C1B-BC09-51F8-E38B-A50399B83DD9}"/>
              </a:ext>
            </a:extLst>
          </p:cNvPr>
          <p:cNvSpPr>
            <a:spLocks noGrp="1"/>
          </p:cNvSpPr>
          <p:nvPr>
            <p:ph type="title"/>
          </p:nvPr>
        </p:nvSpPr>
        <p:spPr>
          <a:xfrm>
            <a:off x="219075" y="209550"/>
            <a:ext cx="11058525" cy="909949"/>
          </a:xfrm>
        </p:spPr>
        <p:txBody>
          <a:bodyPr>
            <a:normAutofit fontScale="90000"/>
          </a:bodyPr>
          <a:lstStyle/>
          <a:p>
            <a:r>
              <a:rPr lang="en-US" sz="3200" dirty="0"/>
              <a:t>II. SKILLS REQUIRED FOR CONSTRUCTING NARRATIVES—KNOWLEDGE OF:</a:t>
            </a:r>
          </a:p>
        </p:txBody>
      </p:sp>
      <p:sp>
        <p:nvSpPr>
          <p:cNvPr id="5" name="Content Placeholder 4">
            <a:extLst>
              <a:ext uri="{FF2B5EF4-FFF2-40B4-BE49-F238E27FC236}">
                <a16:creationId xmlns:a16="http://schemas.microsoft.com/office/drawing/2014/main" id="{72C70039-6147-467B-8D6C-0F2C550993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84770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C1B2-1516-60C9-E369-0D9437F232E5}"/>
              </a:ext>
            </a:extLst>
          </p:cNvPr>
          <p:cNvSpPr>
            <a:spLocks noGrp="1"/>
          </p:cNvSpPr>
          <p:nvPr>
            <p:ph type="title"/>
          </p:nvPr>
        </p:nvSpPr>
        <p:spPr>
          <a:xfrm>
            <a:off x="1524000" y="0"/>
            <a:ext cx="9144000" cy="914400"/>
          </a:xfrm>
        </p:spPr>
        <p:txBody>
          <a:bodyPr>
            <a:normAutofit fontScale="90000"/>
          </a:bodyPr>
          <a:lstStyle/>
          <a:p>
            <a:pPr>
              <a:defRPr/>
            </a:pPr>
            <a:r>
              <a:rPr lang="en-US" sz="3200" dirty="0" err="1"/>
              <a:t>Levlin</a:t>
            </a:r>
            <a:r>
              <a:rPr lang="en-US" sz="3200" dirty="0"/>
              <a:t> et al. 2022 found that “rich practice” (RP) was most effective; RP is characterized by:**</a:t>
            </a:r>
          </a:p>
        </p:txBody>
      </p:sp>
      <p:sp>
        <p:nvSpPr>
          <p:cNvPr id="497667" name="Content Placeholder 2">
            <a:extLst>
              <a:ext uri="{FF2B5EF4-FFF2-40B4-BE49-F238E27FC236}">
                <a16:creationId xmlns:a16="http://schemas.microsoft.com/office/drawing/2014/main" id="{1DFCA2D5-67F3-3DF3-702E-E9577414D191}"/>
              </a:ext>
            </a:extLst>
          </p:cNvPr>
          <p:cNvSpPr>
            <a:spLocks noGrp="1"/>
          </p:cNvSpPr>
          <p:nvPr>
            <p:ph idx="1"/>
          </p:nvPr>
        </p:nvSpPr>
        <p:spPr>
          <a:xfrm>
            <a:off x="0" y="1066801"/>
            <a:ext cx="10668000" cy="5059363"/>
          </a:xfrm>
        </p:spPr>
        <p:txBody>
          <a:bodyPr/>
          <a:lstStyle/>
          <a:p>
            <a:r>
              <a:rPr lang="en-US" altLang="en-US" dirty="0"/>
              <a:t>1. Teacher </a:t>
            </a:r>
            <a:r>
              <a:rPr lang="en-US" altLang="en-US" b="1" dirty="0">
                <a:solidFill>
                  <a:srgbClr val="FF0000"/>
                </a:solidFill>
              </a:rPr>
              <a:t>summarized the gist </a:t>
            </a:r>
            <a:r>
              <a:rPr lang="en-US" altLang="en-US" dirty="0"/>
              <a:t>of the story orally while presenting </a:t>
            </a:r>
            <a:r>
              <a:rPr lang="en-US" altLang="en-US" b="1" dirty="0">
                <a:solidFill>
                  <a:srgbClr val="FF0000"/>
                </a:solidFill>
              </a:rPr>
              <a:t>pictures </a:t>
            </a:r>
            <a:r>
              <a:rPr lang="en-US" altLang="en-US" dirty="0"/>
              <a:t>supporting the main content. </a:t>
            </a:r>
          </a:p>
          <a:p>
            <a:endParaRPr lang="en-US" altLang="en-US" sz="800" dirty="0"/>
          </a:p>
          <a:p>
            <a:r>
              <a:rPr lang="en-US" altLang="en-US" dirty="0"/>
              <a:t>2. Teacher read the </a:t>
            </a:r>
            <a:r>
              <a:rPr lang="en-US" altLang="en-US" b="1" dirty="0">
                <a:solidFill>
                  <a:srgbClr val="FF0000"/>
                </a:solidFill>
              </a:rPr>
              <a:t>story out loud </a:t>
            </a:r>
            <a:r>
              <a:rPr lang="en-US" altLang="en-US" dirty="0"/>
              <a:t>while the text remained visible on the interactive board.</a:t>
            </a:r>
          </a:p>
          <a:p>
            <a:endParaRPr lang="en-US" altLang="en-US" sz="1000" dirty="0"/>
          </a:p>
          <a:p>
            <a:r>
              <a:rPr lang="en-US" altLang="en-US" dirty="0"/>
              <a:t>3. Teacher provided a detailed, </a:t>
            </a:r>
            <a:r>
              <a:rPr lang="en-US" altLang="en-US" b="1" dirty="0">
                <a:solidFill>
                  <a:srgbClr val="FF0000"/>
                </a:solidFill>
              </a:rPr>
              <a:t>student-friendly definition </a:t>
            </a:r>
            <a:r>
              <a:rPr lang="en-US" altLang="en-US" dirty="0"/>
              <a:t>of the target word showing on the board.</a:t>
            </a:r>
          </a:p>
          <a:p>
            <a:endParaRPr lang="en-US" altLang="en-US" sz="900" dirty="0"/>
          </a:p>
          <a:p>
            <a:r>
              <a:rPr lang="en-US" altLang="en-US" dirty="0"/>
              <a:t>4. Students had to answer </a:t>
            </a:r>
            <a:r>
              <a:rPr lang="en-US" altLang="en-US" b="1" dirty="0">
                <a:solidFill>
                  <a:srgbClr val="FF0000"/>
                </a:solidFill>
              </a:rPr>
              <a:t>multiple choice ?s</a:t>
            </a:r>
          </a:p>
        </p:txBody>
      </p:sp>
    </p:spTree>
    <p:extLst>
      <p:ext uri="{BB962C8B-B14F-4D97-AF65-F5344CB8AC3E}">
        <p14:creationId xmlns:p14="http://schemas.microsoft.com/office/powerpoint/2010/main" val="3429126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D97D-1F08-51BB-21FE-09D0D21262BF}"/>
              </a:ext>
            </a:extLst>
          </p:cNvPr>
          <p:cNvSpPr>
            <a:spLocks noGrp="1"/>
          </p:cNvSpPr>
          <p:nvPr>
            <p:ph type="title"/>
          </p:nvPr>
        </p:nvSpPr>
        <p:spPr>
          <a:xfrm>
            <a:off x="1676400" y="0"/>
            <a:ext cx="8534400" cy="533400"/>
          </a:xfrm>
        </p:spPr>
        <p:txBody>
          <a:bodyPr>
            <a:normAutofit/>
          </a:bodyPr>
          <a:lstStyle/>
          <a:p>
            <a:pPr>
              <a:defRPr/>
            </a:pPr>
            <a:r>
              <a:rPr lang="en-US" sz="3200" dirty="0" err="1"/>
              <a:t>Levlin</a:t>
            </a:r>
            <a:r>
              <a:rPr lang="en-US" sz="3200" dirty="0"/>
              <a:t> et al. 2022 continued—RP:</a:t>
            </a:r>
          </a:p>
        </p:txBody>
      </p:sp>
      <p:sp>
        <p:nvSpPr>
          <p:cNvPr id="4" name="Content Placeholder 3">
            <a:extLst>
              <a:ext uri="{FF2B5EF4-FFF2-40B4-BE49-F238E27FC236}">
                <a16:creationId xmlns:a16="http://schemas.microsoft.com/office/drawing/2014/main" id="{D7F53DAC-4FCD-4795-B1CD-9CE716402F5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1069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26" y="130630"/>
            <a:ext cx="11167174" cy="644434"/>
          </a:xfrm>
        </p:spPr>
        <p:txBody>
          <a:bodyPr>
            <a:normAutofit fontScale="90000"/>
          </a:bodyPr>
          <a:lstStyle/>
          <a:p>
            <a:r>
              <a:rPr lang="en-US" dirty="0"/>
              <a:t>Work on inferencing:</a:t>
            </a:r>
          </a:p>
        </p:txBody>
      </p:sp>
      <p:sp>
        <p:nvSpPr>
          <p:cNvPr id="6" name="Content Placeholder 5">
            <a:extLst>
              <a:ext uri="{FF2B5EF4-FFF2-40B4-BE49-F238E27FC236}">
                <a16:creationId xmlns:a16="http://schemas.microsoft.com/office/drawing/2014/main" id="{2842C180-DAF8-4BBA-B4A4-73E0208888F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01334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activity—Synonyms--Verbs</a:t>
            </a:r>
          </a:p>
        </p:txBody>
      </p:sp>
      <p:sp>
        <p:nvSpPr>
          <p:cNvPr id="3" name="Content Placeholder 2"/>
          <p:cNvSpPr>
            <a:spLocks noGrp="1"/>
          </p:cNvSpPr>
          <p:nvPr>
            <p:ph idx="1"/>
          </p:nvPr>
        </p:nvSpPr>
        <p:spPr/>
        <p:txBody>
          <a:bodyPr/>
          <a:lstStyle/>
          <a:p>
            <a:r>
              <a:rPr lang="en-US" dirty="0"/>
              <a:t>This activity helps us learn in more depth how to help students use rich practice and cloze activities to comprehend words in </a:t>
            </a:r>
            <a:r>
              <a:rPr lang="en-US"/>
              <a:t>a story</a:t>
            </a:r>
            <a:endParaRPr lang="en-US" dirty="0"/>
          </a:p>
        </p:txBody>
      </p:sp>
    </p:spTree>
    <p:extLst>
      <p:ext uri="{BB962C8B-B14F-4D97-AF65-F5344CB8AC3E}">
        <p14:creationId xmlns:p14="http://schemas.microsoft.com/office/powerpoint/2010/main" val="4241455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571BA-6F31-D90E-A9E9-B8923949C42F}"/>
              </a:ext>
            </a:extLst>
          </p:cNvPr>
          <p:cNvSpPr>
            <a:spLocks noGrp="1"/>
          </p:cNvSpPr>
          <p:nvPr>
            <p:ph type="title"/>
          </p:nvPr>
        </p:nvSpPr>
        <p:spPr>
          <a:xfrm>
            <a:off x="85724" y="0"/>
            <a:ext cx="11191875" cy="933450"/>
          </a:xfrm>
        </p:spPr>
        <p:txBody>
          <a:bodyPr/>
          <a:lstStyle/>
          <a:p>
            <a:r>
              <a:rPr lang="en-US" sz="3200" dirty="0"/>
              <a:t>III. DIFFERENCES IN CULTURAL STORYTELLING STYLES</a:t>
            </a:r>
          </a:p>
        </p:txBody>
      </p:sp>
      <p:sp>
        <p:nvSpPr>
          <p:cNvPr id="5" name="Content Placeholder 4">
            <a:extLst>
              <a:ext uri="{FF2B5EF4-FFF2-40B4-BE49-F238E27FC236}">
                <a16:creationId xmlns:a16="http://schemas.microsoft.com/office/drawing/2014/main" id="{591D2263-EA8C-440C-B012-C1C7E6A342D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3949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5CDCC-3477-E231-BAE7-A570EB17ECDD}"/>
              </a:ext>
            </a:extLst>
          </p:cNvPr>
          <p:cNvSpPr>
            <a:spLocks noGrp="1"/>
          </p:cNvSpPr>
          <p:nvPr>
            <p:ph type="title"/>
          </p:nvPr>
        </p:nvSpPr>
        <p:spPr>
          <a:xfrm>
            <a:off x="0" y="-66674"/>
            <a:ext cx="11277601" cy="761999"/>
          </a:xfrm>
        </p:spPr>
        <p:txBody>
          <a:bodyPr/>
          <a:lstStyle/>
          <a:p>
            <a:r>
              <a:rPr lang="en-US" dirty="0"/>
              <a:t>IV. SCHOOL EXPECTATIONS</a:t>
            </a:r>
          </a:p>
        </p:txBody>
      </p:sp>
      <p:sp>
        <p:nvSpPr>
          <p:cNvPr id="5" name="Content Placeholder 4">
            <a:extLst>
              <a:ext uri="{FF2B5EF4-FFF2-40B4-BE49-F238E27FC236}">
                <a16:creationId xmlns:a16="http://schemas.microsoft.com/office/drawing/2014/main" id="{1BED047D-4C29-4024-845E-7F3FEE020DF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0310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3AE9F-231F-3928-851C-F1E10417EB58}"/>
              </a:ext>
            </a:extLst>
          </p:cNvPr>
          <p:cNvSpPr>
            <a:spLocks noGrp="1"/>
          </p:cNvSpPr>
          <p:nvPr>
            <p:ph type="title"/>
          </p:nvPr>
        </p:nvSpPr>
        <p:spPr>
          <a:xfrm>
            <a:off x="0" y="1"/>
            <a:ext cx="11277600" cy="762000"/>
          </a:xfrm>
        </p:spPr>
        <p:txBody>
          <a:bodyPr>
            <a:normAutofit fontScale="90000"/>
          </a:bodyPr>
          <a:lstStyle/>
          <a:p>
            <a:r>
              <a:rPr lang="en-US" dirty="0"/>
              <a:t>Common Core Expectations (not on exam—p. 339)**</a:t>
            </a:r>
          </a:p>
        </p:txBody>
      </p:sp>
      <p:sp>
        <p:nvSpPr>
          <p:cNvPr id="3" name="Content Placeholder 2">
            <a:extLst>
              <a:ext uri="{FF2B5EF4-FFF2-40B4-BE49-F238E27FC236}">
                <a16:creationId xmlns:a16="http://schemas.microsoft.com/office/drawing/2014/main" id="{FB218147-A6D4-EA55-8339-D8286947E5AF}"/>
              </a:ext>
            </a:extLst>
          </p:cNvPr>
          <p:cNvSpPr>
            <a:spLocks noGrp="1"/>
          </p:cNvSpPr>
          <p:nvPr>
            <p:ph idx="1"/>
          </p:nvPr>
        </p:nvSpPr>
        <p:spPr>
          <a:xfrm>
            <a:off x="0" y="762001"/>
            <a:ext cx="11277600" cy="5333999"/>
          </a:xfrm>
        </p:spPr>
        <p:txBody>
          <a:bodyPr/>
          <a:lstStyle/>
          <a:p>
            <a:r>
              <a:rPr lang="en-US" dirty="0"/>
              <a:t>Kindergarten: Use a combination of drawing, dictating, and writing to narrate a single even or several loosely linked events in the order in which the events occurred and provide a reaction to what happened.</a:t>
            </a:r>
          </a:p>
          <a:p>
            <a:endParaRPr lang="en-US" dirty="0"/>
          </a:p>
          <a:p>
            <a:r>
              <a:rPr lang="en-US" dirty="0"/>
              <a:t>Third grade: Write narratives to develop real or imagined events using effective technique, descriptive details, and clear event sequences. Introduce a situation and a character. Use dialogue, actions, thoughts, and feelings to show character response, along with temporal words and closure. </a:t>
            </a:r>
          </a:p>
        </p:txBody>
      </p:sp>
    </p:spTree>
    <p:extLst>
      <p:ext uri="{BB962C8B-B14F-4D97-AF65-F5344CB8AC3E}">
        <p14:creationId xmlns:p14="http://schemas.microsoft.com/office/powerpoint/2010/main" val="80791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82AD6-0421-A12C-5B29-C2806FFCFEA4}"/>
              </a:ext>
            </a:extLst>
          </p:cNvPr>
          <p:cNvSpPr>
            <a:spLocks noGrp="1"/>
          </p:cNvSpPr>
          <p:nvPr>
            <p:ph type="title"/>
          </p:nvPr>
        </p:nvSpPr>
        <p:spPr>
          <a:xfrm>
            <a:off x="230736" y="207948"/>
            <a:ext cx="10636665" cy="441533"/>
          </a:xfrm>
        </p:spPr>
        <p:txBody>
          <a:bodyPr>
            <a:normAutofit fontScale="90000"/>
          </a:bodyPr>
          <a:lstStyle/>
          <a:p>
            <a:r>
              <a:rPr lang="en-US" dirty="0"/>
              <a:t>Children with DLD…</a:t>
            </a:r>
          </a:p>
        </p:txBody>
      </p:sp>
      <p:sp>
        <p:nvSpPr>
          <p:cNvPr id="5" name="Content Placeholder 4">
            <a:extLst>
              <a:ext uri="{FF2B5EF4-FFF2-40B4-BE49-F238E27FC236}">
                <a16:creationId xmlns:a16="http://schemas.microsoft.com/office/drawing/2014/main" id="{7D841EE5-27BF-4248-8B07-8C171E7D845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7383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BD9A-BFD0-81B7-FF15-442A5504DA12}"/>
              </a:ext>
            </a:extLst>
          </p:cNvPr>
          <p:cNvSpPr>
            <a:spLocks noGrp="1"/>
          </p:cNvSpPr>
          <p:nvPr>
            <p:ph type="title"/>
          </p:nvPr>
        </p:nvSpPr>
        <p:spPr>
          <a:xfrm>
            <a:off x="615297" y="-82609"/>
            <a:ext cx="10363200" cy="1143000"/>
          </a:xfrm>
        </p:spPr>
        <p:txBody>
          <a:bodyPr/>
          <a:lstStyle/>
          <a:p>
            <a:r>
              <a:rPr lang="en-US" dirty="0"/>
              <a:t>V. STORY GRAMMAR ANALYSIS</a:t>
            </a:r>
          </a:p>
        </p:txBody>
      </p:sp>
      <p:sp>
        <p:nvSpPr>
          <p:cNvPr id="3" name="Content Placeholder 2">
            <a:extLst>
              <a:ext uri="{FF2B5EF4-FFF2-40B4-BE49-F238E27FC236}">
                <a16:creationId xmlns:a16="http://schemas.microsoft.com/office/drawing/2014/main" id="{51EDA90C-A40F-73E9-B3A6-0B72024EE2CE}"/>
              </a:ext>
            </a:extLst>
          </p:cNvPr>
          <p:cNvSpPr>
            <a:spLocks noGrp="1"/>
          </p:cNvSpPr>
          <p:nvPr>
            <p:ph idx="1"/>
          </p:nvPr>
        </p:nvSpPr>
        <p:spPr>
          <a:xfrm>
            <a:off x="427290" y="794759"/>
            <a:ext cx="10850310" cy="5301241"/>
          </a:xfrm>
        </p:spPr>
        <p:txBody>
          <a:bodyPr/>
          <a:lstStyle/>
          <a:p>
            <a:r>
              <a:rPr lang="en-US" b="1" dirty="0"/>
              <a:t>A. Foundations</a:t>
            </a:r>
          </a:p>
          <a:p>
            <a:endParaRPr lang="en-US" dirty="0"/>
          </a:p>
        </p:txBody>
      </p:sp>
    </p:spTree>
    <p:extLst>
      <p:ext uri="{BB962C8B-B14F-4D97-AF65-F5344CB8AC3E}">
        <p14:creationId xmlns:p14="http://schemas.microsoft.com/office/powerpoint/2010/main" val="20194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74E0C-1440-B927-EAAA-AD5B0FF6FA56}"/>
              </a:ext>
            </a:extLst>
          </p:cNvPr>
          <p:cNvSpPr>
            <a:spLocks noGrp="1"/>
          </p:cNvSpPr>
          <p:nvPr>
            <p:ph type="title"/>
          </p:nvPr>
        </p:nvSpPr>
        <p:spPr>
          <a:xfrm>
            <a:off x="0" y="0"/>
            <a:ext cx="11277600" cy="1068224"/>
          </a:xfrm>
        </p:spPr>
        <p:txBody>
          <a:bodyPr>
            <a:normAutofit fontScale="90000"/>
          </a:bodyPr>
          <a:lstStyle/>
          <a:p>
            <a:r>
              <a:rPr lang="en-US" dirty="0"/>
              <a:t>B. Young children show pre-episodic organization:**</a:t>
            </a:r>
          </a:p>
        </p:txBody>
      </p:sp>
      <p:sp>
        <p:nvSpPr>
          <p:cNvPr id="3" name="Content Placeholder 2">
            <a:extLst>
              <a:ext uri="{FF2B5EF4-FFF2-40B4-BE49-F238E27FC236}">
                <a16:creationId xmlns:a16="http://schemas.microsoft.com/office/drawing/2014/main" id="{665B3CD4-BCDF-795C-BE06-F61F4F60577D}"/>
              </a:ext>
            </a:extLst>
          </p:cNvPr>
          <p:cNvSpPr>
            <a:spLocks noGrp="1"/>
          </p:cNvSpPr>
          <p:nvPr>
            <p:ph idx="1"/>
          </p:nvPr>
        </p:nvSpPr>
        <p:spPr>
          <a:xfrm>
            <a:off x="85458" y="897308"/>
            <a:ext cx="11955566" cy="5198692"/>
          </a:xfrm>
        </p:spPr>
        <p:txBody>
          <a:bodyPr/>
          <a:lstStyle/>
          <a:p>
            <a:r>
              <a:rPr lang="en-US" dirty="0"/>
              <a:t>Collection of utterances loosely linked by a theme or temporal order</a:t>
            </a:r>
          </a:p>
          <a:p>
            <a:endParaRPr lang="en-US" sz="1050" dirty="0"/>
          </a:p>
          <a:p>
            <a:r>
              <a:rPr lang="en-US" dirty="0"/>
              <a:t>Earliest type of pre-episodic organization is a descriptive sequence; there is no real order or temporal relationship</a:t>
            </a:r>
          </a:p>
          <a:p>
            <a:endParaRPr lang="en-US" sz="900" dirty="0"/>
          </a:p>
          <a:p>
            <a:r>
              <a:rPr lang="en-US" dirty="0"/>
              <a:t>Action sequence: series of actions that show temporal relations (first A happened, next B happened, and finally C happened) with a beginning, middle, and end</a:t>
            </a:r>
          </a:p>
          <a:p>
            <a:endParaRPr lang="en-US" sz="1000" dirty="0"/>
          </a:p>
        </p:txBody>
      </p:sp>
    </p:spTree>
    <p:extLst>
      <p:ext uri="{BB962C8B-B14F-4D97-AF65-F5344CB8AC3E}">
        <p14:creationId xmlns:p14="http://schemas.microsoft.com/office/powerpoint/2010/main" val="17015953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TotalTime>
  <Words>828</Words>
  <Application>Microsoft Office PowerPoint</Application>
  <PresentationFormat>Widescreen</PresentationFormat>
  <Paragraphs>78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BUILDING NARRATIVE SKILLS OF DIVERSE LEARNERS WITH DLD TO STRENGTHEN CONNECTION TO THE CURRICULUM </vt:lpstr>
      <vt:lpstr>I. INTRODUCTION</vt:lpstr>
      <vt:lpstr>II. SKILLS REQUIRED FOR CONSTRUCTING NARRATIVES—KNOWLEDGE OF:</vt:lpstr>
      <vt:lpstr>III. DIFFERENCES IN CULTURAL STORYTELLING STYLES</vt:lpstr>
      <vt:lpstr>IV. SCHOOL EXPECTATIONS</vt:lpstr>
      <vt:lpstr>Common Core Expectations (not on exam—p. 339)**</vt:lpstr>
      <vt:lpstr>Children with DLD…</vt:lpstr>
      <vt:lpstr>V. STORY GRAMMAR ANALYSIS</vt:lpstr>
      <vt:lpstr>B. Young children show pre-episodic organization:**</vt:lpstr>
      <vt:lpstr>C. Episodic Organization</vt:lpstr>
      <vt:lpstr>For example:** (not on exam)</vt:lpstr>
      <vt:lpstr>VI. INTERVENTION</vt:lpstr>
      <vt:lpstr>B. Make Stories Enjoyable!</vt:lpstr>
      <vt:lpstr>C. Use Pictography (see p. 356, 358, 359 of text)</vt:lpstr>
      <vt:lpstr>With pictography:</vt:lpstr>
      <vt:lpstr>VI. ADDITIONAL THERAPY STRATEGIES</vt:lpstr>
      <vt:lpstr>Cloze response**</vt:lpstr>
      <vt:lpstr>Use props**</vt:lpstr>
      <vt:lpstr>Remember Simon’s Cat videos </vt:lpstr>
      <vt:lpstr>Roll the dice (story cubes) and create a story!</vt:lpstr>
      <vt:lpstr>Cohen-Minran et al. An activity-based language… Early Childhood Education Journal, 44, 69-78. **</vt:lpstr>
      <vt:lpstr>Cohen-Minran et. al.:** (don’t worry about numbers for the exam )</vt:lpstr>
      <vt:lpstr>Cohen-Minran et al.:</vt:lpstr>
      <vt:lpstr>Cohen-Minran et al. —in sessions 3-6:</vt:lpstr>
      <vt:lpstr>Cohen-Minran et al.—in each session, SLPs:</vt:lpstr>
      <vt:lpstr>Cohen-Minran et al. --In comparison to control group who did not enroll in the program, the experimental group:**</vt:lpstr>
      <vt:lpstr>Cohen-Minran et al.—what worked?</vt:lpstr>
      <vt:lpstr>VII. IMPROVE VOCABULARY**</vt:lpstr>
      <vt:lpstr>Levin et al. (2022). Evaluating the effect of rich vocabulary instruction and retrieval practice on the classroom vocabulary skills of children with DLD. Language, Speech, and Hearing Services in Schools, 53, 542-560.** (review)</vt:lpstr>
      <vt:lpstr>Levlin et al. 2022 found that “rich practice” (RP) was most effective; RP is characterized by:**</vt:lpstr>
      <vt:lpstr>Levlin et al. 2022 continued—RP:</vt:lpstr>
      <vt:lpstr>Work on inferencing:</vt:lpstr>
      <vt:lpstr>Class activity—Synonyms--Verbs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the Structure of Narrative</dc:title>
  <dc:creator>Roseberry-Mckibbin, Celeste</dc:creator>
  <cp:lastModifiedBy>Roseberry-Mckibbin, Celeste</cp:lastModifiedBy>
  <cp:revision>48</cp:revision>
  <dcterms:created xsi:type="dcterms:W3CDTF">2022-07-27T18:39:13Z</dcterms:created>
  <dcterms:modified xsi:type="dcterms:W3CDTF">2023-11-25T17:17:04Z</dcterms:modified>
</cp:coreProperties>
</file>