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6" r:id="rId10"/>
    <p:sldId id="265" r:id="rId11"/>
    <p:sldId id="267" r:id="rId12"/>
    <p:sldId id="268" r:id="rId13"/>
    <p:sldId id="270" r:id="rId14"/>
    <p:sldId id="294" r:id="rId15"/>
    <p:sldId id="271" r:id="rId16"/>
    <p:sldId id="272" r:id="rId17"/>
    <p:sldId id="274" r:id="rId18"/>
    <p:sldId id="293" r:id="rId19"/>
    <p:sldId id="292" r:id="rId20"/>
    <p:sldId id="275" r:id="rId21"/>
    <p:sldId id="280" r:id="rId22"/>
    <p:sldId id="281" r:id="rId23"/>
    <p:sldId id="283" r:id="rId24"/>
    <p:sldId id="282" r:id="rId25"/>
    <p:sldId id="284" r:id="rId26"/>
    <p:sldId id="285" r:id="rId27"/>
    <p:sldId id="287" r:id="rId28"/>
    <p:sldId id="288" r:id="rId29"/>
    <p:sldId id="289" r:id="rId30"/>
    <p:sldId id="290" r:id="rId31"/>
    <p:sldId id="295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41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0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3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3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9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bqYnwwaLw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530F-0A6D-D6CB-2703-B362C1D7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/>
              <a:t>13 Ukrainetz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9FB4C-8EA3-B36E-2FC1-988D08AC3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981075"/>
            <a:ext cx="11210925" cy="5145089"/>
          </a:xfrm>
        </p:spPr>
        <p:txBody>
          <a:bodyPr/>
          <a:lstStyle/>
          <a:p>
            <a:pPr algn="ctr"/>
            <a:endParaRPr lang="en-US" sz="5400" dirty="0"/>
          </a:p>
          <a:p>
            <a:pPr algn="ctr"/>
            <a:r>
              <a:rPr lang="en-US" sz="5400" dirty="0"/>
              <a:t>Fundamentals of Reading: Increasing Access to Written Language in the Curriculum</a:t>
            </a: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139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E2FD-0493-CBE6-0760-0CF160CA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1125200" cy="2587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Phonemic awareness (what we have also called phonological awareness):**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D082D-875F-1874-3508-58B1E41FA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5825"/>
            <a:ext cx="11125200" cy="5240339"/>
          </a:xfrm>
        </p:spPr>
        <p:txBody>
          <a:bodyPr/>
          <a:lstStyle/>
          <a:p>
            <a:r>
              <a:rPr lang="en-US" dirty="0"/>
              <a:t>Involves segmenting and blending phonemes</a:t>
            </a:r>
          </a:p>
          <a:p>
            <a:endParaRPr lang="en-US" dirty="0"/>
          </a:p>
          <a:p>
            <a:r>
              <a:rPr lang="en-US" dirty="0"/>
              <a:t>E.g., “c-a-t” what word is that?</a:t>
            </a:r>
          </a:p>
          <a:p>
            <a:endParaRPr lang="en-US" dirty="0"/>
          </a:p>
          <a:p>
            <a:r>
              <a:rPr lang="en-US" dirty="0"/>
              <a:t>Say “bacon” without the /b/</a:t>
            </a:r>
          </a:p>
          <a:p>
            <a:endParaRPr lang="en-US" dirty="0"/>
          </a:p>
          <a:p>
            <a:r>
              <a:rPr lang="en-US" dirty="0"/>
              <a:t>Does </a:t>
            </a:r>
            <a:r>
              <a:rPr lang="en-US" i="1" dirty="0"/>
              <a:t>fish</a:t>
            </a:r>
            <a:r>
              <a:rPr lang="en-US" dirty="0"/>
              <a:t> rhyme with </a:t>
            </a:r>
            <a:r>
              <a:rPr lang="en-US" i="1" dirty="0"/>
              <a:t>dish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032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55E8-C84A-43B2-F0AB-68752B78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-1"/>
            <a:ext cx="11382377" cy="731835"/>
          </a:xfrm>
        </p:spPr>
        <p:txBody>
          <a:bodyPr/>
          <a:lstStyle/>
          <a:p>
            <a:r>
              <a:rPr lang="en-US" dirty="0"/>
              <a:t>Rapid automatic naming: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690584-1122-462A-8AB2-2AAC454AD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B2E1-5FC2-4773-035F-C605921A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48" y="819150"/>
            <a:ext cx="11334751" cy="78157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IV. STAGES OF READING DEVELOPMENT** (</a:t>
            </a:r>
            <a:r>
              <a:rPr lang="en-US" sz="2800" dirty="0" err="1"/>
              <a:t>Chall’s</a:t>
            </a:r>
            <a:r>
              <a:rPr lang="en-US" sz="2800" dirty="0"/>
              <a:t> stages)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9DF00-1594-1DB9-3168-5F5080E5E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819150"/>
            <a:ext cx="11334750" cy="5307015"/>
          </a:xfrm>
        </p:spPr>
        <p:txBody>
          <a:bodyPr/>
          <a:lstStyle/>
          <a:p>
            <a:r>
              <a:rPr lang="en-US" dirty="0"/>
              <a:t>A. Introduction</a:t>
            </a:r>
          </a:p>
          <a:p>
            <a:endParaRPr lang="en-US" sz="1050" dirty="0"/>
          </a:p>
          <a:p>
            <a:r>
              <a:rPr lang="en-US" dirty="0"/>
              <a:t>Please know the chart on page 497—thanks!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sz="14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Stage 0—prereading—0-5 yrs. Children are developing spoken language and phonological awareness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Nursery rhymes and games are common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Children begin to recognize very high frequency words as wholes (logographic 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1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4E92-B486-614B-6CC8-5C969398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76" y="274638"/>
            <a:ext cx="10821824" cy="537212"/>
          </a:xfrm>
        </p:spPr>
        <p:txBody>
          <a:bodyPr>
            <a:normAutofit fontScale="90000"/>
          </a:bodyPr>
          <a:lstStyle/>
          <a:p>
            <a:r>
              <a:rPr lang="en-US" dirty="0"/>
              <a:t>B. </a:t>
            </a:r>
            <a:r>
              <a:rPr lang="en-US" dirty="0" err="1"/>
              <a:t>Chall’s</a:t>
            </a:r>
            <a:r>
              <a:rPr lang="en-US" dirty="0"/>
              <a:t> Stage 1: Initial Reading or Decoding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E68719-8DBF-4DBA-9D39-C2EE00EBB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7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95794"/>
            <a:ext cx="11477898" cy="69668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Take a </a:t>
            </a:r>
            <a:r>
              <a:rPr lang="en-US" sz="3600" dirty="0" err="1"/>
              <a:t>slappy</a:t>
            </a:r>
            <a:r>
              <a:rPr lang="en-US" sz="3600" dirty="0"/>
              <a:t> hand and children’s book and go through the whole 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870856"/>
            <a:ext cx="11678194" cy="5394645"/>
          </a:xfrm>
        </p:spPr>
        <p:txBody>
          <a:bodyPr/>
          <a:lstStyle/>
          <a:p>
            <a:r>
              <a:rPr lang="en-US" dirty="0"/>
              <a:t>When the “child” lands the </a:t>
            </a:r>
            <a:r>
              <a:rPr lang="en-US" dirty="0" err="1"/>
              <a:t>slappy</a:t>
            </a:r>
            <a:r>
              <a:rPr lang="en-US" dirty="0"/>
              <a:t> hand on a word, they have to say each letter and sound in the word</a:t>
            </a:r>
          </a:p>
          <a:p>
            <a:endParaRPr lang="en-US" dirty="0"/>
          </a:p>
          <a:p>
            <a:r>
              <a:rPr lang="en-US" dirty="0"/>
              <a:t>For example, if they land on “some:”</a:t>
            </a:r>
          </a:p>
          <a:p>
            <a:r>
              <a:rPr lang="en-US" dirty="0"/>
              <a:t>It starts with the letter ‘s’ which sounds like /s/</a:t>
            </a:r>
          </a:p>
          <a:p>
            <a:r>
              <a:rPr lang="en-US" dirty="0"/>
              <a:t>The next letter is ‘o’ and sounds like /uh/</a:t>
            </a:r>
          </a:p>
          <a:p>
            <a:r>
              <a:rPr lang="en-US" dirty="0"/>
              <a:t>The next letter is ‘m’ and it sounds like /m/</a:t>
            </a:r>
          </a:p>
          <a:p>
            <a:endParaRPr lang="en-US" dirty="0"/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87471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847A-8F65-DA88-2B0F-2C36DDB9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560" y="-256374"/>
            <a:ext cx="11293633" cy="865974"/>
          </a:xfrm>
        </p:spPr>
        <p:txBody>
          <a:bodyPr/>
          <a:lstStyle/>
          <a:p>
            <a:r>
              <a:rPr lang="en-US" sz="3600" dirty="0"/>
              <a:t>In stage 1: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36BA1-3EB7-4762-A275-3797F21E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09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EC36-85D7-4EC1-3F5E-44660748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552450"/>
            <a:ext cx="12027080" cy="571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C. </a:t>
            </a:r>
            <a:r>
              <a:rPr lang="en-US" sz="3200" dirty="0" err="1"/>
              <a:t>Chall’s</a:t>
            </a:r>
            <a:r>
              <a:rPr lang="en-US" sz="3200" dirty="0"/>
              <a:t> Stage 2: Confirmation, Fluency, and Ungluing From Print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D5E8D5-08F6-4E9F-B56D-DF924227A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63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EC8-85E0-4728-5F5F-C46A300F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114300"/>
            <a:ext cx="11820524" cy="3048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D. </a:t>
            </a:r>
            <a:r>
              <a:rPr lang="en-US" sz="3200" dirty="0" err="1"/>
              <a:t>Chall’s</a:t>
            </a:r>
            <a:r>
              <a:rPr lang="en-US" sz="3200" dirty="0"/>
              <a:t> Stage 3:  Reading for Learning New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736D40-FB77-48C0-B30D-B02D98C0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6" y="274638"/>
            <a:ext cx="10824754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Diehl 2023: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7B0404-00DF-4E68-AD66-FAC8BB84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1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26" y="264920"/>
            <a:ext cx="11190514" cy="46691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Sherman, H. (2022, December). The ASHA Leader Live.**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312"/>
            <a:ext cx="11582400" cy="5134852"/>
          </a:xfrm>
        </p:spPr>
        <p:txBody>
          <a:bodyPr/>
          <a:lstStyle/>
          <a:p>
            <a:r>
              <a:rPr lang="en-US" dirty="0"/>
              <a:t>She gave suggestions about how to support older students’ reading comprehension</a:t>
            </a:r>
          </a:p>
          <a:p>
            <a:endParaRPr lang="en-US" sz="1000" dirty="0"/>
          </a:p>
          <a:p>
            <a:r>
              <a:rPr lang="en-US" dirty="0"/>
              <a:t>Before students read a difficult expository story, she shows a YouTube video to increase comprehension</a:t>
            </a:r>
          </a:p>
          <a:p>
            <a:endParaRPr lang="en-US" sz="1050" dirty="0"/>
          </a:p>
          <a:p>
            <a:r>
              <a:rPr lang="en-US" dirty="0"/>
              <a:t>She also uses Simon’s Cat videos </a:t>
            </a:r>
            <a:r>
              <a:rPr lang="en-US" dirty="0">
                <a:sym typeface="Wingdings" panose="05000000000000000000" pitchFamily="2" charset="2"/>
              </a:rPr>
              <a:t> to help students come up with the main idea</a:t>
            </a:r>
          </a:p>
          <a:p>
            <a:r>
              <a:rPr lang="en-US" dirty="0">
                <a:sym typeface="Wingdings" panose="05000000000000000000" pitchFamily="2" charset="2"/>
              </a:rPr>
              <a:t>She uses the website </a:t>
            </a:r>
            <a:r>
              <a:rPr lang="en-US" dirty="0" err="1">
                <a:sym typeface="Wingdings" panose="05000000000000000000" pitchFamily="2" charset="2"/>
              </a:rPr>
              <a:t>Baamboozle</a:t>
            </a:r>
            <a:r>
              <a:rPr lang="en-US" dirty="0">
                <a:sym typeface="Wingdings" panose="05000000000000000000" pitchFamily="2" charset="2"/>
              </a:rPr>
              <a:t> to help students verbalize the main idea while playing a free online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1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CB3C5-A983-B155-D0FB-61C94E18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91" y="-239282"/>
            <a:ext cx="11360209" cy="971118"/>
          </a:xfrm>
        </p:spPr>
        <p:txBody>
          <a:bodyPr/>
          <a:lstStyle/>
          <a:p>
            <a:r>
              <a:rPr lang="en-US" dirty="0"/>
              <a:t>I. INTRODUCTION**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E459-6C12-FD3D-7FDC-12D27153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41" y="731837"/>
            <a:ext cx="11462759" cy="5394328"/>
          </a:xfrm>
        </p:spPr>
        <p:txBody>
          <a:bodyPr/>
          <a:lstStyle/>
          <a:p>
            <a:r>
              <a:rPr lang="en-US" dirty="0"/>
              <a:t>We’ve said before that 2/3 of the children who finish grade 4 reading below grade level end up in prison, receiving government assistance, or both</a:t>
            </a:r>
          </a:p>
          <a:p>
            <a:endParaRPr lang="en-US" dirty="0"/>
          </a:p>
          <a:p>
            <a:r>
              <a:rPr lang="en-US" dirty="0"/>
              <a:t>2/3 of children with oral language deficits also have difficulties with reading and writing</a:t>
            </a:r>
          </a:p>
          <a:p>
            <a:endParaRPr lang="en-US" dirty="0"/>
          </a:p>
          <a:p>
            <a:r>
              <a:rPr lang="en-US" dirty="0"/>
              <a:t>Nearly 75% of poor readers in second grade have an early history of spoken language deficits</a:t>
            </a:r>
          </a:p>
        </p:txBody>
      </p:sp>
    </p:spTree>
    <p:extLst>
      <p:ext uri="{BB962C8B-B14F-4D97-AF65-F5344CB8AC3E}">
        <p14:creationId xmlns:p14="http://schemas.microsoft.com/office/powerpoint/2010/main" val="4201678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3816-9164-7260-3F36-48593DAB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36" y="274638"/>
            <a:ext cx="11146564" cy="45719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E. </a:t>
            </a:r>
            <a:r>
              <a:rPr lang="en-US" sz="3600" dirty="0" err="1"/>
              <a:t>Chall’s</a:t>
            </a:r>
            <a:r>
              <a:rPr lang="en-US" sz="3600" dirty="0"/>
              <a:t> Stage 4: Multiple Viewpoints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E062D-3E8E-4F5C-9BD8-0EA7C441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6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9FCB-988B-3F02-6122-779175C3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 </a:t>
            </a:r>
            <a:r>
              <a:rPr lang="en-US" dirty="0" err="1"/>
              <a:t>Chall’s</a:t>
            </a:r>
            <a:r>
              <a:rPr lang="en-US" dirty="0"/>
              <a:t> Stage 5: Construction and Reconstruction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AD17FF-1079-4C68-8BDD-8D719BBC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12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4DE9-3ECC-EA36-A2BA-657F8B99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409574"/>
            <a:ext cx="11115675" cy="8572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V. PRACTICAL TECHNIQUES FOR IMPROVING READING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148E-8417-4621-DA9F-C560BBD73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923925"/>
            <a:ext cx="11544300" cy="5202240"/>
          </a:xfrm>
        </p:spPr>
        <p:txBody>
          <a:bodyPr/>
          <a:lstStyle/>
          <a:p>
            <a:r>
              <a:rPr lang="en-US" dirty="0"/>
              <a:t>A. Introduction</a:t>
            </a:r>
          </a:p>
          <a:p>
            <a:endParaRPr lang="en-US" sz="1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2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7F47B-091B-70A1-871E-8B129FFC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11087100" cy="45719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B. Incorporating Phonemic Awareness Into Phonics**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10EA-7115-A218-241D-817628DA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95351"/>
            <a:ext cx="11353800" cy="5230814"/>
          </a:xfrm>
        </p:spPr>
        <p:txBody>
          <a:bodyPr/>
          <a:lstStyle/>
          <a:p>
            <a:r>
              <a:rPr lang="en-US" dirty="0"/>
              <a:t>(to review) Phonics: “The letter R sounds like </a:t>
            </a:r>
            <a:r>
              <a:rPr lang="en-US" dirty="0" err="1"/>
              <a:t>errr</a:t>
            </a:r>
            <a:r>
              <a:rPr lang="en-US" dirty="0"/>
              <a:t>.” Letter-sound correspondence. “</a:t>
            </a:r>
          </a:p>
          <a:p>
            <a:endParaRPr lang="en-US" dirty="0"/>
          </a:p>
          <a:p>
            <a:r>
              <a:rPr lang="en-US" dirty="0"/>
              <a:t>“The letter C can sound like /k/ or /s/.” (can, cup, Cindy, Celeste).</a:t>
            </a:r>
          </a:p>
          <a:p>
            <a:endParaRPr lang="en-US" dirty="0"/>
          </a:p>
          <a:p>
            <a:r>
              <a:rPr lang="en-US" dirty="0"/>
              <a:t>(to review) Phonemic/phonological awareness: manipulate sounds (e.g., “say fast without the /t/”)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7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D95E-F21C-D144-0F99-88E3735F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rules explicit: 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D507-FBE5-93AC-44E3-76C37AE4D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see –</a:t>
            </a:r>
            <a:r>
              <a:rPr lang="en-US" dirty="0" err="1"/>
              <a:t>gh</a:t>
            </a:r>
            <a:r>
              <a:rPr lang="en-US" dirty="0"/>
              <a:t>, the sound is /f/ (enough, tough, cough)</a:t>
            </a:r>
          </a:p>
          <a:p>
            <a:endParaRPr lang="en-US" dirty="0"/>
          </a:p>
          <a:p>
            <a:r>
              <a:rPr lang="en-US" dirty="0"/>
              <a:t>The –</a:t>
            </a:r>
            <a:r>
              <a:rPr lang="en-US" dirty="0" err="1"/>
              <a:t>gh</a:t>
            </a:r>
            <a:r>
              <a:rPr lang="en-US" dirty="0"/>
              <a:t> can also be silent (through, bough)</a:t>
            </a:r>
          </a:p>
        </p:txBody>
      </p:sp>
    </p:spTree>
    <p:extLst>
      <p:ext uri="{BB962C8B-B14F-4D97-AF65-F5344CB8AC3E}">
        <p14:creationId xmlns:p14="http://schemas.microsoft.com/office/powerpoint/2010/main" val="635070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3D2D-26B4-A275-2494-80146803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1612"/>
          </a:xfrm>
        </p:spPr>
        <p:txBody>
          <a:bodyPr>
            <a:normAutofit fontScale="90000"/>
          </a:bodyPr>
          <a:lstStyle/>
          <a:p>
            <a:r>
              <a:rPr lang="en-US" dirty="0"/>
              <a:t>C. Letter-Sound Correspondence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5FBC2E-F561-4304-ACCD-9A7DBA70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26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D3457-A944-AB4B-7A3A-11AD45103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9" y="-1"/>
            <a:ext cx="6860225" cy="1076325"/>
          </a:xfrm>
        </p:spPr>
        <p:txBody>
          <a:bodyPr wrap="square" anchor="b">
            <a:noAutofit/>
          </a:bodyPr>
          <a:lstStyle/>
          <a:p>
            <a:r>
              <a:rPr lang="en-US" sz="3200" dirty="0"/>
              <a:t>D. Other Practical Strategies for Improving Reading Skills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7D8492-B1DB-443F-ADAB-4941F9C6E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2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54C7-BD89-A5C5-2980-3C51B2E84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274638"/>
            <a:ext cx="11144250" cy="382587"/>
          </a:xfrm>
        </p:spPr>
        <p:txBody>
          <a:bodyPr>
            <a:normAutofit fontScale="90000"/>
          </a:bodyPr>
          <a:lstStyle/>
          <a:p>
            <a:r>
              <a:rPr lang="en-US" dirty="0"/>
              <a:t>Associate a sound with an animal**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02031-FDD4-9704-F2AF-9F83198E3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857251"/>
            <a:ext cx="11144250" cy="5268914"/>
          </a:xfrm>
        </p:spPr>
        <p:txBody>
          <a:bodyPr/>
          <a:lstStyle/>
          <a:p>
            <a:r>
              <a:rPr lang="en-US" dirty="0"/>
              <a:t>/r/ is our tiger sound</a:t>
            </a:r>
          </a:p>
          <a:p>
            <a:endParaRPr lang="en-US" dirty="0"/>
          </a:p>
          <a:p>
            <a:r>
              <a:rPr lang="en-US" dirty="0"/>
              <a:t>Zoo Phonics is a terrific program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https://www.youtube.com/watch?v=PvbqYnwwaLw</a:t>
            </a:r>
            <a:endParaRPr lang="en-US" dirty="0"/>
          </a:p>
          <a:p>
            <a:endParaRPr lang="en-US" dirty="0"/>
          </a:p>
          <a:p>
            <a:r>
              <a:rPr lang="en-US" dirty="0"/>
              <a:t>Zoo Phonics Signals and sounds with movement</a:t>
            </a:r>
          </a:p>
        </p:txBody>
      </p:sp>
    </p:spTree>
    <p:extLst>
      <p:ext uri="{BB962C8B-B14F-4D97-AF65-F5344CB8AC3E}">
        <p14:creationId xmlns:p14="http://schemas.microsoft.com/office/powerpoint/2010/main" val="1291299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4AC1-C003-5B09-4162-6DCBE0D6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57198"/>
          </a:xfrm>
        </p:spPr>
        <p:txBody>
          <a:bodyPr>
            <a:normAutofit fontScale="90000"/>
          </a:bodyPr>
          <a:lstStyle/>
          <a:p>
            <a:r>
              <a:rPr lang="en-US" dirty="0"/>
              <a:t>Teach a few letters like m, s, t, l, a**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3FC95-E7B7-E49F-8365-8EC43F0F9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047751"/>
            <a:ext cx="11163300" cy="5078414"/>
          </a:xfrm>
        </p:spPr>
        <p:txBody>
          <a:bodyPr/>
          <a:lstStyle/>
          <a:p>
            <a:r>
              <a:rPr lang="en-US" dirty="0"/>
              <a:t>Then have children make as many words as they can out of them</a:t>
            </a:r>
          </a:p>
          <a:p>
            <a:endParaRPr lang="en-US" dirty="0"/>
          </a:p>
          <a:p>
            <a:r>
              <a:rPr lang="en-US" dirty="0"/>
              <a:t>Let’s do this! Take the small cards I’ve given you—I’ll give you one minute to make as many words as you can</a:t>
            </a:r>
          </a:p>
          <a:p>
            <a:endParaRPr lang="en-US" dirty="0"/>
          </a:p>
          <a:p>
            <a:r>
              <a:rPr lang="en-US" dirty="0"/>
              <a:t>Write them down—prizes to the winners!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D699-A906-92F4-472D-F7E0A11E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54" y="274638"/>
            <a:ext cx="10881645" cy="457198"/>
          </a:xfrm>
        </p:spPr>
        <p:txBody>
          <a:bodyPr>
            <a:normAutofit fontScale="90000"/>
          </a:bodyPr>
          <a:lstStyle/>
          <a:p>
            <a:r>
              <a:rPr lang="en-US" dirty="0"/>
              <a:t>For especially difficult words: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77A0A3-12B9-4346-989B-BC9199B7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8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4C2A-9991-DD6B-E943-151BDFB6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11201400" cy="1825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II. PROCESSES INVOLVED IN READING FLUENCY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F5CD7A-5FF9-4803-AB2E-4CFA06A4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60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825C2-06C0-657C-5B20-2518C72C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1" y="-145279"/>
            <a:ext cx="11186089" cy="598206"/>
          </a:xfrm>
        </p:spPr>
        <p:txBody>
          <a:bodyPr>
            <a:normAutofit fontScale="90000"/>
          </a:bodyPr>
          <a:lstStyle/>
          <a:p>
            <a:r>
              <a:rPr lang="en-US" dirty="0"/>
              <a:t>Have speed drills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55F9-EAF9-13C1-5C82-688530BF2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52927"/>
            <a:ext cx="11582400" cy="5673237"/>
          </a:xfrm>
        </p:spPr>
        <p:txBody>
          <a:bodyPr/>
          <a:lstStyle/>
          <a:p>
            <a:r>
              <a:rPr lang="en-US" dirty="0"/>
              <a:t>Miss Celeste’s magic words</a:t>
            </a:r>
          </a:p>
        </p:txBody>
      </p:sp>
    </p:spTree>
    <p:extLst>
      <p:ext uri="{BB962C8B-B14F-4D97-AF65-F5344CB8AC3E}">
        <p14:creationId xmlns:p14="http://schemas.microsoft.com/office/powerpoint/2010/main" val="4173975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Youtube</a:t>
            </a:r>
            <a:r>
              <a:rPr lang="en-US" dirty="0"/>
              <a:t> video….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Celeste Roseberry</a:t>
            </a:r>
          </a:p>
          <a:p>
            <a:endParaRPr lang="en-US" dirty="0"/>
          </a:p>
          <a:p>
            <a:r>
              <a:rPr lang="en-US" dirty="0"/>
              <a:t>How to Improve Reading Fluency</a:t>
            </a:r>
          </a:p>
        </p:txBody>
      </p:sp>
    </p:spTree>
    <p:extLst>
      <p:ext uri="{BB962C8B-B14F-4D97-AF65-F5344CB8AC3E}">
        <p14:creationId xmlns:p14="http://schemas.microsoft.com/office/powerpoint/2010/main" val="4001344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35" y="0"/>
            <a:ext cx="11456565" cy="656948"/>
          </a:xfrm>
        </p:spPr>
        <p:txBody>
          <a:bodyPr>
            <a:normAutofit/>
          </a:bodyPr>
          <a:lstStyle/>
          <a:p>
            <a:r>
              <a:rPr lang="en-US" sz="3200" dirty="0"/>
              <a:t>Group Activity—Meanings of Prefixes and Suffixes**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35" y="1118586"/>
            <a:ext cx="11456566" cy="5007579"/>
          </a:xfrm>
        </p:spPr>
        <p:txBody>
          <a:bodyPr/>
          <a:lstStyle/>
          <a:p>
            <a:r>
              <a:rPr lang="en-US" dirty="0"/>
              <a:t>This activity helps us learn how to teach students to improve </a:t>
            </a:r>
            <a:r>
              <a:rPr lang="en-US" b="1" dirty="0">
                <a:solidFill>
                  <a:srgbClr val="FF0000"/>
                </a:solidFill>
              </a:rPr>
              <a:t>reading fluency </a:t>
            </a:r>
            <a:r>
              <a:rPr lang="en-US" dirty="0"/>
              <a:t>and build </a:t>
            </a:r>
            <a:r>
              <a:rPr lang="en-US" b="1" dirty="0">
                <a:solidFill>
                  <a:srgbClr val="FF0000"/>
                </a:solidFill>
              </a:rPr>
              <a:t>academic vocabulary knowledge</a:t>
            </a:r>
            <a:r>
              <a:rPr lang="en-US" dirty="0"/>
              <a:t> for improved reading comprehension</a:t>
            </a:r>
          </a:p>
          <a:p>
            <a:endParaRPr lang="en-US" dirty="0"/>
          </a:p>
          <a:p>
            <a:r>
              <a:rPr lang="en-US" dirty="0"/>
              <a:t>Diehl 2023 tells us that work on </a:t>
            </a:r>
            <a:r>
              <a:rPr lang="en-US" b="1" dirty="0">
                <a:solidFill>
                  <a:srgbClr val="FF0000"/>
                </a:solidFill>
              </a:rPr>
              <a:t>morphology</a:t>
            </a:r>
            <a:r>
              <a:rPr lang="en-US" dirty="0"/>
              <a:t> has an excellent impact on </a:t>
            </a:r>
            <a:r>
              <a:rPr lang="en-US" b="1" dirty="0">
                <a:solidFill>
                  <a:srgbClr val="FF0000"/>
                </a:solidFill>
              </a:rPr>
              <a:t>reading comprehension</a:t>
            </a:r>
          </a:p>
          <a:p>
            <a:r>
              <a:rPr lang="en-US" b="1" dirty="0">
                <a:solidFill>
                  <a:srgbClr val="00B050"/>
                </a:solidFill>
              </a:rPr>
              <a:t>p. 2—highlight all prefixes and suffixes in sentences</a:t>
            </a:r>
          </a:p>
          <a:p>
            <a:r>
              <a:rPr lang="en-US" b="1" dirty="0">
                <a:solidFill>
                  <a:srgbClr val="00B050"/>
                </a:solidFill>
              </a:rPr>
              <a:t>Page 4—highlight/underline all the vocabulary words from pages 2-3</a:t>
            </a:r>
          </a:p>
          <a:p>
            <a:r>
              <a:rPr lang="en-US" b="1" dirty="0">
                <a:solidFill>
                  <a:srgbClr val="00B050"/>
                </a:solidFill>
              </a:rPr>
              <a:t>Verbally summarize the story with your partner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5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4F93-0D94-E9C8-1050-12D97E73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4382"/>
            <a:ext cx="11582400" cy="19745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III. PROCESSES INVOLVED IN WORD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236-B0F9-C69D-FE55-AE62D0F0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38201"/>
            <a:ext cx="11325225" cy="5287964"/>
          </a:xfrm>
        </p:spPr>
        <p:txBody>
          <a:bodyPr/>
          <a:lstStyle/>
          <a:p>
            <a:r>
              <a:rPr lang="en-US" dirty="0"/>
              <a:t>A. </a:t>
            </a:r>
            <a:r>
              <a:rPr lang="en-US" u="sng" dirty="0"/>
              <a:t>Introduction--Review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Simple View of Reading">
            <a:extLst>
              <a:ext uri="{FF2B5EF4-FFF2-40B4-BE49-F238E27FC236}">
                <a16:creationId xmlns:a16="http://schemas.microsoft.com/office/drawing/2014/main" id="{5B7F4801-440E-38E5-F8CD-57098F64E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75"/>
            <a:ext cx="11303561" cy="275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79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F6C9-8958-0D05-6693-8937C54F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-219075"/>
            <a:ext cx="11315700" cy="950911"/>
          </a:xfrm>
        </p:spPr>
        <p:txBody>
          <a:bodyPr/>
          <a:lstStyle/>
          <a:p>
            <a:r>
              <a:rPr lang="en-US" dirty="0"/>
              <a:t>B. Orthographic Processing (OP)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19229C-4C73-4704-976F-752931641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ECA-81F4-C6AC-3A28-8C192BAA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DF90A6-DCA3-4103-BF72-E45F31BAF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4355-259A-519E-BD83-0640396B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0"/>
            <a:ext cx="11430000" cy="819150"/>
          </a:xfrm>
        </p:spPr>
        <p:txBody>
          <a:bodyPr/>
          <a:lstStyle/>
          <a:p>
            <a:r>
              <a:rPr lang="en-US" sz="3200" dirty="0"/>
              <a:t>Having exact mental images of letters in a word…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C743D3-B2E3-4D1E-97AB-AB66474C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1732-A130-452F-1A98-5C5A50E2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Phonological Processing (PP) (page 494)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AA2B9C-20E0-485A-9D87-8F623786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5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8C1A-3B61-C3F2-E514-CF56032F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2587"/>
          </a:xfrm>
        </p:spPr>
        <p:txBody>
          <a:bodyPr>
            <a:normAutofit fontScale="90000"/>
          </a:bodyPr>
          <a:lstStyle/>
          <a:p>
            <a:r>
              <a:rPr lang="en-US" dirty="0"/>
              <a:t>Phonological memory: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5D6054-4A7D-433F-B68A-2F6E2828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8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800</Words>
  <Application>Microsoft Office PowerPoint</Application>
  <PresentationFormat>Widescreen</PresentationFormat>
  <Paragraphs>103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Chapter 13 Ukrainetz</vt:lpstr>
      <vt:lpstr>I. INTRODUCTION**</vt:lpstr>
      <vt:lpstr>II. PROCESSES INVOLVED IN READING FLUENCY</vt:lpstr>
      <vt:lpstr>III. PROCESSES INVOLVED IN WORD IDENTIFICATION</vt:lpstr>
      <vt:lpstr>B. Orthographic Processing (OP)</vt:lpstr>
      <vt:lpstr>For example </vt:lpstr>
      <vt:lpstr>Having exact mental images of letters in a word…</vt:lpstr>
      <vt:lpstr>C. Phonological Processing (PP) (page 494)</vt:lpstr>
      <vt:lpstr>Phonological memory:</vt:lpstr>
      <vt:lpstr>Phonemic awareness (what we have also called phonological awareness):**</vt:lpstr>
      <vt:lpstr>Rapid automatic naming:</vt:lpstr>
      <vt:lpstr>IV. STAGES OF READING DEVELOPMENT** (Chall’s stages)  </vt:lpstr>
      <vt:lpstr>B. Chall’s Stage 1: Initial Reading or Decoding</vt:lpstr>
      <vt:lpstr>Take a slappy hand and children’s book and go through the whole book:</vt:lpstr>
      <vt:lpstr>In stage 1:</vt:lpstr>
      <vt:lpstr>C. Chall’s Stage 2: Confirmation, Fluency, and Ungluing From Print</vt:lpstr>
      <vt:lpstr>D. Chall’s Stage 3:  Reading for Learning New Information</vt:lpstr>
      <vt:lpstr>Diehl 2023:</vt:lpstr>
      <vt:lpstr>Sherman, H. (2022, December). The ASHA Leader Live.**</vt:lpstr>
      <vt:lpstr>E. Chall’s Stage 4: Multiple Viewpoints</vt:lpstr>
      <vt:lpstr>F. Chall’s Stage 5: Construction and Reconstruction</vt:lpstr>
      <vt:lpstr>V. PRACTICAL TECHNIQUES FOR IMPROVING READING SKILLS</vt:lpstr>
      <vt:lpstr>B. Incorporating Phonemic Awareness Into Phonics**</vt:lpstr>
      <vt:lpstr>Make rules explicit: **</vt:lpstr>
      <vt:lpstr>C. Letter-Sound Correspondence</vt:lpstr>
      <vt:lpstr>D. Other Practical Strategies for Improving Reading Skills</vt:lpstr>
      <vt:lpstr>Associate a sound with an animal**</vt:lpstr>
      <vt:lpstr>Teach a few letters like m, s, t, l, a**</vt:lpstr>
      <vt:lpstr>For especially difficult words:</vt:lpstr>
      <vt:lpstr>Have speed drills</vt:lpstr>
      <vt:lpstr>Youtube video….</vt:lpstr>
      <vt:lpstr>Group Activity—Meanings of Prefixes and Suffixes**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Roseberry-Mckibbin, Celeste</dc:creator>
  <cp:lastModifiedBy>Roseberry-Mckibbin, Celeste</cp:lastModifiedBy>
  <cp:revision>66</cp:revision>
  <dcterms:created xsi:type="dcterms:W3CDTF">2022-07-30T16:05:58Z</dcterms:created>
  <dcterms:modified xsi:type="dcterms:W3CDTF">2023-11-25T17:24:16Z</dcterms:modified>
</cp:coreProperties>
</file>