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548" r:id="rId2"/>
    <p:sldId id="281" r:id="rId3"/>
    <p:sldId id="282" r:id="rId4"/>
    <p:sldId id="257" r:id="rId5"/>
    <p:sldId id="279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80" r:id="rId14"/>
    <p:sldId id="278" r:id="rId15"/>
    <p:sldId id="268" r:id="rId16"/>
    <p:sldId id="271" r:id="rId17"/>
    <p:sldId id="269" r:id="rId18"/>
    <p:sldId id="270" r:id="rId19"/>
    <p:sldId id="258" r:id="rId20"/>
    <p:sldId id="259" r:id="rId21"/>
    <p:sldId id="273" r:id="rId22"/>
    <p:sldId id="274" r:id="rId23"/>
    <p:sldId id="260" r:id="rId24"/>
    <p:sldId id="272" r:id="rId25"/>
    <p:sldId id="275" r:id="rId26"/>
    <p:sldId id="276" r:id="rId27"/>
    <p:sldId id="546" r:id="rId28"/>
    <p:sldId id="54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56ACD-1084-4BB3-825C-E520E653ED60}" type="datetimeFigureOut">
              <a:rPr lang="en-GB" smtClean="0"/>
              <a:pPr>
                <a:defRPr/>
              </a:pPr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2FF5-5B14-44A0-B25D-EF3D8AEF49E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627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0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8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4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3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0C2A36-1327-41CA-A2C0-6D0206EA3211}" type="datetimeFigureOut">
              <a:rPr lang="en-GB" smtClean="0"/>
              <a:pPr>
                <a:defRPr/>
              </a:pPr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8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1F83C-76A7-4078-9948-D5C2E1FE052B}" type="datetimeFigureOut">
              <a:rPr lang="en-GB" smtClean="0"/>
              <a:pPr>
                <a:defRPr/>
              </a:pPr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3314C-4F67-4611-936F-1791CEA73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Impairment and Reading Disability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AA0CD-687D-442C-9C91-07E205E663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Ukrainetz chapter 5</a:t>
            </a:r>
          </a:p>
        </p:txBody>
      </p:sp>
    </p:spTree>
    <p:extLst>
      <p:ext uri="{BB962C8B-B14F-4D97-AF65-F5344CB8AC3E}">
        <p14:creationId xmlns:p14="http://schemas.microsoft.com/office/powerpoint/2010/main" val="402154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7EC3-5969-8758-B67F-08FE8D4F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DLD have specific difficulties with: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22CB0D-E984-4D89-AEBB-9F715A28B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3AAB-118C-65E5-0CC6-6BA5204D5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DLD:**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9BCD-6207-9583-249A-46DFB5CD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have concomitant speech sound disorders (SSD)</a:t>
            </a:r>
          </a:p>
          <a:p>
            <a:endParaRPr lang="en-US" dirty="0"/>
          </a:p>
          <a:p>
            <a:r>
              <a:rPr lang="en-US" dirty="0"/>
              <a:t>Even if they don’t have frank SSD, they may have difficulty accurately producing polysyllabic words</a:t>
            </a:r>
          </a:p>
          <a:p>
            <a:endParaRPr lang="en-US" dirty="0"/>
          </a:p>
          <a:p>
            <a:r>
              <a:rPr lang="en-US" dirty="0"/>
              <a:t>Ukrainetz p. 165: “Half or more of children with SLI in preschool or kindergarten show concomitant poor early reading skills and go on to be reading disabled or at least poor readers.”</a:t>
            </a:r>
          </a:p>
        </p:txBody>
      </p:sp>
    </p:spTree>
    <p:extLst>
      <p:ext uri="{BB962C8B-B14F-4D97-AF65-F5344CB8AC3E}">
        <p14:creationId xmlns:p14="http://schemas.microsoft.com/office/powerpoint/2010/main" val="58381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826B-3E56-FFEA-4059-05E39C5B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Preschoolers with DLD—difficulty with: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D743CD-8610-4C7C-851C-8381A070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may manifest varying profiles:**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SLI/DLD= difficulties with spoken language</a:t>
            </a:r>
          </a:p>
          <a:p>
            <a:endParaRPr lang="en-US" dirty="0"/>
          </a:p>
          <a:p>
            <a:r>
              <a:rPr lang="en-US" dirty="0"/>
              <a:t>Reading disability= difficulties with written language</a:t>
            </a:r>
          </a:p>
          <a:p>
            <a:endParaRPr lang="en-US" dirty="0"/>
          </a:p>
          <a:p>
            <a:r>
              <a:rPr lang="en-US" dirty="0"/>
              <a:t>Some children have both</a:t>
            </a:r>
          </a:p>
          <a:p>
            <a:endParaRPr lang="en-US" dirty="0"/>
          </a:p>
          <a:p>
            <a:r>
              <a:rPr lang="en-US" dirty="0"/>
              <a:t>Some only have reading disability</a:t>
            </a:r>
          </a:p>
        </p:txBody>
      </p:sp>
    </p:spTree>
    <p:extLst>
      <p:ext uri="{BB962C8B-B14F-4D97-AF65-F5344CB8AC3E}">
        <p14:creationId xmlns:p14="http://schemas.microsoft.com/office/powerpoint/2010/main" val="149153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8" y="274639"/>
            <a:ext cx="9317930" cy="433135"/>
          </a:xfrm>
        </p:spPr>
        <p:txBody>
          <a:bodyPr>
            <a:normAutofit fontScale="90000"/>
          </a:bodyPr>
          <a:lstStyle/>
          <a:p>
            <a:r>
              <a:rPr lang="en-US" dirty="0"/>
              <a:t>Ukrainetz p. 159:</a:t>
            </a:r>
          </a:p>
        </p:txBody>
      </p:sp>
    </p:spTree>
    <p:extLst>
      <p:ext uri="{BB962C8B-B14F-4D97-AF65-F5344CB8AC3E}">
        <p14:creationId xmlns:p14="http://schemas.microsoft.com/office/powerpoint/2010/main" val="323909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3A3F3-2D48-DB06-EBFD-749D1C64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READING DISABILITY (RD)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4B69A-9CBF-994F-9DDA-98E5755F7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70" y="1401510"/>
            <a:ext cx="11408636" cy="5520584"/>
          </a:xfrm>
        </p:spPr>
        <p:txBody>
          <a:bodyPr/>
          <a:lstStyle/>
          <a:p>
            <a:r>
              <a:rPr lang="en-US" b="1" dirty="0"/>
              <a:t>A. Foundations of 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1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1EAF-CC7B-32CF-F484-14CDDDBDF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 child with RD: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37191-406E-95EB-F398-E212C33AA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E11E-A9FF-582A-8AE6-3CF2973F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page 167:**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C360E-54F8-8E59-3E25-F93FC8B45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“…students must have below-grade-level proficiency to qualify for federally funded services, but a student with a high IQ and good effort who reads only at grade level (Mark!!) would still fit the concept of reading disability.”</a:t>
            </a:r>
          </a:p>
          <a:p>
            <a:endParaRPr lang="en-US" dirty="0"/>
          </a:p>
          <a:p>
            <a:r>
              <a:rPr lang="en-US" dirty="0"/>
              <a:t>From personal experience, the Marks of the world get nothing </a:t>
            </a:r>
          </a:p>
        </p:txBody>
      </p:sp>
    </p:spTree>
    <p:extLst>
      <p:ext uri="{BB962C8B-B14F-4D97-AF65-F5344CB8AC3E}">
        <p14:creationId xmlns:p14="http://schemas.microsoft.com/office/powerpoint/2010/main" val="382018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300E-846D-D55C-48EC-84116088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schools still use the discrepancy model to qualify students for services: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300E3B-E9F3-45CB-9ED5-8C05F3B2A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24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DC6C6A0-121C-84EA-3F4C-52EA3BA2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912" y="5107156"/>
            <a:ext cx="121042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Simple View of Reading">
            <a:extLst>
              <a:ext uri="{FF2B5EF4-FFF2-40B4-BE49-F238E27FC236}">
                <a16:creationId xmlns:a16="http://schemas.microsoft.com/office/drawing/2014/main" id="{2058358A-C8CC-2805-AFC3-36CDF9109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63" y="1773382"/>
            <a:ext cx="10418950" cy="253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C38532C-50A8-054D-C4A7-A6C24E16E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Simple View of Reading**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31F82-6DDE-C6A4-AE98-45DA708F6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3" y="4498109"/>
            <a:ext cx="11187160" cy="1628055"/>
          </a:xfrm>
        </p:spPr>
        <p:txBody>
          <a:bodyPr/>
          <a:lstStyle/>
          <a:p>
            <a:r>
              <a:rPr lang="en-US" sz="3200" dirty="0"/>
              <a:t>Decoding/word recognition x language comprehension = reading comprehension</a:t>
            </a:r>
          </a:p>
        </p:txBody>
      </p:sp>
    </p:spTree>
    <p:extLst>
      <p:ext uri="{BB962C8B-B14F-4D97-AF65-F5344CB8AC3E}">
        <p14:creationId xmlns:p14="http://schemas.microsoft.com/office/powerpoint/2010/main" val="199625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references used this semester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9" y="1480457"/>
            <a:ext cx="11054684" cy="4645707"/>
          </a:xfrm>
        </p:spPr>
        <p:txBody>
          <a:bodyPr/>
          <a:lstStyle/>
          <a:p>
            <a:r>
              <a:rPr lang="en-US" dirty="0"/>
              <a:t>Diehl, S.F. (2024). The development of literacy skills. In S. Levey (Ed.), </a:t>
            </a:r>
            <a:r>
              <a:rPr lang="en-US" i="1" dirty="0"/>
              <a:t>Introduction to language development </a:t>
            </a:r>
            <a:r>
              <a:rPr lang="en-US" dirty="0"/>
              <a:t>(3</a:t>
            </a:r>
            <a:r>
              <a:rPr lang="en-US" baseline="30000" dirty="0"/>
              <a:t>rd</a:t>
            </a:r>
            <a:r>
              <a:rPr lang="en-US" dirty="0"/>
              <a:t> ed.). Plural Publishing. </a:t>
            </a:r>
          </a:p>
          <a:p>
            <a:endParaRPr lang="en-US" dirty="0"/>
          </a:p>
          <a:p>
            <a:r>
              <a:rPr lang="en-US" dirty="0"/>
              <a:t>Fogle, P.T. (2023). </a:t>
            </a:r>
            <a:r>
              <a:rPr lang="en-US" i="1" dirty="0"/>
              <a:t>Essentials of communication sciences and disorders </a:t>
            </a:r>
            <a:r>
              <a:rPr lang="en-US" dirty="0"/>
              <a:t>(3</a:t>
            </a:r>
            <a:r>
              <a:rPr lang="en-US" baseline="30000" dirty="0"/>
              <a:t>rd</a:t>
            </a:r>
            <a:r>
              <a:rPr lang="en-US" dirty="0"/>
              <a:t> ed.). Jones  &amp; Bartlett Learning. </a:t>
            </a:r>
          </a:p>
          <a:p>
            <a:endParaRPr lang="en-US" dirty="0"/>
          </a:p>
          <a:p>
            <a:r>
              <a:rPr lang="en-US" dirty="0"/>
              <a:t>Westby, C. (2023). Disruptive behaviors and social communication disorder. In D.A. </a:t>
            </a:r>
            <a:r>
              <a:rPr lang="en-US" dirty="0" err="1"/>
              <a:t>Hwa-Froelich</a:t>
            </a:r>
            <a:r>
              <a:rPr lang="en-US" dirty="0"/>
              <a:t> (Ed.), </a:t>
            </a:r>
            <a:r>
              <a:rPr lang="en-US" i="1" dirty="0"/>
              <a:t>Social communication development and disorders</a:t>
            </a:r>
            <a:r>
              <a:rPr lang="en-US" dirty="0"/>
              <a:t> (pp. 304-344). Routledge.</a:t>
            </a:r>
          </a:p>
        </p:txBody>
      </p:sp>
    </p:spTree>
    <p:extLst>
      <p:ext uri="{BB962C8B-B14F-4D97-AF65-F5344CB8AC3E}">
        <p14:creationId xmlns:p14="http://schemas.microsoft.com/office/powerpoint/2010/main" val="3878756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C4334-2ECA-01BC-1CA5-A75D1B5F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reading disability, children may have difficulty with: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0963AE-1271-41B2-9C78-3633E2DE9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5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DC3B-E8FC-1AA4-0AF4-9C149FDC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Lifetime Impact of 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FCECCE-66C0-48C4-976F-D59212B78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22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1182-9C8B-C966-719C-B89A9C8C6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SLI/DLD and 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F443CB-2F1F-4C39-A677-6F6606FF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45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81E2-86E1-9757-A3AD-FE924DBA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know that: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1B4C5-6926-4ECA-8933-87A471852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18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251F-99E5-37D4-D1B1-C3CBAF34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Linguistic Characteristics of RD—Difficulties With: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D5AEE4-827E-4D4B-B747-A70775D20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89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AED4-99D9-540F-9676-A41392DC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with RD also have difficulty with: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0BE134-5189-4AE0-A12E-F83CB0E3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C467-500C-7612-5921-F49F39CE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difficult areas for children with RD: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A3355A-380D-41F6-8A49-C8CD059B5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0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Senter</a:t>
            </a:r>
            <a:r>
              <a:rPr lang="en-US" sz="3200" dirty="0"/>
              <a:t> et al. (2023). Speech-language pathology interventions for children with executive function deficits: A systematic literature review. </a:t>
            </a:r>
            <a:r>
              <a:rPr lang="en-US" sz="3200" i="1" dirty="0"/>
              <a:t>LSHSS, 54</a:t>
            </a:r>
            <a:r>
              <a:rPr lang="en-US" sz="3200" dirty="0"/>
              <a:t>, 336-354. </a:t>
            </a:r>
          </a:p>
          <a:p>
            <a:endParaRPr lang="en-US" sz="3200" dirty="0"/>
          </a:p>
          <a:p>
            <a:r>
              <a:rPr lang="en-US" sz="3200" dirty="0"/>
              <a:t>EF deficits often accompany DLD</a:t>
            </a:r>
          </a:p>
        </p:txBody>
      </p:sp>
    </p:spTree>
    <p:extLst>
      <p:ext uri="{BB962C8B-B14F-4D97-AF65-F5344CB8AC3E}">
        <p14:creationId xmlns:p14="http://schemas.microsoft.com/office/powerpoint/2010/main" val="3819730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should include: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68AB5E-5A16-4625-BC67-731BF9BCA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also: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Roseberry-McKibbin,</a:t>
            </a:r>
            <a:r>
              <a:rPr lang="en-US" dirty="0"/>
              <a:t> C., Hegde, G., &amp; Tellis, G. (2024). </a:t>
            </a:r>
            <a:r>
              <a:rPr lang="en-US" i="1" dirty="0"/>
              <a:t>An advanced review of speech-language pathology: Preparation for Praxis and comprehensive examination</a:t>
            </a:r>
            <a:r>
              <a:rPr lang="en-US" dirty="0"/>
              <a:t> (6</a:t>
            </a:r>
            <a:r>
              <a:rPr lang="en-US" baseline="30000" dirty="0"/>
              <a:t>th</a:t>
            </a:r>
            <a:r>
              <a:rPr lang="en-US" dirty="0"/>
              <a:t> ed.). Pro-Ed. </a:t>
            </a:r>
          </a:p>
        </p:txBody>
      </p:sp>
    </p:spTree>
    <p:extLst>
      <p:ext uri="{BB962C8B-B14F-4D97-AF65-F5344CB8AC3E}">
        <p14:creationId xmlns:p14="http://schemas.microsoft.com/office/powerpoint/2010/main" val="32762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73688-E96D-DAA9-3E58-3D2C7FEE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0B9B-DE24-DA60-21B5-A4A568E09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Specific language impairment (SLI)--difficulties in spoken lang</a:t>
            </a:r>
          </a:p>
          <a:p>
            <a:endParaRPr lang="en-US" sz="3200" dirty="0"/>
          </a:p>
          <a:p>
            <a:r>
              <a:rPr lang="en-US" sz="3200" dirty="0"/>
              <a:t>Reading disability = difficulties with </a:t>
            </a:r>
            <a:r>
              <a:rPr lang="en-US" sz="3200" dirty="0">
                <a:solidFill>
                  <a:srgbClr val="FF0000"/>
                </a:solidFill>
              </a:rPr>
              <a:t>written</a:t>
            </a:r>
            <a:r>
              <a:rPr lang="en-US" sz="3200" dirty="0"/>
              <a:t> lang</a:t>
            </a:r>
          </a:p>
        </p:txBody>
      </p:sp>
    </p:spTree>
    <p:extLst>
      <p:ext uri="{BB962C8B-B14F-4D97-AF65-F5344CB8AC3E}">
        <p14:creationId xmlns:p14="http://schemas.microsoft.com/office/powerpoint/2010/main" val="372894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838201"/>
            <a:ext cx="4573588" cy="5711825"/>
          </a:xfrm>
          <a:noFill/>
        </p:spPr>
      </p:pic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6324600" y="1676400"/>
            <a:ext cx="1295400" cy="13716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SSD</a:t>
            </a:r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4572000" y="381000"/>
            <a:ext cx="1981200" cy="1295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Reading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disabiity</a:t>
            </a:r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2133600" y="2133600"/>
            <a:ext cx="2286000" cy="11430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Language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Impairment</a:t>
            </a:r>
          </a:p>
        </p:txBody>
      </p:sp>
      <p:sp>
        <p:nvSpPr>
          <p:cNvPr id="9222" name="Isosceles Triangle 7"/>
          <p:cNvSpPr>
            <a:spLocks noChangeArrowheads="1"/>
          </p:cNvSpPr>
          <p:nvPr/>
        </p:nvSpPr>
        <p:spPr bwMode="auto">
          <a:xfrm>
            <a:off x="4191000" y="4495800"/>
            <a:ext cx="2057400" cy="2057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70C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0C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70C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0C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125897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40CD-9EA3-CF65-146E-2789CEE1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CHARACTERISTICS OF SLI (REVIEW)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DC88-365B-3EEE-7338-5E19E3A93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3D36-0F7D-C3BC-FBAB-1F9994A8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Preschoolers with DLD: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2D0584-C814-46E4-88E3-0864F182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71D76-4B45-2BB6-2A23-2043E971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remember: </a:t>
            </a:r>
            <a:r>
              <a:rPr lang="en-US" dirty="0">
                <a:sym typeface="Wingdings" panose="05000000000000000000" pitchFamily="2" charset="2"/>
              </a:rPr>
              <a:t> **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6A29C-5B8C-BBD2-A6E7-2DCBA98D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months of age: 1-2 words</a:t>
            </a:r>
          </a:p>
          <a:p>
            <a:endParaRPr lang="en-US" dirty="0"/>
          </a:p>
          <a:p>
            <a:r>
              <a:rPr lang="en-US" dirty="0"/>
              <a:t>18 months of age: 50 words and uses 2-word phrases</a:t>
            </a:r>
          </a:p>
          <a:p>
            <a:endParaRPr lang="en-US" dirty="0"/>
          </a:p>
          <a:p>
            <a:r>
              <a:rPr lang="en-US" dirty="0"/>
              <a:t>24 months of age: 200-300 expressive words, speaks mostly in phrases and short sentences</a:t>
            </a:r>
          </a:p>
        </p:txBody>
      </p:sp>
    </p:spTree>
    <p:extLst>
      <p:ext uri="{BB962C8B-B14F-4D97-AF65-F5344CB8AC3E}">
        <p14:creationId xmlns:p14="http://schemas.microsoft.com/office/powerpoint/2010/main" val="415657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4AEDE-990A-D7CD-4216-A51FF80E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scroll back the clock and look at when gestures should develop:**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051A8-CAEE-FAC2-8B4B-DF4265D8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40" y="1606858"/>
            <a:ext cx="11891847" cy="5251142"/>
          </a:xfrm>
        </p:spPr>
        <p:txBody>
          <a:bodyPr/>
          <a:lstStyle/>
          <a:p>
            <a:r>
              <a:rPr lang="en-US" dirty="0"/>
              <a:t>9 months: give, shake head no</a:t>
            </a:r>
          </a:p>
          <a:p>
            <a:endParaRPr lang="en-US" sz="900" dirty="0"/>
          </a:p>
          <a:p>
            <a:r>
              <a:rPr lang="en-US" dirty="0"/>
              <a:t>10 months: reach, raise arms</a:t>
            </a:r>
          </a:p>
          <a:p>
            <a:endParaRPr lang="en-US" sz="1100" dirty="0"/>
          </a:p>
          <a:p>
            <a:r>
              <a:rPr lang="en-US" dirty="0"/>
              <a:t>11 months: wave</a:t>
            </a:r>
          </a:p>
          <a:p>
            <a:endParaRPr lang="en-US" sz="1200" dirty="0"/>
          </a:p>
          <a:p>
            <a:r>
              <a:rPr lang="en-US" dirty="0"/>
              <a:t>12 months: point</a:t>
            </a:r>
          </a:p>
          <a:p>
            <a:endParaRPr lang="en-US" sz="1200" dirty="0"/>
          </a:p>
          <a:p>
            <a:r>
              <a:rPr lang="en-US" dirty="0"/>
              <a:t>13 months: clap</a:t>
            </a:r>
          </a:p>
          <a:p>
            <a:endParaRPr lang="en-US" sz="1100" dirty="0"/>
          </a:p>
          <a:p>
            <a:r>
              <a:rPr lang="en-US" dirty="0"/>
              <a:t>14 months: </a:t>
            </a:r>
            <a:r>
              <a:rPr lang="en-US" dirty="0" err="1"/>
              <a:t>shhh</a:t>
            </a:r>
            <a:endParaRPr lang="en-US" dirty="0"/>
          </a:p>
          <a:p>
            <a:endParaRPr lang="en-US" sz="1200" dirty="0"/>
          </a:p>
          <a:p>
            <a:r>
              <a:rPr lang="en-US" dirty="0"/>
              <a:t>15 months: nods head yes</a:t>
            </a:r>
          </a:p>
        </p:txBody>
      </p:sp>
    </p:spTree>
    <p:extLst>
      <p:ext uri="{BB962C8B-B14F-4D97-AF65-F5344CB8AC3E}">
        <p14:creationId xmlns:p14="http://schemas.microsoft.com/office/powerpoint/2010/main" val="419200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583</Words>
  <Application>Microsoft Office PowerPoint</Application>
  <PresentationFormat>Widescreen</PresentationFormat>
  <Paragraphs>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Language Impairment and Reading Disability</vt:lpstr>
      <vt:lpstr>Additional references used this semester include:</vt:lpstr>
      <vt:lpstr>And also:</vt:lpstr>
      <vt:lpstr>I. INTRODUCTION </vt:lpstr>
      <vt:lpstr>PowerPoint Presentation</vt:lpstr>
      <vt:lpstr>II. CHARACTERISTICS OF SLI (REVIEW)</vt:lpstr>
      <vt:lpstr>Preschoolers with DLD:</vt:lpstr>
      <vt:lpstr>We will remember:  **</vt:lpstr>
      <vt:lpstr>Let’s scroll back the clock and look at when gestures should develop:**</vt:lpstr>
      <vt:lpstr>Children with DLD have specific difficulties with:</vt:lpstr>
      <vt:lpstr>Children with DLD:**</vt:lpstr>
      <vt:lpstr>Preschoolers with DLD—difficulty with:</vt:lpstr>
      <vt:lpstr>Children may manifest varying profiles:**</vt:lpstr>
      <vt:lpstr>Ukrainetz p. 159:</vt:lpstr>
      <vt:lpstr>III. READING DISABILITY (RD)</vt:lpstr>
      <vt:lpstr>For a child with RD:</vt:lpstr>
      <vt:lpstr>From page 167:**</vt:lpstr>
      <vt:lpstr>Most schools still use the discrepancy model to qualify students for services:</vt:lpstr>
      <vt:lpstr>B. Simple View of Reading**</vt:lpstr>
      <vt:lpstr>With reading disability, children may have difficulty with:</vt:lpstr>
      <vt:lpstr>C. Lifetime Impact of RD</vt:lpstr>
      <vt:lpstr>D. SLI/DLD and RD</vt:lpstr>
      <vt:lpstr>We know that:</vt:lpstr>
      <vt:lpstr>E. Linguistic Characteristics of RD—Difficulties With:</vt:lpstr>
      <vt:lpstr>Students with RD also have difficulty with:</vt:lpstr>
      <vt:lpstr>Other difficult areas for children with RD:</vt:lpstr>
      <vt:lpstr>**</vt:lpstr>
      <vt:lpstr>Treatment should include: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Impairment and Reading Disability</dc:title>
  <dc:creator>Roseberry-Mckibbin, Celeste</dc:creator>
  <cp:lastModifiedBy>Roseberry-Mckibbin, Celeste</cp:lastModifiedBy>
  <cp:revision>29</cp:revision>
  <dcterms:created xsi:type="dcterms:W3CDTF">2022-07-27T16:19:32Z</dcterms:created>
  <dcterms:modified xsi:type="dcterms:W3CDTF">2023-11-25T15:11:46Z</dcterms:modified>
</cp:coreProperties>
</file>