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  <p:sldMasterId id="2147483722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4" r:id="rId6"/>
    <p:sldId id="257" r:id="rId7"/>
    <p:sldId id="258" r:id="rId8"/>
    <p:sldId id="266" r:id="rId9"/>
    <p:sldId id="277" r:id="rId10"/>
    <p:sldId id="287" r:id="rId11"/>
    <p:sldId id="288" r:id="rId12"/>
    <p:sldId id="270" r:id="rId13"/>
    <p:sldId id="271" r:id="rId14"/>
    <p:sldId id="272" r:id="rId15"/>
    <p:sldId id="259" r:id="rId16"/>
    <p:sldId id="278" r:id="rId17"/>
    <p:sldId id="279" r:id="rId18"/>
    <p:sldId id="280" r:id="rId19"/>
    <p:sldId id="294" r:id="rId20"/>
    <p:sldId id="296" r:id="rId21"/>
    <p:sldId id="297" r:id="rId22"/>
    <p:sldId id="295" r:id="rId23"/>
    <p:sldId id="261" r:id="rId24"/>
    <p:sldId id="276" r:id="rId25"/>
    <p:sldId id="281" r:id="rId26"/>
    <p:sldId id="260" r:id="rId27"/>
    <p:sldId id="265" r:id="rId28"/>
    <p:sldId id="26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79292" autoAdjust="0"/>
  </p:normalViewPr>
  <p:slideViewPr>
    <p:cSldViewPr>
      <p:cViewPr varScale="1">
        <p:scale>
          <a:sx n="88" d="100"/>
          <a:sy n="88" d="100"/>
        </p:scale>
        <p:origin x="179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49"/>
    </p:cViewPr>
  </p:sorterViewPr>
  <p:notesViewPr>
    <p:cSldViewPr>
      <p:cViewPr varScale="1">
        <p:scale>
          <a:sx n="62" d="100"/>
          <a:sy n="62" d="100"/>
        </p:scale>
        <p:origin x="12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FA9D13-63C2-47E3-8899-9410E9C958F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37DEDC-0C90-4C25-8099-C6F94D6E7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4FF29C-D956-438E-B951-25C5EF70DCBF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28D354-6455-428F-8336-013AF89FB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4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D354-6455-428F-8336-013AF89FB7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6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4572000"/>
            <a:ext cx="3048000" cy="609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5105400"/>
            <a:ext cx="3048000" cy="3810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914400"/>
            <a:ext cx="15049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914400"/>
            <a:ext cx="436245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8A7B-F67B-4C67-97D8-A6139AC8F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2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3D1E-C6D3-4257-938E-41050C5E1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E34D-EB5B-4274-8529-05D3E1999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10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6A29-18D6-4B3A-A739-41E750B068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65D8-C664-42F4-806D-9BC7F36DA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4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5362-4216-4DE4-AFAF-C4BDC454AF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17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6124-8A90-4B69-A646-22209A216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6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EB7C-28BC-4D80-8568-660D5A79BE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4E4E-841E-4205-BC49-C71B38831A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1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9F16-F436-42B2-91D7-CE884E5E8A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18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B172-CFA4-4FB0-AAB8-8A5C33AB5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1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C4C1-447F-4C3C-B20F-7C7179BFB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87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781F-5D93-4BF4-A1CB-FE17C6538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24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E51C9-930E-4649-9905-E08B645AE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75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A31B-CDAE-4D99-B642-405A9FD91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684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8387-44C6-4D5A-9CC7-41C726860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554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E4AB-5FEB-4FE8-A59D-83D091FFE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3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A4F0-D002-4439-B1E2-EBF61AA3B9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21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5225"/>
            <a:ext cx="8534400" cy="1349375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18025"/>
            <a:ext cx="8534400" cy="444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09E4-01C1-499A-80E0-44D59F4DA1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46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40A-9644-4CB0-99CC-F91C50635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39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3723-E8E2-40A8-BB3E-8133437C3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39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25BF-00D4-4DDF-9C26-DDAC5BAE8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26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C794-AE76-4032-AE2A-D3E9A98707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79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7B22-6E34-4244-A6BA-6760DACA73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27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1660-A46C-43C0-9FA6-F9F5E7E1D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9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03F5-CCF4-4B11-926B-1F4E6EAEF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9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16E9-41CB-4F03-9BF2-031438187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9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A74F-430F-4D77-A412-725B9BE5F5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0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82EA9-D555-47E2-8B32-B7ED2E3DE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58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6ABE-E9F0-4C4F-96E7-73BCD83BB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84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618F-EDE9-4CE2-ADEE-77EE25703A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60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1F006-5605-4614-9010-85EF8DE59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168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D1C3-D19B-4DBC-8FCE-2657D472E7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42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BB4DD-9015-4E33-91C1-7E6A04EAB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63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C02E-4FD2-4EDC-8291-8EA7EF6CA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70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EF082-7ED2-4D60-84E7-FFD80B5FD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27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28A7B-F67B-4C67-97D8-A6139AC8F0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89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9E34D-EB5B-4274-8529-05D3E199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7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096000" cy="5032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524000"/>
            <a:ext cx="2973388" cy="5873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2163762"/>
            <a:ext cx="29733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535113"/>
            <a:ext cx="3048000" cy="5855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30480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5EB7C-28BC-4D80-8568-660D5A79BEF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25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4E4E-841E-4205-BC49-C71B38831A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4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9F16-F436-42B2-91D7-CE884E5E8A1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503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3B172-CFA4-4FB0-AAB8-8A5C33AB5B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42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3C4C1-447F-4C3C-B20F-7C7179BFB66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41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781F-5D93-4BF4-A1CB-FE17C65389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41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E51C9-930E-4649-9905-E08B645AEF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69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8A31B-CDAE-4D99-B642-405A9FD910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0281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E8387-44C6-4D5A-9CC7-41C7268603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8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248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990600"/>
            <a:ext cx="5486400" cy="3581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257800"/>
            <a:ext cx="5486400" cy="533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14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828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6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8B1779-5727-4B05-8701-377F64024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5DDA00-C419-47F4-A3FD-6D7C96975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Gathering and Analyzing a Language Sample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848600" cy="13414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In this study, they compared the performance of low- and mid-SES preschoolers (typically developing)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Thus….**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0689"/>
            <a:ext cx="7620000" cy="4435474"/>
          </a:xfrm>
        </p:spPr>
        <p:txBody>
          <a:bodyPr/>
          <a:lstStyle/>
          <a:p>
            <a:pPr algn="l"/>
            <a:r>
              <a:rPr lang="en-US" dirty="0"/>
              <a:t>Use of language sampling is very important with populations such as low-SES children!</a:t>
            </a:r>
          </a:p>
        </p:txBody>
      </p:sp>
    </p:spTree>
    <p:extLst>
      <p:ext uri="{BB962C8B-B14F-4D97-AF65-F5344CB8AC3E}">
        <p14:creationId xmlns:p14="http://schemas.microsoft.com/office/powerpoint/2010/main" val="20241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When analyzing a LS: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2544762"/>
          </a:xfrm>
        </p:spPr>
        <p:txBody>
          <a:bodyPr/>
          <a:lstStyle/>
          <a:p>
            <a:pPr algn="l"/>
            <a:r>
              <a:rPr lang="en-US" sz="3200" dirty="0" err="1"/>
              <a:t>Hao</a:t>
            </a:r>
            <a:r>
              <a:rPr lang="en-US" sz="3200" dirty="0"/>
              <a:t> et al. A narrative evaluation of** Mandarin-speaking children with language impairment. </a:t>
            </a:r>
            <a:r>
              <a:rPr lang="en-US" sz="3200" i="1" dirty="0"/>
              <a:t>Journal of Speech, Language, and Hearing Research, 61</a:t>
            </a:r>
            <a:r>
              <a:rPr lang="en-US" sz="3200" dirty="0"/>
              <a:t>, 35-359.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895600"/>
            <a:ext cx="5486400" cy="3962400"/>
          </a:xfrm>
        </p:spPr>
        <p:txBody>
          <a:bodyPr/>
          <a:lstStyle/>
          <a:p>
            <a:pPr algn="l"/>
            <a:r>
              <a:rPr lang="en-US" dirty="0"/>
              <a:t>Verbosity is secondary to </a:t>
            </a:r>
            <a:r>
              <a:rPr lang="en-US" b="1" dirty="0">
                <a:solidFill>
                  <a:srgbClr val="FF0000"/>
                </a:solidFill>
              </a:rPr>
              <a:t>quality</a:t>
            </a:r>
            <a:r>
              <a:rPr lang="en-US" dirty="0"/>
              <a:t> of language production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Children with SLI may produce a similar total number of words (TNW) as their typical peers</a:t>
            </a:r>
          </a:p>
        </p:txBody>
      </p:sp>
    </p:spTree>
    <p:extLst>
      <p:ext uri="{BB962C8B-B14F-4D97-AF65-F5344CB8AC3E}">
        <p14:creationId xmlns:p14="http://schemas.microsoft.com/office/powerpoint/2010/main" val="12735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However…(</a:t>
            </a:r>
            <a:r>
              <a:rPr lang="en-US" dirty="0" err="1"/>
              <a:t>Hao</a:t>
            </a:r>
            <a:r>
              <a:rPr lang="en-US" dirty="0"/>
              <a:t> et al.  continued)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 (this slide not on the exam)**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pPr algn="l"/>
            <a:r>
              <a:rPr lang="en-US" dirty="0"/>
              <a:t>So we, like, went to Disneyland you know? And, like there was this thing, this ride…this ride that was just totally awesome. I, like, totally loved it. </a:t>
            </a:r>
            <a:r>
              <a:rPr lang="en-US"/>
              <a:t>(27 </a:t>
            </a:r>
            <a:r>
              <a:rPr lang="en-US" dirty="0"/>
              <a:t>words)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went to Disneyland and I loved this awesome ride. (10 words)</a:t>
            </a:r>
          </a:p>
        </p:txBody>
      </p:sp>
    </p:spTree>
    <p:extLst>
      <p:ext uri="{BB962C8B-B14F-4D97-AF65-F5344CB8AC3E}">
        <p14:creationId xmlns:p14="http://schemas.microsoft.com/office/powerpoint/2010/main" val="17002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5821363"/>
          </a:xfrm>
        </p:spPr>
        <p:txBody>
          <a:bodyPr/>
          <a:lstStyle/>
          <a:p>
            <a:pPr algn="l"/>
            <a:r>
              <a:rPr lang="en-US" dirty="0" smtClean="0"/>
              <a:t>Liebenberg et al. (2023). Describing the spoken language skills of typically developing Afrikaans-speaking children using language sample analysis—a pilot study. LSHSS, 54, 518-534.**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They looked at best practices with Afrikaans-speaking children in terms of language sample analysis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Subjects ages 3:6-9:6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Liebenberg et al. (2023</a:t>
            </a:r>
            <a:r>
              <a:rPr lang="en-US" dirty="0" smtClean="0"/>
              <a:t>) concluded: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Liebenberg et al. (</a:t>
            </a:r>
            <a:r>
              <a:rPr lang="en-US" dirty="0" smtClean="0"/>
              <a:t>2023) look for these, especially in older students: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5344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0" dirty="0"/>
              <a:t>PowerPoint </a:t>
            </a:r>
            <a:r>
              <a:rPr lang="en-US" sz="3200" b="0" dirty="0" smtClean="0"/>
              <a:t>Outline</a:t>
            </a:r>
            <a:br>
              <a:rPr lang="en-US" sz="3200" b="0" dirty="0" smtClean="0"/>
            </a:b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/>
              <a:t>I. Purpose of a Language Sample</a:t>
            </a:r>
            <a:br>
              <a:rPr lang="en-US" sz="3200" b="0" dirty="0"/>
            </a:br>
            <a:r>
              <a:rPr lang="en-US" sz="3200" b="0" dirty="0"/>
              <a:t>II. Obtaining the Language Sample</a:t>
            </a:r>
            <a:br>
              <a:rPr lang="en-US" sz="3200" b="0" dirty="0"/>
            </a:br>
            <a:r>
              <a:rPr lang="en-US" sz="3200" b="0" dirty="0"/>
              <a:t>III. MLU Norms</a:t>
            </a:r>
            <a:br>
              <a:rPr lang="en-US" sz="3200" b="0" dirty="0"/>
            </a:br>
            <a:r>
              <a:rPr lang="en-US" sz="3200" b="0" dirty="0"/>
              <a:t>IV. Group Activity: LSA</a:t>
            </a:r>
          </a:p>
        </p:txBody>
      </p:sp>
    </p:spTree>
    <p:extLst>
      <p:ext uri="{BB962C8B-B14F-4D97-AF65-F5344CB8AC3E}">
        <p14:creationId xmlns:p14="http://schemas.microsoft.com/office/powerpoint/2010/main" val="39268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086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II. Obtaining the LS (review from 112)**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pPr algn="l"/>
            <a:r>
              <a:rPr lang="en-US" sz="3200" dirty="0"/>
              <a:t>Record sample; repeat what child says!!!</a:t>
            </a:r>
          </a:p>
          <a:p>
            <a:pPr algn="l"/>
            <a:endParaRPr lang="en-US" sz="1100" dirty="0"/>
          </a:p>
          <a:p>
            <a:pPr algn="l"/>
            <a:r>
              <a:rPr lang="en-US" sz="3200" dirty="0"/>
              <a:t>Have fun toys that are not loud or </a:t>
            </a:r>
            <a:r>
              <a:rPr lang="en-US" sz="3200" dirty="0" err="1"/>
              <a:t>clanky</a:t>
            </a:r>
            <a:endParaRPr lang="en-US" sz="3200" dirty="0"/>
          </a:p>
          <a:p>
            <a:pPr algn="l"/>
            <a:endParaRPr lang="en-US" sz="1000" dirty="0"/>
          </a:p>
          <a:p>
            <a:pPr algn="l"/>
            <a:r>
              <a:rPr lang="en-US" sz="3200" dirty="0"/>
              <a:t>Variety of materials—games, interactive toys, books</a:t>
            </a:r>
          </a:p>
          <a:p>
            <a:pPr algn="l"/>
            <a:endParaRPr lang="en-US" sz="1100" dirty="0"/>
          </a:p>
          <a:p>
            <a:pPr algn="l"/>
            <a:r>
              <a:rPr lang="en-US" sz="3200" dirty="0"/>
              <a:t>Ask </a:t>
            </a:r>
            <a:r>
              <a:rPr lang="en-US" sz="3200" dirty="0" err="1"/>
              <a:t>wh</a:t>
            </a:r>
            <a:r>
              <a:rPr lang="en-US" sz="3200" dirty="0"/>
              <a:t>- questions, not yes-no questions</a:t>
            </a:r>
          </a:p>
        </p:txBody>
      </p:sp>
    </p:spTree>
    <p:extLst>
      <p:ext uri="{BB962C8B-B14F-4D97-AF65-F5344CB8AC3E}">
        <p14:creationId xmlns:p14="http://schemas.microsoft.com/office/powerpoint/2010/main" val="13785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8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68" y="438466"/>
            <a:ext cx="6592832" cy="580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517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III. MLU Norms (</a:t>
            </a:r>
            <a:r>
              <a:rPr lang="en-US" altLang="en-US"/>
              <a:t>PRAXIS!)** </a:t>
            </a:r>
            <a:endParaRPr lang="en-US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505200" y="762000"/>
            <a:ext cx="5486400" cy="6553200"/>
          </a:xfrm>
        </p:spPr>
        <p:txBody>
          <a:bodyPr/>
          <a:lstStyle/>
          <a:p>
            <a:pPr algn="l"/>
            <a:r>
              <a:rPr lang="en-US" altLang="en-US" dirty="0"/>
              <a:t>18-24 mos. MLU = 1.5 to 2.0</a:t>
            </a:r>
          </a:p>
          <a:p>
            <a:pPr algn="l"/>
            <a:endParaRPr lang="en-US" altLang="en-US" sz="1000" dirty="0"/>
          </a:p>
          <a:p>
            <a:pPr algn="l"/>
            <a:r>
              <a:rPr lang="en-US" altLang="en-US" dirty="0"/>
              <a:t>2-2 ½ yrs. MLU = 2.0-2.5</a:t>
            </a:r>
          </a:p>
          <a:p>
            <a:pPr algn="l"/>
            <a:endParaRPr lang="en-US" altLang="en-US" sz="1400" dirty="0"/>
          </a:p>
          <a:p>
            <a:pPr algn="l"/>
            <a:r>
              <a:rPr lang="en-US" altLang="en-US" dirty="0"/>
              <a:t>2 ½ to 3 yrs. MLU = 2.5-3.0</a:t>
            </a:r>
          </a:p>
          <a:p>
            <a:pPr algn="l"/>
            <a:endParaRPr lang="en-US" altLang="en-US" sz="1400" dirty="0"/>
          </a:p>
          <a:p>
            <a:pPr algn="l"/>
            <a:r>
              <a:rPr lang="en-US" altLang="en-US" dirty="0"/>
              <a:t>3-4 yrs. MLU = 3.0-4.0</a:t>
            </a:r>
          </a:p>
          <a:p>
            <a:pPr algn="l"/>
            <a:endParaRPr lang="en-US" altLang="en-US" sz="1200" dirty="0"/>
          </a:p>
          <a:p>
            <a:pPr algn="l"/>
            <a:r>
              <a:rPr lang="en-US" altLang="en-US" dirty="0"/>
              <a:t>4-5 yrs. MLU = 4.5+</a:t>
            </a:r>
          </a:p>
          <a:p>
            <a:pPr algn="l"/>
            <a:endParaRPr lang="en-US" altLang="en-US" sz="1400" dirty="0"/>
          </a:p>
          <a:p>
            <a:pPr marL="0" lvl="2" indent="1588"/>
            <a:r>
              <a:rPr lang="en-US" altLang="en-US" sz="3200" dirty="0"/>
              <a:t>5-6 yrs. MLU= 8+ words, compound  and complex sentences</a:t>
            </a:r>
          </a:p>
        </p:txBody>
      </p:sp>
    </p:spTree>
    <p:extLst>
      <p:ext uri="{BB962C8B-B14F-4D97-AF65-F5344CB8AC3E}">
        <p14:creationId xmlns:p14="http://schemas.microsoft.com/office/powerpoint/2010/main" val="2836030596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0"/>
            <a:ext cx="83058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0" dirty="0"/>
              <a:t>PowerPoint </a:t>
            </a:r>
            <a:r>
              <a:rPr lang="en-US" sz="3200" b="0" dirty="0" smtClean="0"/>
              <a:t>Outline</a:t>
            </a:r>
            <a:br>
              <a:rPr lang="en-US" sz="3200" b="0" dirty="0" smtClean="0"/>
            </a:b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/>
              <a:t>I. Purpose of a Language Sample</a:t>
            </a:r>
            <a:br>
              <a:rPr lang="en-US" sz="3200" b="0" dirty="0"/>
            </a:br>
            <a:r>
              <a:rPr lang="en-US" sz="3200" b="0" dirty="0"/>
              <a:t>II. Obtaining the Language Sample</a:t>
            </a:r>
            <a:br>
              <a:rPr lang="en-US" sz="3200" b="0" dirty="0"/>
            </a:br>
            <a:r>
              <a:rPr lang="en-US" sz="3200" b="0" dirty="0"/>
              <a:t>III. MLU Norms</a:t>
            </a:r>
            <a:br>
              <a:rPr lang="en-US" sz="3200" b="0" dirty="0"/>
            </a:br>
            <a:r>
              <a:rPr lang="en-US" sz="3200" b="0" dirty="0"/>
              <a:t>IV. Group Activity: LSA</a:t>
            </a:r>
          </a:p>
        </p:txBody>
      </p:sp>
    </p:spTree>
    <p:extLst>
      <p:ext uri="{BB962C8B-B14F-4D97-AF65-F5344CB8AC3E}">
        <p14:creationId xmlns:p14="http://schemas.microsoft.com/office/powerpoint/2010/main" val="27464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en-US" dirty="0"/>
              <a:t>IV.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63"/>
          </a:xfrm>
        </p:spPr>
        <p:txBody>
          <a:bodyPr/>
          <a:lstStyle/>
          <a:p>
            <a:pPr algn="l"/>
            <a:r>
              <a:rPr lang="en-US" dirty="0"/>
              <a:t>Together, we will analyze the language sample in your copy book</a:t>
            </a:r>
          </a:p>
        </p:txBody>
      </p:sp>
    </p:spTree>
    <p:extLst>
      <p:ext uri="{BB962C8B-B14F-4D97-AF65-F5344CB8AC3E}">
        <p14:creationId xmlns:p14="http://schemas.microsoft.com/office/powerpoint/2010/main" val="17767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I. Purpose of a Language Sample:**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066800"/>
            <a:ext cx="6019800" cy="5791200"/>
          </a:xfrm>
        </p:spPr>
        <p:txBody>
          <a:bodyPr/>
          <a:lstStyle/>
          <a:p>
            <a:pPr algn="l"/>
            <a:r>
              <a:rPr lang="en-US" sz="3200" dirty="0"/>
              <a:t>Lang sample analysis (LSA) is a criterion-referenced way to compare a child’s output to developmental data</a:t>
            </a:r>
          </a:p>
          <a:p>
            <a:pPr algn="l"/>
            <a:endParaRPr lang="en-US" sz="900" dirty="0"/>
          </a:p>
          <a:p>
            <a:pPr algn="l"/>
            <a:r>
              <a:rPr lang="en-US" sz="3200" dirty="0"/>
              <a:t>Evaluates child’s lang in naturalistic contexts</a:t>
            </a:r>
          </a:p>
          <a:p>
            <a:pPr algn="l"/>
            <a:endParaRPr lang="en-US" sz="1100" dirty="0"/>
          </a:p>
          <a:p>
            <a:pPr algn="l"/>
            <a:r>
              <a:rPr lang="en-US" sz="3200" dirty="0"/>
              <a:t>Provides info needed to develop </a:t>
            </a:r>
            <a:r>
              <a:rPr lang="en-US" sz="3200" dirty="0" err="1"/>
              <a:t>tx</a:t>
            </a:r>
            <a:r>
              <a:rPr lang="en-US" sz="3200" dirty="0"/>
              <a:t>  goals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Language samples are ideal for evaluating young children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2925762"/>
          </a:xfrm>
        </p:spPr>
        <p:txBody>
          <a:bodyPr/>
          <a:lstStyle/>
          <a:p>
            <a:pPr algn="l"/>
            <a:r>
              <a:rPr lang="en-US" sz="3200" dirty="0" err="1"/>
              <a:t>Pavelko</a:t>
            </a:r>
            <a:r>
              <a:rPr lang="en-US" sz="3200" dirty="0"/>
              <a:t> et al. Use of language sample analysis by school-based SLPs: Results of a nationwide survey. </a:t>
            </a:r>
            <a:r>
              <a:rPr lang="en-US" sz="3200" i="1" dirty="0"/>
              <a:t>Language, Speech, and Hearing Services in Schools, 47</a:t>
            </a:r>
            <a:r>
              <a:rPr lang="en-US" sz="3200" dirty="0"/>
              <a:t>(3), 246-258.  doi:10.1044/2016_LSHSS-15-0044.**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581400"/>
            <a:ext cx="5410200" cy="2544763"/>
          </a:xfrm>
        </p:spPr>
        <p:txBody>
          <a:bodyPr/>
          <a:lstStyle/>
          <a:p>
            <a:pPr algn="l"/>
            <a:r>
              <a:rPr lang="en-US" dirty="0"/>
              <a:t>Many school-based SLPs do not use LSA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“Too time consuming”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 gave a workshop for 500 SLPs in Houston, TX**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068763"/>
          </a:xfrm>
        </p:spPr>
        <p:txBody>
          <a:bodyPr/>
          <a:lstStyle/>
          <a:p>
            <a:r>
              <a:rPr lang="en-US" dirty="0"/>
              <a:t>I asked how many used language samples when assessing ELLs </a:t>
            </a:r>
          </a:p>
          <a:p>
            <a:endParaRPr lang="en-US" dirty="0"/>
          </a:p>
          <a:p>
            <a:r>
              <a:rPr lang="en-US" dirty="0"/>
              <a:t>Not one hand went up!!</a:t>
            </a:r>
          </a:p>
        </p:txBody>
      </p:sp>
    </p:spTree>
    <p:extLst>
      <p:ext uri="{BB962C8B-B14F-4D97-AF65-F5344CB8AC3E}">
        <p14:creationId xmlns:p14="http://schemas.microsoft.com/office/powerpoint/2010/main" val="23754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Klatte</a:t>
            </a:r>
            <a:r>
              <a:rPr lang="en-US" sz="3200" dirty="0"/>
              <a:t> et al. (2022). Language sample analysis in clinical practice: SLPs’ barriers, facilitators, and needs. </a:t>
            </a:r>
            <a:r>
              <a:rPr lang="en-US" sz="3200" i="1" dirty="0"/>
              <a:t>LSHSS, 53 </a:t>
            </a:r>
            <a:r>
              <a:rPr lang="en-US" sz="3200" dirty="0"/>
              <a:t>(1), 1-6**.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486400" cy="4373563"/>
          </a:xfrm>
        </p:spPr>
        <p:txBody>
          <a:bodyPr/>
          <a:lstStyle/>
          <a:p>
            <a:r>
              <a:rPr lang="en-US" dirty="0"/>
              <a:t>This article identified facilitators, barriers, and needs related to LSA by Dutch-speaking SLPs working with children with DLD.</a:t>
            </a:r>
          </a:p>
          <a:p>
            <a:endParaRPr lang="en-US" dirty="0"/>
          </a:p>
          <a:p>
            <a:r>
              <a:rPr lang="en-US" dirty="0"/>
              <a:t>The goal of the study was to investigate whether a training would create an actual change in LSA practices.</a:t>
            </a:r>
          </a:p>
        </p:txBody>
      </p:sp>
    </p:spTree>
    <p:extLst>
      <p:ext uri="{BB962C8B-B14F-4D97-AF65-F5344CB8AC3E}">
        <p14:creationId xmlns:p14="http://schemas.microsoft.com/office/powerpoint/2010/main" val="3096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762000"/>
          </a:xfrm>
        </p:spPr>
        <p:txBody>
          <a:bodyPr/>
          <a:lstStyle/>
          <a:p>
            <a:r>
              <a:rPr lang="en-US" dirty="0" err="1"/>
              <a:t>Klatte</a:t>
            </a:r>
            <a:r>
              <a:rPr lang="en-US" dirty="0"/>
              <a:t> et al., 2022: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848600" cy="1477962"/>
          </a:xfrm>
        </p:spPr>
        <p:txBody>
          <a:bodyPr/>
          <a:lstStyle/>
          <a:p>
            <a:pPr algn="l"/>
            <a:r>
              <a:rPr lang="en-US" sz="3200" dirty="0"/>
              <a:t>However, in the case of populations such as multicultural and low-SES, we need to try because norm-referenced tests are biased**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6553200" cy="4144963"/>
          </a:xfrm>
        </p:spPr>
        <p:txBody>
          <a:bodyPr/>
          <a:lstStyle/>
          <a:p>
            <a:pPr algn="l"/>
            <a:r>
              <a:rPr lang="en-US" i="1" dirty="0"/>
              <a:t>Communication Disorders Quarterly</a:t>
            </a:r>
            <a:r>
              <a:rPr lang="en-US" dirty="0"/>
              <a:t> Vol 38(4), 231-241.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Abel, A.D., </a:t>
            </a:r>
            <a:r>
              <a:rPr lang="en-US" dirty="0" err="1"/>
              <a:t>Schuele</a:t>
            </a:r>
            <a:r>
              <a:rPr lang="en-US" dirty="0"/>
              <a:t>, M., Arndt, K.B., Lee, M.W., &amp; Blankenship, K.G. Another look at the influence of maternal education on preschoolers’ performance on two norm-referenced measures.</a:t>
            </a:r>
          </a:p>
        </p:txBody>
      </p:sp>
    </p:spTree>
    <p:extLst>
      <p:ext uri="{BB962C8B-B14F-4D97-AF65-F5344CB8AC3E}">
        <p14:creationId xmlns:p14="http://schemas.microsoft.com/office/powerpoint/2010/main" val="10671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7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70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Theme73</Template>
  <TotalTime>587</TotalTime>
  <Words>692</Words>
  <Application>Microsoft Office PowerPoint</Application>
  <PresentationFormat>On-screen Show (4:3)</PresentationFormat>
  <Paragraphs>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Verdana</vt:lpstr>
      <vt:lpstr>Theme73</vt:lpstr>
      <vt:lpstr>Theme70</vt:lpstr>
      <vt:lpstr>1_Default Design</vt:lpstr>
      <vt:lpstr>Office Theme</vt:lpstr>
      <vt:lpstr>Gathering and Analyzing a Language Sample</vt:lpstr>
      <vt:lpstr>PowerPoint Outline  I. Purpose of a Language Sample II. Obtaining the Language Sample III. MLU Norms IV. Group Activity: LSA</vt:lpstr>
      <vt:lpstr>I. Purpose of a Language Sample:**</vt:lpstr>
      <vt:lpstr>Language samples are ideal for evaluating young children</vt:lpstr>
      <vt:lpstr>Pavelko et al. Use of language sample analysis by school-based SLPs: Results of a nationwide survey. Language, Speech, and Hearing Services in Schools, 47(3), 246-258.  doi:10.1044/2016_LSHSS-15-0044.**</vt:lpstr>
      <vt:lpstr>When I gave a workshop for 500 SLPs in Houston, TX**</vt:lpstr>
      <vt:lpstr>Klatte et al. (2022). Language sample analysis in clinical practice: SLPs’ barriers, facilitators, and needs. LSHSS, 53 (1), 1-6**.</vt:lpstr>
      <vt:lpstr>Klatte et al., 2022:</vt:lpstr>
      <vt:lpstr>However, in the case of populations such as multicultural and low-SES, we need to try because norm-referenced tests are biased**</vt:lpstr>
      <vt:lpstr>In this study, they compared the performance of low- and mid-SES preschoolers (typically developing)</vt:lpstr>
      <vt:lpstr>Thus….**</vt:lpstr>
      <vt:lpstr>When analyzing a LS:</vt:lpstr>
      <vt:lpstr>Hao et al. A narrative evaluation of** Mandarin-speaking children with language impairment. Journal of Speech, Language, and Hearing Research, 61, 35-359.</vt:lpstr>
      <vt:lpstr>However…(Hao et al.  continued)</vt:lpstr>
      <vt:lpstr>For example (this slide not on the exam)**</vt:lpstr>
      <vt:lpstr>PowerPoint Presentation</vt:lpstr>
      <vt:lpstr>Liebenberg et al. (2023) concluded: </vt:lpstr>
      <vt:lpstr>Liebenberg et al. (2023) look for these, especially in older students:</vt:lpstr>
      <vt:lpstr>PowerPoint Presentation</vt:lpstr>
      <vt:lpstr>II. Obtaining the LS (review from 112)**</vt:lpstr>
      <vt:lpstr>PowerPoint Presentation</vt:lpstr>
      <vt:lpstr>PowerPoint Presentation</vt:lpstr>
      <vt:lpstr>III. MLU Norms (PRAXIS!)** </vt:lpstr>
      <vt:lpstr>PowerPoint Outline  I. Purpose of a Language Sample II. Obtaining the Language Sample III. MLU Norms IV. Group Activity: LSA</vt:lpstr>
      <vt:lpstr>IV. Group Activity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</dc:creator>
  <cp:lastModifiedBy>Celeste Roseberry-Mckibbin</cp:lastModifiedBy>
  <cp:revision>59</cp:revision>
  <cp:lastPrinted>2023-04-08T19:31:18Z</cp:lastPrinted>
  <dcterms:created xsi:type="dcterms:W3CDTF">2016-07-28T19:45:03Z</dcterms:created>
  <dcterms:modified xsi:type="dcterms:W3CDTF">2023-04-08T19:33:42Z</dcterms:modified>
</cp:coreProperties>
</file>