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7" r:id="rId1"/>
  </p:sldMasterIdLst>
  <p:handoutMasterIdLst>
    <p:handoutMasterId r:id="rId73"/>
  </p:handoutMasterIdLst>
  <p:sldIdLst>
    <p:sldId id="256" r:id="rId2"/>
    <p:sldId id="334" r:id="rId3"/>
    <p:sldId id="343" r:id="rId4"/>
    <p:sldId id="386" r:id="rId5"/>
    <p:sldId id="341" r:id="rId6"/>
    <p:sldId id="344" r:id="rId7"/>
    <p:sldId id="258" r:id="rId8"/>
    <p:sldId id="336" r:id="rId9"/>
    <p:sldId id="381" r:id="rId10"/>
    <p:sldId id="350" r:id="rId11"/>
    <p:sldId id="351" r:id="rId12"/>
    <p:sldId id="317" r:id="rId13"/>
    <p:sldId id="346" r:id="rId14"/>
    <p:sldId id="347" r:id="rId15"/>
    <p:sldId id="265" r:id="rId16"/>
    <p:sldId id="266" r:id="rId17"/>
    <p:sldId id="267" r:id="rId18"/>
    <p:sldId id="268" r:id="rId19"/>
    <p:sldId id="353" r:id="rId20"/>
    <p:sldId id="270" r:id="rId21"/>
    <p:sldId id="271" r:id="rId22"/>
    <p:sldId id="273" r:id="rId23"/>
    <p:sldId id="274" r:id="rId24"/>
    <p:sldId id="275" r:id="rId25"/>
    <p:sldId id="390" r:id="rId26"/>
    <p:sldId id="259" r:id="rId27"/>
    <p:sldId id="391" r:id="rId28"/>
    <p:sldId id="387" r:id="rId29"/>
    <p:sldId id="388" r:id="rId30"/>
    <p:sldId id="389" r:id="rId31"/>
    <p:sldId id="352" r:id="rId32"/>
    <p:sldId id="260" r:id="rId33"/>
    <p:sldId id="364" r:id="rId34"/>
    <p:sldId id="262" r:id="rId35"/>
    <p:sldId id="276" r:id="rId36"/>
    <p:sldId id="316" r:id="rId37"/>
    <p:sldId id="277" r:id="rId38"/>
    <p:sldId id="278" r:id="rId39"/>
    <p:sldId id="279" r:id="rId40"/>
    <p:sldId id="280" r:id="rId41"/>
    <p:sldId id="308" r:id="rId42"/>
    <p:sldId id="281" r:id="rId43"/>
    <p:sldId id="282" r:id="rId44"/>
    <p:sldId id="283" r:id="rId45"/>
    <p:sldId id="284" r:id="rId46"/>
    <p:sldId id="285" r:id="rId47"/>
    <p:sldId id="286" r:id="rId48"/>
    <p:sldId id="287" r:id="rId49"/>
    <p:sldId id="288" r:id="rId50"/>
    <p:sldId id="289" r:id="rId51"/>
    <p:sldId id="291" r:id="rId52"/>
    <p:sldId id="292" r:id="rId53"/>
    <p:sldId id="293" r:id="rId54"/>
    <p:sldId id="294" r:id="rId55"/>
    <p:sldId id="296" r:id="rId56"/>
    <p:sldId id="297" r:id="rId57"/>
    <p:sldId id="299" r:id="rId58"/>
    <p:sldId id="300" r:id="rId59"/>
    <p:sldId id="301" r:id="rId60"/>
    <p:sldId id="338" r:id="rId61"/>
    <p:sldId id="322" r:id="rId62"/>
    <p:sldId id="323" r:id="rId63"/>
    <p:sldId id="324" r:id="rId64"/>
    <p:sldId id="339" r:id="rId65"/>
    <p:sldId id="340" r:id="rId66"/>
    <p:sldId id="302" r:id="rId67"/>
    <p:sldId id="303" r:id="rId68"/>
    <p:sldId id="305" r:id="rId69"/>
    <p:sldId id="306" r:id="rId70"/>
    <p:sldId id="354" r:id="rId71"/>
    <p:sldId id="307" r:id="rId72"/>
  </p:sldIdLst>
  <p:sldSz cx="9144000" cy="6858000" type="screen4x3"/>
  <p:notesSz cx="7077075" cy="9363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62"/>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15787"/>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780"/>
          </a:xfrm>
          <a:prstGeom prst="rect">
            <a:avLst/>
          </a:prstGeom>
        </p:spPr>
        <p:txBody>
          <a:bodyPr vert="horz" lIns="93936" tIns="46968" rIns="93936" bIns="46968"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69780"/>
          </a:xfrm>
          <a:prstGeom prst="rect">
            <a:avLst/>
          </a:prstGeom>
        </p:spPr>
        <p:txBody>
          <a:bodyPr vert="horz" lIns="93936" tIns="46968" rIns="93936" bIns="46968" rtlCol="0"/>
          <a:lstStyle>
            <a:lvl1pPr algn="r">
              <a:defRPr sz="1200"/>
            </a:lvl1pPr>
          </a:lstStyle>
          <a:p>
            <a:fld id="{3575CE46-BE2F-46E6-852B-75F195480CC5}" type="datetimeFigureOut">
              <a:rPr lang="en-US" smtClean="0"/>
              <a:t>6/24/2023</a:t>
            </a:fld>
            <a:endParaRPr lang="en-US"/>
          </a:p>
        </p:txBody>
      </p:sp>
      <p:sp>
        <p:nvSpPr>
          <p:cNvPr id="4" name="Footer Placeholder 3"/>
          <p:cNvSpPr>
            <a:spLocks noGrp="1"/>
          </p:cNvSpPr>
          <p:nvPr>
            <p:ph type="ftr" sz="quarter" idx="2"/>
          </p:nvPr>
        </p:nvSpPr>
        <p:spPr>
          <a:xfrm>
            <a:off x="0" y="8893297"/>
            <a:ext cx="3066733" cy="469779"/>
          </a:xfrm>
          <a:prstGeom prst="rect">
            <a:avLst/>
          </a:prstGeom>
        </p:spPr>
        <p:txBody>
          <a:bodyPr vert="horz" lIns="93936" tIns="46968" rIns="93936" bIns="46968"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893297"/>
            <a:ext cx="3066733" cy="469779"/>
          </a:xfrm>
          <a:prstGeom prst="rect">
            <a:avLst/>
          </a:prstGeom>
        </p:spPr>
        <p:txBody>
          <a:bodyPr vert="horz" lIns="93936" tIns="46968" rIns="93936" bIns="46968" rtlCol="0" anchor="b"/>
          <a:lstStyle>
            <a:lvl1pPr algn="r">
              <a:defRPr sz="1200"/>
            </a:lvl1pPr>
          </a:lstStyle>
          <a:p>
            <a:fld id="{706F7D55-2DBF-49C1-AF85-457A06B2AB98}" type="slidenum">
              <a:rPr lang="en-US" smtClean="0"/>
              <a:t>‹#›</a:t>
            </a:fld>
            <a:endParaRPr lang="en-US"/>
          </a:p>
        </p:txBody>
      </p:sp>
    </p:spTree>
    <p:extLst>
      <p:ext uri="{BB962C8B-B14F-4D97-AF65-F5344CB8AC3E}">
        <p14:creationId xmlns:p14="http://schemas.microsoft.com/office/powerpoint/2010/main" val="364969405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E727498-679B-4C04-9893-8BCE4AE128CC}" type="datetimeFigureOut">
              <a:rPr lang="en-US" smtClean="0"/>
              <a:t>6/24/2023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B2DA8D-3678-4173-A4B1-58C70D359AD9}" type="slidenum">
              <a:rPr lang="en-US" smtClean="0"/>
              <a:t>‹#›</a:t>
            </a:fld>
            <a:endParaRPr lang="en-US"/>
          </a:p>
        </p:txBody>
      </p:sp>
    </p:spTree>
    <p:extLst>
      <p:ext uri="{BB962C8B-B14F-4D97-AF65-F5344CB8AC3E}">
        <p14:creationId xmlns:p14="http://schemas.microsoft.com/office/powerpoint/2010/main" val="40475900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727498-679B-4C04-9893-8BCE4AE128CC}" type="datetimeFigureOut">
              <a:rPr lang="en-US" smtClean="0"/>
              <a:t>6/24/2023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B2DA8D-3678-4173-A4B1-58C70D359AD9}" type="slidenum">
              <a:rPr lang="en-US" smtClean="0"/>
              <a:t>‹#›</a:t>
            </a:fld>
            <a:endParaRPr lang="en-US"/>
          </a:p>
        </p:txBody>
      </p:sp>
    </p:spTree>
    <p:extLst>
      <p:ext uri="{BB962C8B-B14F-4D97-AF65-F5344CB8AC3E}">
        <p14:creationId xmlns:p14="http://schemas.microsoft.com/office/powerpoint/2010/main" val="42267300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727498-679B-4C04-9893-8BCE4AE128CC}" type="datetimeFigureOut">
              <a:rPr lang="en-US" smtClean="0"/>
              <a:t>6/24/2023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B2DA8D-3678-4173-A4B1-58C70D359AD9}" type="slidenum">
              <a:rPr lang="en-US" smtClean="0"/>
              <a:t>‹#›</a:t>
            </a:fld>
            <a:endParaRPr lang="en-US"/>
          </a:p>
        </p:txBody>
      </p:sp>
    </p:spTree>
    <p:extLst>
      <p:ext uri="{BB962C8B-B14F-4D97-AF65-F5344CB8AC3E}">
        <p14:creationId xmlns:p14="http://schemas.microsoft.com/office/powerpoint/2010/main" val="27360659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37004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37004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245225"/>
            <a:ext cx="2133600" cy="476250"/>
          </a:xfrm>
        </p:spPr>
        <p:txBody>
          <a:bodyPr/>
          <a:lstStyle>
            <a:lvl1pPr>
              <a:defRPr/>
            </a:lvl1pPr>
          </a:lstStyle>
          <a:p>
            <a:fld id="{FE727498-679B-4C04-9893-8BCE4AE128CC}" type="datetimeFigureOut">
              <a:rPr lang="en-US" smtClean="0"/>
              <a:t>6/24/2023</a:t>
            </a:fld>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4AB2DA8D-3678-4173-A4B1-58C70D359AD9}" type="slidenum">
              <a:rPr lang="en-US" smtClean="0"/>
              <a:t>‹#›</a:t>
            </a:fld>
            <a:endParaRPr lang="en-US"/>
          </a:p>
        </p:txBody>
      </p:sp>
    </p:spTree>
    <p:extLst>
      <p:ext uri="{BB962C8B-B14F-4D97-AF65-F5344CB8AC3E}">
        <p14:creationId xmlns:p14="http://schemas.microsoft.com/office/powerpoint/2010/main" val="39727024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727498-679B-4C04-9893-8BCE4AE128CC}" type="datetimeFigureOut">
              <a:rPr lang="en-US" smtClean="0"/>
              <a:t>6/24/2023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B2DA8D-3678-4173-A4B1-58C70D359AD9}" type="slidenum">
              <a:rPr lang="en-US" smtClean="0"/>
              <a:t>‹#›</a:t>
            </a:fld>
            <a:endParaRPr lang="en-US"/>
          </a:p>
        </p:txBody>
      </p:sp>
    </p:spTree>
    <p:extLst>
      <p:ext uri="{BB962C8B-B14F-4D97-AF65-F5344CB8AC3E}">
        <p14:creationId xmlns:p14="http://schemas.microsoft.com/office/powerpoint/2010/main" val="6527893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E727498-679B-4C04-9893-8BCE4AE128CC}" type="datetimeFigureOut">
              <a:rPr lang="en-US" smtClean="0"/>
              <a:t>6/24/2023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B2DA8D-3678-4173-A4B1-58C70D359AD9}" type="slidenum">
              <a:rPr lang="en-US" smtClean="0"/>
              <a:t>‹#›</a:t>
            </a:fld>
            <a:endParaRPr lang="en-US"/>
          </a:p>
        </p:txBody>
      </p:sp>
    </p:spTree>
    <p:extLst>
      <p:ext uri="{BB962C8B-B14F-4D97-AF65-F5344CB8AC3E}">
        <p14:creationId xmlns:p14="http://schemas.microsoft.com/office/powerpoint/2010/main" val="634665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E727498-679B-4C04-9893-8BCE4AE128CC}" type="datetimeFigureOut">
              <a:rPr lang="en-US" smtClean="0"/>
              <a:t>6/24/2023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B2DA8D-3678-4173-A4B1-58C70D359AD9}" type="slidenum">
              <a:rPr lang="en-US" smtClean="0"/>
              <a:t>‹#›</a:t>
            </a:fld>
            <a:endParaRPr lang="en-US"/>
          </a:p>
        </p:txBody>
      </p:sp>
    </p:spTree>
    <p:extLst>
      <p:ext uri="{BB962C8B-B14F-4D97-AF65-F5344CB8AC3E}">
        <p14:creationId xmlns:p14="http://schemas.microsoft.com/office/powerpoint/2010/main" val="34640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E727498-679B-4C04-9893-8BCE4AE128CC}" type="datetimeFigureOut">
              <a:rPr lang="en-US" smtClean="0"/>
              <a:t>6/24/2023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B2DA8D-3678-4173-A4B1-58C70D359AD9}" type="slidenum">
              <a:rPr lang="en-US" smtClean="0"/>
              <a:t>‹#›</a:t>
            </a:fld>
            <a:endParaRPr lang="en-US"/>
          </a:p>
        </p:txBody>
      </p:sp>
    </p:spTree>
    <p:extLst>
      <p:ext uri="{BB962C8B-B14F-4D97-AF65-F5344CB8AC3E}">
        <p14:creationId xmlns:p14="http://schemas.microsoft.com/office/powerpoint/2010/main" val="1747505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E727498-679B-4C04-9893-8BCE4AE128CC}" type="datetimeFigureOut">
              <a:rPr lang="en-US" smtClean="0"/>
              <a:t>6/24/2023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B2DA8D-3678-4173-A4B1-58C70D359AD9}" type="slidenum">
              <a:rPr lang="en-US" smtClean="0"/>
              <a:t>‹#›</a:t>
            </a:fld>
            <a:endParaRPr lang="en-US"/>
          </a:p>
        </p:txBody>
      </p:sp>
    </p:spTree>
    <p:extLst>
      <p:ext uri="{BB962C8B-B14F-4D97-AF65-F5344CB8AC3E}">
        <p14:creationId xmlns:p14="http://schemas.microsoft.com/office/powerpoint/2010/main" val="1675291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727498-679B-4C04-9893-8BCE4AE128CC}" type="datetimeFigureOut">
              <a:rPr lang="en-US" smtClean="0"/>
              <a:t>6/24/2023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B2DA8D-3678-4173-A4B1-58C70D359AD9}" type="slidenum">
              <a:rPr lang="en-US" smtClean="0"/>
              <a:t>‹#›</a:t>
            </a:fld>
            <a:endParaRPr lang="en-US"/>
          </a:p>
        </p:txBody>
      </p:sp>
    </p:spTree>
    <p:extLst>
      <p:ext uri="{BB962C8B-B14F-4D97-AF65-F5344CB8AC3E}">
        <p14:creationId xmlns:p14="http://schemas.microsoft.com/office/powerpoint/2010/main" val="3930592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E727498-679B-4C04-9893-8BCE4AE128CC}" type="datetimeFigureOut">
              <a:rPr lang="en-US" smtClean="0"/>
              <a:t>6/24/2023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B2DA8D-3678-4173-A4B1-58C70D359AD9}" type="slidenum">
              <a:rPr lang="en-US" smtClean="0"/>
              <a:t>‹#›</a:t>
            </a:fld>
            <a:endParaRPr lang="en-US"/>
          </a:p>
        </p:txBody>
      </p:sp>
    </p:spTree>
    <p:extLst>
      <p:ext uri="{BB962C8B-B14F-4D97-AF65-F5344CB8AC3E}">
        <p14:creationId xmlns:p14="http://schemas.microsoft.com/office/powerpoint/2010/main" val="30156672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E727498-679B-4C04-9893-8BCE4AE128CC}" type="datetimeFigureOut">
              <a:rPr lang="en-US" smtClean="0"/>
              <a:t>6/24/2023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B2DA8D-3678-4173-A4B1-58C70D359AD9}" type="slidenum">
              <a:rPr lang="en-US" smtClean="0"/>
              <a:t>‹#›</a:t>
            </a:fld>
            <a:endParaRPr lang="en-US"/>
          </a:p>
        </p:txBody>
      </p:sp>
    </p:spTree>
    <p:extLst>
      <p:ext uri="{BB962C8B-B14F-4D97-AF65-F5344CB8AC3E}">
        <p14:creationId xmlns:p14="http://schemas.microsoft.com/office/powerpoint/2010/main" val="23362340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727498-679B-4C04-9893-8BCE4AE128CC}" type="datetimeFigureOut">
              <a:rPr lang="en-US" smtClean="0"/>
              <a:t>6/24/2023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B2DA8D-3678-4173-A4B1-58C70D359AD9}" type="slidenum">
              <a:rPr lang="en-US" smtClean="0"/>
              <a:t>‹#›</a:t>
            </a:fld>
            <a:endParaRPr lang="en-US"/>
          </a:p>
        </p:txBody>
      </p:sp>
    </p:spTree>
    <p:extLst>
      <p:ext uri="{BB962C8B-B14F-4D97-AF65-F5344CB8AC3E}">
        <p14:creationId xmlns:p14="http://schemas.microsoft.com/office/powerpoint/2010/main" val="839098898"/>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 id="214748373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youtube.com/watch?v=NjBh9ld_yIo"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hyperlink" Target="https://www.youtube.com/watch?v=zvMkmahGG1U" TargetMode="Externa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3048000"/>
            <a:ext cx="8763000" cy="990600"/>
          </a:xfrm>
        </p:spPr>
        <p:txBody>
          <a:bodyPr>
            <a:normAutofit fontScale="90000"/>
          </a:bodyPr>
          <a:lstStyle/>
          <a:p>
            <a:r>
              <a:rPr lang="en-US" dirty="0"/>
              <a:t>Language Theory and Development: A Review</a:t>
            </a:r>
          </a:p>
        </p:txBody>
      </p:sp>
    </p:spTree>
    <p:extLst>
      <p:ext uri="{BB962C8B-B14F-4D97-AF65-F5344CB8AC3E}">
        <p14:creationId xmlns:p14="http://schemas.microsoft.com/office/powerpoint/2010/main" val="3720197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067800" cy="2514600"/>
          </a:xfrm>
        </p:spPr>
        <p:txBody>
          <a:bodyPr/>
          <a:lstStyle/>
          <a:p>
            <a:pPr algn="l"/>
            <a:r>
              <a:rPr lang="en-US" sz="3200" dirty="0"/>
              <a:t>Park et al. (2020). Bilingualism and processing speed in typically developing children and children with developmental language disorder. </a:t>
            </a:r>
            <a:r>
              <a:rPr lang="en-US" sz="3200" i="1" dirty="0"/>
              <a:t>Journal of Speech, Language, and Hearing Research, 64 </a:t>
            </a:r>
            <a:r>
              <a:rPr lang="en-US" sz="3200" dirty="0"/>
              <a:t>(5), 1479-1493.**</a:t>
            </a:r>
          </a:p>
        </p:txBody>
      </p:sp>
      <p:sp>
        <p:nvSpPr>
          <p:cNvPr id="3" name="Content Placeholder 2"/>
          <p:cNvSpPr>
            <a:spLocks noGrp="1"/>
          </p:cNvSpPr>
          <p:nvPr>
            <p:ph idx="1"/>
          </p:nvPr>
        </p:nvSpPr>
        <p:spPr>
          <a:xfrm>
            <a:off x="228600" y="2514600"/>
            <a:ext cx="8458200" cy="2786063"/>
          </a:xfrm>
        </p:spPr>
        <p:txBody>
          <a:bodyPr/>
          <a:lstStyle/>
          <a:p>
            <a:r>
              <a:rPr lang="en-US" dirty="0"/>
              <a:t>They remind us that DLD is a neurodevelopmental disorder where language abilities fall significantly below age expectations in the absence of any known causes such as hearing loss, intellectual disability etc.</a:t>
            </a:r>
          </a:p>
        </p:txBody>
      </p:sp>
    </p:spTree>
    <p:extLst>
      <p:ext uri="{BB962C8B-B14F-4D97-AF65-F5344CB8AC3E}">
        <p14:creationId xmlns:p14="http://schemas.microsoft.com/office/powerpoint/2010/main" val="41861548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792162"/>
          </a:xfrm>
        </p:spPr>
        <p:txBody>
          <a:bodyPr>
            <a:normAutofit fontScale="90000"/>
          </a:bodyPr>
          <a:lstStyle/>
          <a:p>
            <a:r>
              <a:rPr lang="en-US" sz="3200" dirty="0"/>
              <a:t>Park et al. 2020—in addition to low language skills, these children have:</a:t>
            </a:r>
          </a:p>
        </p:txBody>
      </p:sp>
      <p:sp>
        <p:nvSpPr>
          <p:cNvPr id="5" name="Content Placeholder 4">
            <a:extLst>
              <a:ext uri="{FF2B5EF4-FFF2-40B4-BE49-F238E27FC236}">
                <a16:creationId xmlns:a16="http://schemas.microsoft.com/office/drawing/2014/main" id="{ABB0B81B-9BB5-4023-9D60-B16F1803EA09}"/>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41146909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915400" cy="1828800"/>
          </a:xfrm>
        </p:spPr>
        <p:txBody>
          <a:bodyPr/>
          <a:lstStyle/>
          <a:p>
            <a:pPr algn="l"/>
            <a:r>
              <a:rPr lang="en-US" dirty="0"/>
              <a:t>Always remember the Big 5 in language:**</a:t>
            </a:r>
          </a:p>
        </p:txBody>
      </p:sp>
      <p:sp>
        <p:nvSpPr>
          <p:cNvPr id="4" name="Content Placeholder 3"/>
          <p:cNvSpPr>
            <a:spLocks noGrp="1"/>
          </p:cNvSpPr>
          <p:nvPr>
            <p:ph idx="1"/>
          </p:nvPr>
        </p:nvSpPr>
        <p:spPr/>
        <p:txBody>
          <a:bodyPr/>
          <a:lstStyle/>
          <a:p>
            <a:r>
              <a:rPr lang="en-US" dirty="0"/>
              <a:t>Syntax</a:t>
            </a:r>
          </a:p>
          <a:p>
            <a:r>
              <a:rPr lang="en-US" dirty="0"/>
              <a:t>Morphology</a:t>
            </a:r>
          </a:p>
          <a:p>
            <a:r>
              <a:rPr lang="en-US" dirty="0"/>
              <a:t>Phonology</a:t>
            </a:r>
          </a:p>
          <a:p>
            <a:r>
              <a:rPr lang="en-US" dirty="0"/>
              <a:t>Semantics</a:t>
            </a:r>
          </a:p>
          <a:p>
            <a:r>
              <a:rPr lang="en-US" dirty="0"/>
              <a:t>Pragmatics</a:t>
            </a:r>
          </a:p>
        </p:txBody>
      </p:sp>
    </p:spTree>
    <p:extLst>
      <p:ext uri="{BB962C8B-B14F-4D97-AF65-F5344CB8AC3E}">
        <p14:creationId xmlns:p14="http://schemas.microsoft.com/office/powerpoint/2010/main" val="16092142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74638"/>
            <a:ext cx="7924800" cy="487362"/>
          </a:xfrm>
        </p:spPr>
        <p:txBody>
          <a:bodyPr>
            <a:normAutofit fontScale="90000"/>
          </a:bodyPr>
          <a:lstStyle/>
          <a:p>
            <a:r>
              <a:rPr lang="en-US" dirty="0"/>
              <a:t>Recent statistics</a:t>
            </a:r>
          </a:p>
        </p:txBody>
      </p:sp>
      <p:sp>
        <p:nvSpPr>
          <p:cNvPr id="5" name="Content Placeholder 4">
            <a:extLst>
              <a:ext uri="{FF2B5EF4-FFF2-40B4-BE49-F238E27FC236}">
                <a16:creationId xmlns:a16="http://schemas.microsoft.com/office/drawing/2014/main" id="{15E1FDCB-B252-4F72-95D8-CF90DD248576}"/>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707629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sz="3600" dirty="0"/>
              <a:t>ASHA Leader--for special education:</a:t>
            </a:r>
          </a:p>
        </p:txBody>
      </p:sp>
      <p:sp>
        <p:nvSpPr>
          <p:cNvPr id="5" name="Content Placeholder 4">
            <a:extLst>
              <a:ext uri="{FF2B5EF4-FFF2-40B4-BE49-F238E27FC236}">
                <a16:creationId xmlns:a16="http://schemas.microsoft.com/office/drawing/2014/main" id="{2D0A781D-82E0-4A11-AEF0-30F5446ED2A1}"/>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5282016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idx="1"/>
          </p:nvPr>
        </p:nvSpPr>
        <p:spPr>
          <a:xfrm>
            <a:off x="457200" y="76200"/>
            <a:ext cx="8534400" cy="6019800"/>
          </a:xfrm>
        </p:spPr>
        <p:txBody>
          <a:bodyPr/>
          <a:lstStyle/>
          <a:p>
            <a:pPr eaLnBrk="1" hangingPunct="1"/>
            <a:r>
              <a:rPr lang="en-US" altLang="en-US" sz="3600" b="1" dirty="0"/>
              <a:t>A. </a:t>
            </a:r>
            <a:r>
              <a:rPr lang="en-US" altLang="en-US" sz="3600" b="1" u="sng" dirty="0"/>
              <a:t>Cognitive Theory</a:t>
            </a:r>
          </a:p>
          <a:p>
            <a:pPr eaLnBrk="1" hangingPunct="1"/>
            <a:endParaRPr lang="en-US" altLang="en-US" sz="1100" b="1" u="sng" dirty="0"/>
          </a:p>
          <a:p>
            <a:pPr lvl="1" eaLnBrk="1" hangingPunct="1"/>
            <a:endParaRPr lang="en-US" altLang="en-US" dirty="0"/>
          </a:p>
          <a:p>
            <a:pPr lvl="1" eaLnBrk="1" hangingPunct="1"/>
            <a:endParaRPr lang="en-US" altLang="en-US" dirty="0"/>
          </a:p>
          <a:p>
            <a:pPr lvl="1" eaLnBrk="1" hangingPunct="1"/>
            <a:endParaRPr lang="en-US" altLang="en-US" dirty="0"/>
          </a:p>
        </p:txBody>
      </p:sp>
    </p:spTree>
    <p:extLst>
      <p:ext uri="{BB962C8B-B14F-4D97-AF65-F5344CB8AC3E}">
        <p14:creationId xmlns:p14="http://schemas.microsoft.com/office/powerpoint/2010/main" val="2978928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anim calcmode="lin" valueType="num">
                                      <p:cBhvr additive="base">
                                        <p:cTn id="7" dur="500" fill="hold"/>
                                        <p:tgtEl>
                                          <p:spTgt spid="1945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945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228600"/>
            <a:ext cx="8001000" cy="762000"/>
          </a:xfrm>
        </p:spPr>
        <p:txBody>
          <a:bodyPr/>
          <a:lstStyle/>
          <a:p>
            <a:pPr eaLnBrk="1" hangingPunct="1"/>
            <a:r>
              <a:rPr lang="en-US" altLang="en-US" dirty="0">
                <a:solidFill>
                  <a:schemeClr val="tx1"/>
                </a:solidFill>
              </a:rPr>
              <a:t>Strong cognition hypothesis:</a:t>
            </a:r>
          </a:p>
        </p:txBody>
      </p:sp>
      <p:pic>
        <p:nvPicPr>
          <p:cNvPr id="20484" name="Picture 5" descr="-IceCreamConeAn.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97625" y="1371600"/>
            <a:ext cx="2749550" cy="415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Oval 1"/>
          <p:cNvSpPr/>
          <p:nvPr/>
        </p:nvSpPr>
        <p:spPr>
          <a:xfrm>
            <a:off x="6605588" y="3767138"/>
            <a:ext cx="2514600" cy="76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effectLst>
                  <a:outerShdw blurRad="38100" dist="38100" dir="2700000" algn="tl">
                    <a:srgbClr val="000000">
                      <a:alpha val="43137"/>
                    </a:srgbClr>
                  </a:outerShdw>
                </a:effectLst>
              </a:rPr>
              <a:t>Cognition</a:t>
            </a:r>
          </a:p>
        </p:txBody>
      </p:sp>
      <p:sp>
        <p:nvSpPr>
          <p:cNvPr id="3" name="Rounded Rectangle 2"/>
          <p:cNvSpPr/>
          <p:nvPr/>
        </p:nvSpPr>
        <p:spPr>
          <a:xfrm>
            <a:off x="6858000" y="914400"/>
            <a:ext cx="20574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effectLst>
                  <a:outerShdw blurRad="38100" dist="38100" dir="2700000" algn="tl">
                    <a:srgbClr val="000000">
                      <a:alpha val="43137"/>
                    </a:srgbClr>
                  </a:outerShdw>
                </a:effectLst>
              </a:rPr>
              <a:t>language</a:t>
            </a:r>
          </a:p>
        </p:txBody>
      </p:sp>
      <p:sp>
        <p:nvSpPr>
          <p:cNvPr id="5" name="Content Placeholder 4">
            <a:extLst>
              <a:ext uri="{FF2B5EF4-FFF2-40B4-BE49-F238E27FC236}">
                <a16:creationId xmlns:a16="http://schemas.microsoft.com/office/drawing/2014/main" id="{E81AAA43-2C6D-47E4-BEFC-F4E33E873AC6}"/>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3070213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ltLang="en-US" dirty="0">
                <a:solidFill>
                  <a:schemeClr val="tx1"/>
                </a:solidFill>
              </a:rPr>
              <a:t>Weak cognition hypothesis:</a:t>
            </a:r>
          </a:p>
        </p:txBody>
      </p:sp>
      <p:sp>
        <p:nvSpPr>
          <p:cNvPr id="3" name="Content Placeholder 2">
            <a:extLst>
              <a:ext uri="{FF2B5EF4-FFF2-40B4-BE49-F238E27FC236}">
                <a16:creationId xmlns:a16="http://schemas.microsoft.com/office/drawing/2014/main" id="{DDA0F82D-CC98-4BC4-B5E1-A0F4E5CA1636}"/>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897513190"/>
      </p:ext>
    </p:extLst>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76200" y="76200"/>
            <a:ext cx="9101138" cy="876300"/>
          </a:xfrm>
        </p:spPr>
        <p:txBody>
          <a:bodyPr/>
          <a:lstStyle/>
          <a:p>
            <a:pPr eaLnBrk="1" hangingPunct="1"/>
            <a:r>
              <a:rPr lang="en-US" altLang="en-US" sz="4000" dirty="0">
                <a:solidFill>
                  <a:schemeClr val="tx1"/>
                </a:solidFill>
              </a:rPr>
              <a:t>Piaget’s stages of cognitive development:</a:t>
            </a:r>
          </a:p>
        </p:txBody>
      </p:sp>
      <p:sp>
        <p:nvSpPr>
          <p:cNvPr id="22531" name="Rectangle 3"/>
          <p:cNvSpPr>
            <a:spLocks noGrp="1" noChangeArrowheads="1"/>
          </p:cNvSpPr>
          <p:nvPr>
            <p:ph idx="1"/>
          </p:nvPr>
        </p:nvSpPr>
        <p:spPr>
          <a:xfrm>
            <a:off x="152400" y="1219200"/>
            <a:ext cx="8305800" cy="4876800"/>
          </a:xfrm>
        </p:spPr>
        <p:txBody>
          <a:bodyPr/>
          <a:lstStyle/>
          <a:p>
            <a:pPr eaLnBrk="1" hangingPunct="1"/>
            <a:r>
              <a:rPr lang="en-US" altLang="en-US" sz="3600" b="1" dirty="0"/>
              <a:t>Sensorimotor</a:t>
            </a:r>
            <a:r>
              <a:rPr lang="en-US" altLang="en-US" sz="2800" dirty="0"/>
              <a:t> (birth-2 years)</a:t>
            </a:r>
          </a:p>
          <a:p>
            <a:pPr eaLnBrk="1" hangingPunct="1"/>
            <a:endParaRPr lang="en-US" altLang="en-US" sz="2800" dirty="0"/>
          </a:p>
          <a:p>
            <a:pPr eaLnBrk="1" hangingPunct="1">
              <a:buFontTx/>
              <a:buNone/>
            </a:pPr>
            <a:endParaRPr lang="en-US" altLang="en-US" sz="2800" dirty="0"/>
          </a:p>
        </p:txBody>
      </p:sp>
    </p:spTree>
    <p:extLst>
      <p:ext uri="{BB962C8B-B14F-4D97-AF65-F5344CB8AC3E}">
        <p14:creationId xmlns:p14="http://schemas.microsoft.com/office/powerpoint/2010/main" val="15473804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hlinkClick r:id="rId2"/>
              </a:rPr>
              <a:t>https://www.youtube.com/watch?v=NjBh9ld_yIo</a:t>
            </a:r>
            <a:endParaRPr lang="en-US" dirty="0"/>
          </a:p>
        </p:txBody>
      </p:sp>
      <p:sp>
        <p:nvSpPr>
          <p:cNvPr id="3" name="Content Placeholder 2"/>
          <p:cNvSpPr>
            <a:spLocks noGrp="1"/>
          </p:cNvSpPr>
          <p:nvPr>
            <p:ph idx="1"/>
          </p:nvPr>
        </p:nvSpPr>
        <p:spPr/>
        <p:txBody>
          <a:bodyPr/>
          <a:lstStyle/>
          <a:p>
            <a:r>
              <a:rPr lang="en-US" dirty="0"/>
              <a:t>Object permanence 2</a:t>
            </a:r>
          </a:p>
          <a:p>
            <a:endParaRPr lang="en-US" dirty="0"/>
          </a:p>
          <a:p>
            <a:r>
              <a:rPr lang="en-US" dirty="0" err="1"/>
              <a:t>Youtube</a:t>
            </a:r>
            <a:r>
              <a:rPr lang="en-US" dirty="0"/>
              <a:t> video</a:t>
            </a:r>
          </a:p>
        </p:txBody>
      </p:sp>
    </p:spTree>
    <p:extLst>
      <p:ext uri="{BB962C8B-B14F-4D97-AF65-F5344CB8AC3E}">
        <p14:creationId xmlns:p14="http://schemas.microsoft.com/office/powerpoint/2010/main" val="18448468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Several new resources:**</a:t>
            </a:r>
          </a:p>
        </p:txBody>
      </p:sp>
      <p:sp>
        <p:nvSpPr>
          <p:cNvPr id="3" name="Content Placeholder 2"/>
          <p:cNvSpPr>
            <a:spLocks noGrp="1"/>
          </p:cNvSpPr>
          <p:nvPr>
            <p:ph idx="1"/>
          </p:nvPr>
        </p:nvSpPr>
        <p:spPr>
          <a:xfrm>
            <a:off x="457200" y="1219200"/>
            <a:ext cx="8229600" cy="5257800"/>
          </a:xfrm>
        </p:spPr>
        <p:txBody>
          <a:bodyPr/>
          <a:lstStyle/>
          <a:p>
            <a:r>
              <a:rPr lang="en-US" dirty="0" err="1"/>
              <a:t>Fogle</a:t>
            </a:r>
            <a:r>
              <a:rPr lang="en-US" dirty="0"/>
              <a:t>, P.T. (2023). </a:t>
            </a:r>
            <a:r>
              <a:rPr lang="en-US" i="1" dirty="0"/>
              <a:t>Essentials of communication sciences and disorders </a:t>
            </a:r>
            <a:r>
              <a:rPr lang="en-US" dirty="0"/>
              <a:t>(3rd ed.). Burlington, MA: Jones &amp; Bartlett Learning.</a:t>
            </a:r>
          </a:p>
          <a:p>
            <a:endParaRPr lang="en-US" dirty="0"/>
          </a:p>
        </p:txBody>
      </p:sp>
    </p:spTree>
    <p:extLst>
      <p:ext uri="{BB962C8B-B14F-4D97-AF65-F5344CB8AC3E}">
        <p14:creationId xmlns:p14="http://schemas.microsoft.com/office/powerpoint/2010/main" val="3345665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5"/>
          <p:cNvSpPr>
            <a:spLocks noGrp="1" noChangeArrowheads="1"/>
          </p:cNvSpPr>
          <p:nvPr>
            <p:ph type="title"/>
          </p:nvPr>
        </p:nvSpPr>
        <p:spPr>
          <a:xfrm>
            <a:off x="609600" y="152400"/>
            <a:ext cx="7848600" cy="914400"/>
          </a:xfrm>
        </p:spPr>
        <p:txBody>
          <a:bodyPr>
            <a:normAutofit fontScale="90000"/>
          </a:bodyPr>
          <a:lstStyle/>
          <a:p>
            <a:pPr eaLnBrk="1" hangingPunct="1"/>
            <a:r>
              <a:rPr lang="en-US" altLang="en-US" b="1" dirty="0">
                <a:solidFill>
                  <a:srgbClr val="FF0000"/>
                </a:solidFill>
              </a:rPr>
              <a:t>Preoperational (2-7 years)</a:t>
            </a:r>
            <a:br>
              <a:rPr lang="en-US" altLang="en-US" b="1" dirty="0">
                <a:solidFill>
                  <a:srgbClr val="FF0000"/>
                </a:solidFill>
              </a:rPr>
            </a:br>
            <a:endParaRPr lang="en-US" altLang="en-US" b="1" dirty="0">
              <a:solidFill>
                <a:srgbClr val="FF0000"/>
              </a:solidFill>
            </a:endParaRPr>
          </a:p>
        </p:txBody>
      </p:sp>
      <p:sp>
        <p:nvSpPr>
          <p:cNvPr id="4" name="Content Placeholder 3">
            <a:extLst>
              <a:ext uri="{FF2B5EF4-FFF2-40B4-BE49-F238E27FC236}">
                <a16:creationId xmlns:a16="http://schemas.microsoft.com/office/drawing/2014/main" id="{150B5E3A-8D06-474F-B18A-51EC98E473CB}"/>
              </a:ext>
            </a:extLst>
          </p:cNvPr>
          <p:cNvSpPr>
            <a:spLocks noGrp="1"/>
          </p:cNvSpPr>
          <p:nvPr>
            <p:ph sz="half" idx="2"/>
          </p:nvPr>
        </p:nvSpPr>
        <p:spPr/>
        <p:txBody>
          <a:bodyPr/>
          <a:lstStyle/>
          <a:p>
            <a:endParaRPr lang="en-US"/>
          </a:p>
        </p:txBody>
      </p:sp>
      <p:sp>
        <p:nvSpPr>
          <p:cNvPr id="6" name="Text Placeholder 5">
            <a:extLst>
              <a:ext uri="{FF2B5EF4-FFF2-40B4-BE49-F238E27FC236}">
                <a16:creationId xmlns:a16="http://schemas.microsoft.com/office/drawing/2014/main" id="{466F2AE1-CA94-4AA8-BC93-C75501389574}"/>
              </a:ext>
            </a:extLst>
          </p:cNvPr>
          <p:cNvSpPr>
            <a:spLocks noGrp="1"/>
          </p:cNvSpPr>
          <p:nvPr>
            <p:ph type="body" sz="half" idx="1"/>
          </p:nvPr>
        </p:nvSpPr>
        <p:spPr/>
        <p:txBody>
          <a:bodyPr/>
          <a:lstStyle/>
          <a:p>
            <a:endParaRPr lang="en-US"/>
          </a:p>
        </p:txBody>
      </p:sp>
    </p:spTree>
    <p:extLst>
      <p:ext uri="{BB962C8B-B14F-4D97-AF65-F5344CB8AC3E}">
        <p14:creationId xmlns:p14="http://schemas.microsoft.com/office/powerpoint/2010/main" val="37814465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altLang="en-US" dirty="0">
                <a:solidFill>
                  <a:schemeClr val="accent1"/>
                </a:solidFill>
              </a:rPr>
              <a:t>Concrete Operations (7-11 years)</a:t>
            </a:r>
          </a:p>
        </p:txBody>
      </p:sp>
      <p:sp>
        <p:nvSpPr>
          <p:cNvPr id="3" name="Content Placeholder 2">
            <a:extLst>
              <a:ext uri="{FF2B5EF4-FFF2-40B4-BE49-F238E27FC236}">
                <a16:creationId xmlns:a16="http://schemas.microsoft.com/office/drawing/2014/main" id="{63EF3A65-1404-4DD9-B2B0-4AB02C64083F}"/>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3580300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228600"/>
            <a:ext cx="7772400" cy="1066800"/>
          </a:xfrm>
        </p:spPr>
        <p:txBody>
          <a:bodyPr/>
          <a:lstStyle/>
          <a:p>
            <a:pPr eaLnBrk="1" hangingPunct="1"/>
            <a:r>
              <a:rPr lang="en-US" altLang="en-US" sz="4000" dirty="0">
                <a:solidFill>
                  <a:schemeClr val="tx1"/>
                </a:solidFill>
              </a:rPr>
              <a:t>Formal Operations (over 11 years)</a:t>
            </a:r>
          </a:p>
        </p:txBody>
      </p:sp>
      <p:sp>
        <p:nvSpPr>
          <p:cNvPr id="2" name="Content Placeholder 1"/>
          <p:cNvSpPr>
            <a:spLocks noGrp="1"/>
          </p:cNvSpPr>
          <p:nvPr>
            <p:ph sz="half" idx="2"/>
          </p:nvPr>
        </p:nvSpPr>
        <p:spPr/>
        <p:txBody>
          <a:bodyPr/>
          <a:lstStyle/>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762" y="4038600"/>
            <a:ext cx="9031112" cy="152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 Placeholder 3">
            <a:extLst>
              <a:ext uri="{FF2B5EF4-FFF2-40B4-BE49-F238E27FC236}">
                <a16:creationId xmlns:a16="http://schemas.microsoft.com/office/drawing/2014/main" id="{F8513241-2B7F-4709-9F07-944F7867D41C}"/>
              </a:ext>
            </a:extLst>
          </p:cNvPr>
          <p:cNvSpPr>
            <a:spLocks noGrp="1"/>
          </p:cNvSpPr>
          <p:nvPr>
            <p:ph type="body" sz="half" idx="1"/>
          </p:nvPr>
        </p:nvSpPr>
        <p:spPr/>
        <p:txBody>
          <a:bodyPr/>
          <a:lstStyle/>
          <a:p>
            <a:endParaRPr lang="en-US"/>
          </a:p>
        </p:txBody>
      </p:sp>
    </p:spTree>
    <p:extLst>
      <p:ext uri="{BB962C8B-B14F-4D97-AF65-F5344CB8AC3E}">
        <p14:creationId xmlns:p14="http://schemas.microsoft.com/office/powerpoint/2010/main" val="5712568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altLang="en-US" sz="4000" dirty="0">
                <a:solidFill>
                  <a:schemeClr val="tx1"/>
                </a:solidFill>
              </a:rPr>
              <a:t>Clinical implications of the cognitive theory:</a:t>
            </a:r>
          </a:p>
        </p:txBody>
      </p:sp>
      <p:pic>
        <p:nvPicPr>
          <p:cNvPr id="2867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00800" y="1090613"/>
            <a:ext cx="2514600" cy="546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
        <p:nvSpPr>
          <p:cNvPr id="2" name="Oval 1"/>
          <p:cNvSpPr/>
          <p:nvPr/>
        </p:nvSpPr>
        <p:spPr>
          <a:xfrm>
            <a:off x="6884988" y="5105400"/>
            <a:ext cx="2209800" cy="990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effectLst>
                  <a:outerShdw blurRad="38100" dist="38100" dir="2700000" algn="tl">
                    <a:srgbClr val="000000">
                      <a:alpha val="43137"/>
                    </a:srgbClr>
                  </a:outerShdw>
                </a:effectLst>
              </a:rPr>
              <a:t>cognition</a:t>
            </a:r>
          </a:p>
        </p:txBody>
      </p:sp>
      <p:sp>
        <p:nvSpPr>
          <p:cNvPr id="3" name="Right Arrow 2"/>
          <p:cNvSpPr/>
          <p:nvPr/>
        </p:nvSpPr>
        <p:spPr>
          <a:xfrm>
            <a:off x="4800600" y="3733800"/>
            <a:ext cx="2514600" cy="4778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effectLst>
                <a:outerShdw blurRad="38100" dist="38100" dir="2700000" algn="tl">
                  <a:srgbClr val="000000">
                    <a:alpha val="43137"/>
                  </a:srgbClr>
                </a:outerShdw>
              </a:effectLst>
            </a:endParaRPr>
          </a:p>
        </p:txBody>
      </p:sp>
      <p:sp>
        <p:nvSpPr>
          <p:cNvPr id="4" name="Rounded Rectangle 3"/>
          <p:cNvSpPr/>
          <p:nvPr/>
        </p:nvSpPr>
        <p:spPr>
          <a:xfrm>
            <a:off x="6727825" y="1090613"/>
            <a:ext cx="2209800" cy="446087"/>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1" dirty="0">
                <a:solidFill>
                  <a:schemeClr val="tx1"/>
                </a:solidFill>
                <a:effectLst>
                  <a:outerShdw blurRad="38100" dist="38100" dir="2700000" algn="tl">
                    <a:srgbClr val="000000">
                      <a:alpha val="43137"/>
                    </a:srgbClr>
                  </a:outerShdw>
                </a:effectLst>
              </a:rPr>
              <a:t>language</a:t>
            </a:r>
          </a:p>
        </p:txBody>
      </p:sp>
      <p:sp>
        <p:nvSpPr>
          <p:cNvPr id="5" name="Bent-Up Arrow 4"/>
          <p:cNvSpPr/>
          <p:nvPr/>
        </p:nvSpPr>
        <p:spPr>
          <a:xfrm>
            <a:off x="7391400" y="2895600"/>
            <a:ext cx="1219200" cy="1316038"/>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effectLst>
                <a:outerShdw blurRad="38100" dist="38100" dir="2700000" algn="tl">
                  <a:srgbClr val="000000">
                    <a:alpha val="43137"/>
                  </a:srgbClr>
                </a:outerShdw>
              </a:effectLst>
            </a:endParaRPr>
          </a:p>
        </p:txBody>
      </p:sp>
      <p:sp>
        <p:nvSpPr>
          <p:cNvPr id="7" name="Content Placeholder 6">
            <a:extLst>
              <a:ext uri="{FF2B5EF4-FFF2-40B4-BE49-F238E27FC236}">
                <a16:creationId xmlns:a16="http://schemas.microsoft.com/office/drawing/2014/main" id="{D5E5232A-76E8-4CD7-B958-21107E59E1A7}"/>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6074451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762000" y="304800"/>
            <a:ext cx="7696200" cy="533400"/>
          </a:xfrm>
        </p:spPr>
        <p:txBody>
          <a:bodyPr>
            <a:normAutofit fontScale="90000"/>
          </a:bodyPr>
          <a:lstStyle/>
          <a:p>
            <a:pPr eaLnBrk="1" hangingPunct="1"/>
            <a:r>
              <a:rPr lang="en-US" altLang="en-US" sz="4000" dirty="0"/>
              <a:t>**</a:t>
            </a:r>
          </a:p>
        </p:txBody>
      </p:sp>
      <p:sp>
        <p:nvSpPr>
          <p:cNvPr id="30723" name="Rectangle 3"/>
          <p:cNvSpPr>
            <a:spLocks noGrp="1" noChangeArrowheads="1"/>
          </p:cNvSpPr>
          <p:nvPr>
            <p:ph idx="1"/>
          </p:nvPr>
        </p:nvSpPr>
        <p:spPr>
          <a:xfrm>
            <a:off x="304800" y="1066800"/>
            <a:ext cx="8153400" cy="5029200"/>
          </a:xfrm>
        </p:spPr>
        <p:txBody>
          <a:bodyPr/>
          <a:lstStyle/>
          <a:p>
            <a:pPr eaLnBrk="1" hangingPunct="1"/>
            <a:r>
              <a:rPr lang="en-US" altLang="en-US" dirty="0"/>
              <a:t>Clinicians must assess and treat </a:t>
            </a:r>
            <a:r>
              <a:rPr lang="en-US" altLang="en-US" b="1" dirty="0">
                <a:solidFill>
                  <a:srgbClr val="FF0000"/>
                </a:solidFill>
              </a:rPr>
              <a:t>cognitive precursors </a:t>
            </a:r>
            <a:r>
              <a:rPr lang="en-US" altLang="en-US" dirty="0"/>
              <a:t>to language and facilitate development of these precursors </a:t>
            </a:r>
            <a:r>
              <a:rPr lang="en-US" altLang="en-US" b="1" dirty="0">
                <a:solidFill>
                  <a:srgbClr val="FF0000"/>
                </a:solidFill>
              </a:rPr>
              <a:t>before</a:t>
            </a:r>
            <a:r>
              <a:rPr lang="en-US" altLang="en-US" dirty="0"/>
              <a:t> working on </a:t>
            </a:r>
            <a:r>
              <a:rPr lang="en-US" altLang="en-US" b="1" dirty="0">
                <a:solidFill>
                  <a:srgbClr val="FF0000"/>
                </a:solidFill>
              </a:rPr>
              <a:t>language</a:t>
            </a:r>
            <a:r>
              <a:rPr lang="en-US" altLang="en-US" dirty="0"/>
              <a:t> itself</a:t>
            </a:r>
          </a:p>
          <a:p>
            <a:pPr eaLnBrk="1" hangingPunct="1"/>
            <a:endParaRPr lang="en-US" altLang="en-US" dirty="0"/>
          </a:p>
          <a:p>
            <a:pPr eaLnBrk="1" hangingPunct="1"/>
            <a:r>
              <a:rPr lang="en-US" altLang="en-US" dirty="0"/>
              <a:t>So, with a very young child, you would work on symbolic play and object permanence before you tried to have a child say her first word</a:t>
            </a:r>
          </a:p>
        </p:txBody>
      </p:sp>
    </p:spTree>
    <p:extLst>
      <p:ext uri="{BB962C8B-B14F-4D97-AF65-F5344CB8AC3E}">
        <p14:creationId xmlns:p14="http://schemas.microsoft.com/office/powerpoint/2010/main" val="32609207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a:t>Levey 2024:</a:t>
            </a:r>
          </a:p>
        </p:txBody>
      </p:sp>
      <p:sp>
        <p:nvSpPr>
          <p:cNvPr id="6" name="Content Placeholder 5">
            <a:extLst>
              <a:ext uri="{FF2B5EF4-FFF2-40B4-BE49-F238E27FC236}">
                <a16:creationId xmlns:a16="http://schemas.microsoft.com/office/drawing/2014/main" id="{9DF2CE8B-2500-4398-A4DB-8D7F477E2814}"/>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5130825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52400" y="274638"/>
            <a:ext cx="8534400" cy="487362"/>
          </a:xfrm>
        </p:spPr>
        <p:txBody>
          <a:bodyPr>
            <a:normAutofit fontScale="90000"/>
          </a:bodyPr>
          <a:lstStyle/>
          <a:p>
            <a:pPr eaLnBrk="1" hangingPunct="1"/>
            <a:r>
              <a:rPr lang="en-US" altLang="en-US" sz="4000" dirty="0">
                <a:solidFill>
                  <a:schemeClr val="tx1"/>
                </a:solidFill>
              </a:rPr>
              <a:t>B. </a:t>
            </a:r>
            <a:r>
              <a:rPr lang="en-US" altLang="en-US" sz="4000" u="sng" dirty="0">
                <a:solidFill>
                  <a:schemeClr val="tx1"/>
                </a:solidFill>
              </a:rPr>
              <a:t>Social Interactionism Theory</a:t>
            </a:r>
          </a:p>
        </p:txBody>
      </p:sp>
      <p:sp>
        <p:nvSpPr>
          <p:cNvPr id="4" name="Content Placeholder 3">
            <a:extLst>
              <a:ext uri="{FF2B5EF4-FFF2-40B4-BE49-F238E27FC236}">
                <a16:creationId xmlns:a16="http://schemas.microsoft.com/office/drawing/2014/main" id="{19A25352-8C01-4F18-9E83-4CC3771BAA8C}"/>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6775537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98762C-C2BB-4D53-BE48-A8F2463E76DF}"/>
              </a:ext>
            </a:extLst>
          </p:cNvPr>
          <p:cNvSpPr>
            <a:spLocks noGrp="1"/>
          </p:cNvSpPr>
          <p:nvPr>
            <p:ph type="title"/>
          </p:nvPr>
        </p:nvSpPr>
        <p:spPr/>
        <p:txBody>
          <a:bodyPr/>
          <a:lstStyle/>
          <a:p>
            <a:r>
              <a:rPr lang="en-US" dirty="0"/>
              <a:t>Lev Vygotsky—Russian psychologist:**</a:t>
            </a:r>
          </a:p>
        </p:txBody>
      </p:sp>
      <p:sp>
        <p:nvSpPr>
          <p:cNvPr id="3" name="Content Placeholder 2">
            <a:extLst>
              <a:ext uri="{FF2B5EF4-FFF2-40B4-BE49-F238E27FC236}">
                <a16:creationId xmlns:a16="http://schemas.microsoft.com/office/drawing/2014/main" id="{40E80E3D-1319-4422-A573-949DD82DC47C}"/>
              </a:ext>
            </a:extLst>
          </p:cNvPr>
          <p:cNvSpPr>
            <a:spLocks noGrp="1"/>
          </p:cNvSpPr>
          <p:nvPr>
            <p:ph idx="1"/>
          </p:nvPr>
        </p:nvSpPr>
        <p:spPr/>
        <p:txBody>
          <a:bodyPr/>
          <a:lstStyle/>
          <a:p>
            <a:r>
              <a:rPr lang="en-US" altLang="en-US" dirty="0"/>
              <a:t>L</a:t>
            </a:r>
            <a:r>
              <a:rPr lang="en-US" altLang="en-US" sz="3200" dirty="0"/>
              <a:t>anguage knowledge is acquired through social interaction with more competent and experienced members of the child’s culture</a:t>
            </a:r>
          </a:p>
          <a:p>
            <a:endParaRPr lang="en-US" dirty="0"/>
          </a:p>
        </p:txBody>
      </p:sp>
    </p:spTree>
    <p:extLst>
      <p:ext uri="{BB962C8B-B14F-4D97-AF65-F5344CB8AC3E}">
        <p14:creationId xmlns:p14="http://schemas.microsoft.com/office/powerpoint/2010/main" val="5753592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65127"/>
            <a:ext cx="8362950" cy="473074"/>
          </a:xfrm>
        </p:spPr>
        <p:txBody>
          <a:bodyPr>
            <a:normAutofit fontScale="90000"/>
          </a:bodyPr>
          <a:lstStyle/>
          <a:p>
            <a:r>
              <a:rPr lang="en-US" dirty="0"/>
              <a:t>Levey, 2024:</a:t>
            </a:r>
          </a:p>
        </p:txBody>
      </p:sp>
      <p:sp>
        <p:nvSpPr>
          <p:cNvPr id="6" name="Content Placeholder 5">
            <a:extLst>
              <a:ext uri="{FF2B5EF4-FFF2-40B4-BE49-F238E27FC236}">
                <a16:creationId xmlns:a16="http://schemas.microsoft.com/office/drawing/2014/main" id="{C72DCE70-5484-4410-AC14-8B51C490E0C9}"/>
              </a:ext>
            </a:extLst>
          </p:cNvPr>
          <p:cNvSpPr>
            <a:spLocks noGrp="1"/>
          </p:cNvSpPr>
          <p:nvPr>
            <p:ph idx="1"/>
          </p:nvPr>
        </p:nvSpPr>
        <p:spPr>
          <a:xfrm>
            <a:off x="76200" y="1066800"/>
            <a:ext cx="8439150" cy="5110163"/>
          </a:xfrm>
        </p:spPr>
        <p:txBody>
          <a:bodyPr/>
          <a:lstStyle/>
          <a:p>
            <a:endParaRPr lang="en-US" dirty="0"/>
          </a:p>
        </p:txBody>
      </p:sp>
    </p:spTree>
    <p:extLst>
      <p:ext uri="{BB962C8B-B14F-4D97-AF65-F5344CB8AC3E}">
        <p14:creationId xmlns:p14="http://schemas.microsoft.com/office/powerpoint/2010/main" val="14184417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This is why I believe….**</a:t>
            </a:r>
          </a:p>
        </p:txBody>
      </p:sp>
      <p:sp>
        <p:nvSpPr>
          <p:cNvPr id="3" name="Content Placeholder 2"/>
          <p:cNvSpPr>
            <a:spLocks noGrp="1"/>
          </p:cNvSpPr>
          <p:nvPr>
            <p:ph idx="1"/>
          </p:nvPr>
        </p:nvSpPr>
        <p:spPr/>
        <p:txBody>
          <a:bodyPr/>
          <a:lstStyle/>
          <a:p>
            <a:r>
              <a:rPr lang="en-US" dirty="0"/>
              <a:t>That multiage child care is so important</a:t>
            </a:r>
          </a:p>
          <a:p>
            <a:endParaRPr lang="en-US" dirty="0"/>
          </a:p>
          <a:p>
            <a:r>
              <a:rPr lang="en-US" dirty="0"/>
              <a:t>Mark’s language development skyrocketed when, at 3, he left a small homecare of children his own age and entered a large preschool that also had an elementary aftercare program</a:t>
            </a:r>
          </a:p>
        </p:txBody>
      </p:sp>
    </p:spTree>
    <p:extLst>
      <p:ext uri="{BB962C8B-B14F-4D97-AF65-F5344CB8AC3E}">
        <p14:creationId xmlns:p14="http://schemas.microsoft.com/office/powerpoint/2010/main" val="20227807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381000" y="304800"/>
            <a:ext cx="8574088" cy="6019800"/>
          </a:xfrm>
        </p:spPr>
        <p:txBody>
          <a:bodyPr/>
          <a:lstStyle/>
          <a:p>
            <a:pPr eaLnBrk="1" hangingPunct="1">
              <a:lnSpc>
                <a:spcPct val="80000"/>
              </a:lnSpc>
            </a:pPr>
            <a:r>
              <a:rPr lang="en-US" altLang="en-US" dirty="0" err="1"/>
              <a:t>Roseberry-McKibbin,</a:t>
            </a:r>
            <a:r>
              <a:rPr lang="en-US" altLang="en-US" dirty="0"/>
              <a:t> C. (2022). ** </a:t>
            </a:r>
            <a:r>
              <a:rPr lang="en-US" altLang="en-US" i="1" dirty="0"/>
              <a:t>Multicultural students with special language needs: Practical strategies for assessment and intervention</a:t>
            </a:r>
            <a:r>
              <a:rPr lang="en-US" altLang="en-US" dirty="0"/>
              <a:t> (6</a:t>
            </a:r>
            <a:r>
              <a:rPr lang="en-US" altLang="en-US" baseline="30000" dirty="0"/>
              <a:t>th</a:t>
            </a:r>
            <a:r>
              <a:rPr lang="en-US" altLang="en-US" dirty="0"/>
              <a:t> ed.). Oceanside, CA: Academic Communication Associates.</a:t>
            </a:r>
          </a:p>
          <a:p>
            <a:pPr eaLnBrk="1" hangingPunct="1">
              <a:lnSpc>
                <a:spcPct val="80000"/>
              </a:lnSpc>
            </a:pPr>
            <a:endParaRPr lang="en-US" altLang="en-US" dirty="0"/>
          </a:p>
          <a:p>
            <a:pPr eaLnBrk="1" hangingPunct="1">
              <a:lnSpc>
                <a:spcPct val="80000"/>
              </a:lnSpc>
            </a:pPr>
            <a:endParaRPr lang="en-US" altLang="en-US" dirty="0"/>
          </a:p>
          <a:p>
            <a:pPr eaLnBrk="1" hangingPunct="1">
              <a:lnSpc>
                <a:spcPct val="80000"/>
              </a:lnSpc>
            </a:pPr>
            <a:r>
              <a:rPr lang="en-US" altLang="en-US" dirty="0" err="1"/>
              <a:t>Roseberry-McKibbin,</a:t>
            </a:r>
            <a:r>
              <a:rPr lang="en-US" altLang="en-US" dirty="0"/>
              <a:t> C., Hegde, M.N., &amp; Tellis, G. </a:t>
            </a:r>
            <a:r>
              <a:rPr lang="en-US" altLang="en-US"/>
              <a:t>(2024). </a:t>
            </a:r>
            <a:r>
              <a:rPr lang="en-US" altLang="en-US" i="1" dirty="0"/>
              <a:t>Advanced review of speech-language pathology: Study guide for PRAXIS and comprehensive examination</a:t>
            </a:r>
            <a:r>
              <a:rPr lang="en-US" altLang="en-US" dirty="0"/>
              <a:t> (5th ed.). Austin, TX: Pro-Ed.</a:t>
            </a:r>
          </a:p>
          <a:p>
            <a:pPr eaLnBrk="1" hangingPunct="1">
              <a:lnSpc>
                <a:spcPct val="80000"/>
              </a:lnSpc>
            </a:pPr>
            <a:endParaRPr lang="en-US" altLang="en-US" dirty="0"/>
          </a:p>
          <a:p>
            <a:pPr eaLnBrk="1" hangingPunct="1">
              <a:lnSpc>
                <a:spcPct val="80000"/>
              </a:lnSpc>
            </a:pPr>
            <a:r>
              <a:rPr lang="en-US" altLang="en-US" dirty="0"/>
              <a:t>www.proed.inc</a:t>
            </a:r>
          </a:p>
        </p:txBody>
      </p:sp>
    </p:spTree>
    <p:extLst>
      <p:ext uri="{BB962C8B-B14F-4D97-AF65-F5344CB8AC3E}">
        <p14:creationId xmlns:p14="http://schemas.microsoft.com/office/powerpoint/2010/main" val="3771645506"/>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Children benefit greatly from being around older kids! **</a:t>
            </a:r>
          </a:p>
        </p:txBody>
      </p:sp>
      <p:sp>
        <p:nvSpPr>
          <p:cNvPr id="5" name="Content Placeholder 4">
            <a:extLst>
              <a:ext uri="{FF2B5EF4-FFF2-40B4-BE49-F238E27FC236}">
                <a16:creationId xmlns:a16="http://schemas.microsoft.com/office/drawing/2014/main" id="{6F1049A3-E6FA-4D71-A92A-B761DF9B24FD}"/>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4224140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153400" cy="411162"/>
          </a:xfrm>
        </p:spPr>
        <p:txBody>
          <a:bodyPr>
            <a:normAutofit fontScale="90000"/>
          </a:bodyPr>
          <a:lstStyle/>
          <a:p>
            <a:r>
              <a:rPr lang="en-US" sz="3200" dirty="0"/>
              <a:t>Specifically, Vygotsky emphasized:</a:t>
            </a:r>
          </a:p>
        </p:txBody>
      </p:sp>
      <p:sp>
        <p:nvSpPr>
          <p:cNvPr id="5" name="Content Placeholder 4">
            <a:extLst>
              <a:ext uri="{FF2B5EF4-FFF2-40B4-BE49-F238E27FC236}">
                <a16:creationId xmlns:a16="http://schemas.microsoft.com/office/drawing/2014/main" id="{246AB5A9-DD1A-40F6-AAE9-ECBC9C54A932}"/>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752514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228600"/>
            <a:ext cx="7924800" cy="457200"/>
          </a:xfrm>
        </p:spPr>
        <p:txBody>
          <a:bodyPr>
            <a:normAutofit fontScale="90000"/>
          </a:bodyPr>
          <a:lstStyle/>
          <a:p>
            <a:pPr eaLnBrk="1" hangingPunct="1"/>
            <a:r>
              <a:rPr lang="en-US" altLang="en-US" sz="3200" dirty="0">
                <a:solidFill>
                  <a:schemeClr val="tx1"/>
                </a:solidFill>
              </a:rPr>
              <a:t>According to social interactionism theory:**</a:t>
            </a:r>
          </a:p>
        </p:txBody>
      </p:sp>
      <p:sp>
        <p:nvSpPr>
          <p:cNvPr id="14339" name="Rectangle 3"/>
          <p:cNvSpPr>
            <a:spLocks noGrp="1" noChangeArrowheads="1"/>
          </p:cNvSpPr>
          <p:nvPr>
            <p:ph type="body" sz="half" idx="1"/>
          </p:nvPr>
        </p:nvSpPr>
        <p:spPr>
          <a:xfrm>
            <a:off x="304800" y="838200"/>
            <a:ext cx="4114800" cy="6019800"/>
          </a:xfrm>
        </p:spPr>
        <p:txBody>
          <a:bodyPr/>
          <a:lstStyle/>
          <a:p>
            <a:pPr eaLnBrk="1" hangingPunct="1">
              <a:lnSpc>
                <a:spcPct val="80000"/>
              </a:lnSpc>
              <a:defRPr/>
            </a:pPr>
            <a:r>
              <a:rPr lang="en-US" altLang="en-US" dirty="0"/>
              <a:t>Children </a:t>
            </a:r>
            <a:r>
              <a:rPr lang="en-US" altLang="en-US" b="1" dirty="0">
                <a:solidFill>
                  <a:srgbClr val="FF0000"/>
                </a:solidFill>
              </a:rPr>
              <a:t>first</a:t>
            </a:r>
            <a:r>
              <a:rPr lang="en-US" altLang="en-US" dirty="0"/>
              <a:t> learn </a:t>
            </a:r>
            <a:r>
              <a:rPr lang="en-US" altLang="en-US" b="1" dirty="0">
                <a:solidFill>
                  <a:srgbClr val="FF0000"/>
                </a:solidFill>
              </a:rPr>
              <a:t>language</a:t>
            </a:r>
            <a:r>
              <a:rPr lang="en-US" altLang="en-US" dirty="0"/>
              <a:t> in interpersonal interactions, then use this language to structure thought</a:t>
            </a:r>
          </a:p>
          <a:p>
            <a:pPr marL="0" indent="0" eaLnBrk="1" hangingPunct="1">
              <a:lnSpc>
                <a:spcPct val="80000"/>
              </a:lnSpc>
              <a:buFontTx/>
              <a:buNone/>
              <a:defRPr/>
            </a:pPr>
            <a:endParaRPr lang="en-US" altLang="en-US" dirty="0"/>
          </a:p>
          <a:p>
            <a:pPr eaLnBrk="1" hangingPunct="1">
              <a:lnSpc>
                <a:spcPct val="80000"/>
              </a:lnSpc>
              <a:defRPr/>
            </a:pPr>
            <a:r>
              <a:rPr lang="en-US" altLang="en-US" dirty="0"/>
              <a:t>Language develops because children are </a:t>
            </a:r>
            <a:r>
              <a:rPr lang="en-US" altLang="en-US" b="1" dirty="0">
                <a:solidFill>
                  <a:srgbClr val="FF0000"/>
                </a:solidFill>
              </a:rPr>
              <a:t>motivated</a:t>
            </a:r>
            <a:r>
              <a:rPr lang="en-US" altLang="en-US" dirty="0"/>
              <a:t> to </a:t>
            </a:r>
            <a:r>
              <a:rPr lang="en-US" altLang="en-US" b="1" dirty="0">
                <a:solidFill>
                  <a:srgbClr val="FF0000"/>
                </a:solidFill>
              </a:rPr>
              <a:t>interact socially </a:t>
            </a:r>
            <a:r>
              <a:rPr lang="en-US" altLang="en-US" dirty="0"/>
              <a:t>with others around them</a:t>
            </a:r>
          </a:p>
          <a:p>
            <a:pPr eaLnBrk="1" hangingPunct="1">
              <a:lnSpc>
                <a:spcPct val="80000"/>
              </a:lnSpc>
              <a:defRPr/>
            </a:pPr>
            <a:endParaRPr lang="en-US" altLang="en-US" sz="800" dirty="0"/>
          </a:p>
        </p:txBody>
      </p:sp>
      <p:sp>
        <p:nvSpPr>
          <p:cNvPr id="3" name="Content Placeholder 2">
            <a:extLst>
              <a:ext uri="{FF2B5EF4-FFF2-40B4-BE49-F238E27FC236}">
                <a16:creationId xmlns:a16="http://schemas.microsoft.com/office/drawing/2014/main" id="{E2CBB910-4FCB-47DE-ABFC-811551C27630}"/>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204394154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Placeholder 2">
            <a:extLst>
              <a:ext uri="{FF2B5EF4-FFF2-40B4-BE49-F238E27FC236}">
                <a16:creationId xmlns:a16="http://schemas.microsoft.com/office/drawing/2014/main" id="{2020CBD8-0907-4A96-A379-2D4F814F2A79}"/>
              </a:ext>
            </a:extLst>
          </p:cNvPr>
          <p:cNvSpPr>
            <a:spLocks noGrp="1" noChangeArrowheads="1"/>
          </p:cNvSpPr>
          <p:nvPr>
            <p:ph type="body" sz="half" idx="1"/>
          </p:nvPr>
        </p:nvSpPr>
        <p:spPr>
          <a:xfrm>
            <a:off x="152400" y="304800"/>
            <a:ext cx="6172200" cy="6400800"/>
          </a:xfrm>
        </p:spPr>
        <p:txBody>
          <a:bodyPr/>
          <a:lstStyle/>
          <a:p>
            <a:pPr eaLnBrk="1" hangingPunct="1">
              <a:defRPr/>
            </a:pPr>
            <a:endParaRPr lang="en-US" alt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52400" y="0"/>
            <a:ext cx="8382000" cy="914400"/>
          </a:xfrm>
        </p:spPr>
        <p:txBody>
          <a:bodyPr/>
          <a:lstStyle/>
          <a:p>
            <a:pPr eaLnBrk="1" hangingPunct="1"/>
            <a:r>
              <a:rPr lang="en-US" altLang="en-US" dirty="0">
                <a:solidFill>
                  <a:schemeClr val="tx1"/>
                </a:solidFill>
              </a:rPr>
              <a:t>Clinical Implications:</a:t>
            </a:r>
          </a:p>
        </p:txBody>
      </p:sp>
      <p:sp>
        <p:nvSpPr>
          <p:cNvPr id="3" name="Content Placeholder 2">
            <a:extLst>
              <a:ext uri="{FF2B5EF4-FFF2-40B4-BE49-F238E27FC236}">
                <a16:creationId xmlns:a16="http://schemas.microsoft.com/office/drawing/2014/main" id="{0A6B6CD2-46B8-4A08-BBBA-2002188D8FF4}"/>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71732427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t>II. Relationship of Developmental Language Disorder to Speech Sound Disorders</a:t>
            </a:r>
          </a:p>
        </p:txBody>
      </p:sp>
      <p:sp>
        <p:nvSpPr>
          <p:cNvPr id="3" name="Content Placeholder 2">
            <a:extLst>
              <a:ext uri="{FF2B5EF4-FFF2-40B4-BE49-F238E27FC236}">
                <a16:creationId xmlns:a16="http://schemas.microsoft.com/office/drawing/2014/main" id="{BBE12746-8876-4EF8-8CC1-0FFB919F7F6A}"/>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93281768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Westby (ASHA Schools Conference—Phoenix):</a:t>
            </a: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66308338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t>Often…</a:t>
            </a:r>
          </a:p>
        </p:txBody>
      </p:sp>
      <p:sp>
        <p:nvSpPr>
          <p:cNvPr id="25603" name="Content Placeholder 2"/>
          <p:cNvSpPr>
            <a:spLocks noGrp="1"/>
          </p:cNvSpPr>
          <p:nvPr>
            <p:ph idx="1"/>
          </p:nvPr>
        </p:nvSpPr>
        <p:spPr/>
        <p:txBody>
          <a:bodyPr/>
          <a:lstStyle/>
          <a:p>
            <a:endParaRPr lang="en-US" altLang="en-US" dirty="0"/>
          </a:p>
        </p:txBody>
      </p:sp>
      <p:sp>
        <p:nvSpPr>
          <p:cNvPr id="4" name="Oval 3"/>
          <p:cNvSpPr/>
          <p:nvPr/>
        </p:nvSpPr>
        <p:spPr>
          <a:xfrm>
            <a:off x="1066800" y="2438400"/>
            <a:ext cx="2743200" cy="2667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Language Impairment</a:t>
            </a:r>
          </a:p>
        </p:txBody>
      </p:sp>
      <p:sp>
        <p:nvSpPr>
          <p:cNvPr id="5" name="Oval 4"/>
          <p:cNvSpPr/>
          <p:nvPr/>
        </p:nvSpPr>
        <p:spPr>
          <a:xfrm>
            <a:off x="3276600" y="2743200"/>
            <a:ext cx="2209800" cy="2362200"/>
          </a:xfrm>
          <a:prstGeom prst="ellipse">
            <a:avLst/>
          </a:prstGeo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Speech Sound Disorder</a:t>
            </a:r>
          </a:p>
        </p:txBody>
      </p:sp>
      <p:sp>
        <p:nvSpPr>
          <p:cNvPr id="2" name="Oval 1"/>
          <p:cNvSpPr/>
          <p:nvPr/>
        </p:nvSpPr>
        <p:spPr>
          <a:xfrm>
            <a:off x="3048000" y="3048000"/>
            <a:ext cx="1600200" cy="18288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Rounded Rectangle 2"/>
          <p:cNvSpPr/>
          <p:nvPr/>
        </p:nvSpPr>
        <p:spPr>
          <a:xfrm>
            <a:off x="5181600" y="2286000"/>
            <a:ext cx="1752600" cy="1066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Speech sound disorder</a:t>
            </a:r>
          </a:p>
        </p:txBody>
      </p:sp>
    </p:spTree>
    <p:extLst>
      <p:ext uri="{BB962C8B-B14F-4D97-AF65-F5344CB8AC3E}">
        <p14:creationId xmlns:p14="http://schemas.microsoft.com/office/powerpoint/2010/main" val="118009486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Content Placeholder 2"/>
          <p:cNvSpPr>
            <a:spLocks noGrp="1"/>
          </p:cNvSpPr>
          <p:nvPr>
            <p:ph idx="1"/>
          </p:nvPr>
        </p:nvSpPr>
        <p:spPr>
          <a:xfrm>
            <a:off x="457200" y="533400"/>
            <a:ext cx="8382000" cy="4767263"/>
          </a:xfrm>
        </p:spPr>
        <p:txBody>
          <a:bodyPr/>
          <a:lstStyle/>
          <a:p>
            <a:r>
              <a:rPr lang="en-US" altLang="en-US" dirty="0" err="1"/>
              <a:t>Macrae</a:t>
            </a:r>
            <a:r>
              <a:rPr lang="en-US" altLang="en-US" dirty="0"/>
              <a:t>, T., &amp; Tyler, A.A. Speech abilities in preschool children with speech sound disorder with and without co-occurring language impairment. </a:t>
            </a:r>
            <a:r>
              <a:rPr lang="en-US" altLang="en-US" i="1" dirty="0"/>
              <a:t>Language, Speech, and Hearing Services in Schools, 45</a:t>
            </a:r>
            <a:r>
              <a:rPr lang="en-US" altLang="en-US" dirty="0"/>
              <a:t>, 302-313.**</a:t>
            </a:r>
          </a:p>
        </p:txBody>
      </p:sp>
    </p:spTree>
    <p:extLst>
      <p:ext uri="{BB962C8B-B14F-4D97-AF65-F5344CB8AC3E}">
        <p14:creationId xmlns:p14="http://schemas.microsoft.com/office/powerpoint/2010/main" val="286310150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ltLang="en-US" dirty="0"/>
              <a:t>Macrae &amp; Tyler:</a:t>
            </a:r>
          </a:p>
        </p:txBody>
      </p:sp>
      <p:sp>
        <p:nvSpPr>
          <p:cNvPr id="3" name="Content Placeholder 2">
            <a:extLst>
              <a:ext uri="{FF2B5EF4-FFF2-40B4-BE49-F238E27FC236}">
                <a16:creationId xmlns:a16="http://schemas.microsoft.com/office/drawing/2014/main" id="{45B2A826-B08A-4481-BF53-CBFFFB3E3511}"/>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581101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382000" cy="4919663"/>
          </a:xfrm>
        </p:spPr>
        <p:txBody>
          <a:bodyPr/>
          <a:lstStyle/>
          <a:p>
            <a:r>
              <a:rPr lang="en-US" dirty="0" err="1"/>
              <a:t>Hwa-Froelich</a:t>
            </a:r>
            <a:r>
              <a:rPr lang="en-US" dirty="0"/>
              <a:t>, D.A. (2023). </a:t>
            </a:r>
            <a:r>
              <a:rPr lang="en-US" i="1" dirty="0"/>
              <a:t>Social communication development and disorders </a:t>
            </a:r>
            <a:r>
              <a:rPr lang="en-US" dirty="0"/>
              <a:t>(2</a:t>
            </a:r>
            <a:r>
              <a:rPr lang="en-US" baseline="30000" dirty="0"/>
              <a:t>nd</a:t>
            </a:r>
            <a:r>
              <a:rPr lang="en-US" dirty="0"/>
              <a:t> ed.). Routledge.</a:t>
            </a:r>
          </a:p>
          <a:p>
            <a:endParaRPr lang="en-US" dirty="0"/>
          </a:p>
          <a:p>
            <a:r>
              <a:rPr lang="en-US" dirty="0"/>
              <a:t>Levey, S. (2024).</a:t>
            </a:r>
            <a:r>
              <a:rPr lang="en-US" i="1" dirty="0"/>
              <a:t> Introduction to language development </a:t>
            </a:r>
            <a:r>
              <a:rPr lang="en-US" dirty="0"/>
              <a:t>(3</a:t>
            </a:r>
            <a:r>
              <a:rPr lang="en-US" baseline="30000" dirty="0"/>
              <a:t>rd</a:t>
            </a:r>
            <a:r>
              <a:rPr lang="en-US" dirty="0"/>
              <a:t> ed.). Plural Publishing. </a:t>
            </a:r>
          </a:p>
          <a:p>
            <a:endParaRPr lang="en-US" dirty="0"/>
          </a:p>
          <a:p>
            <a:endParaRPr lang="en-US" dirty="0"/>
          </a:p>
        </p:txBody>
      </p:sp>
    </p:spTree>
    <p:extLst>
      <p:ext uri="{BB962C8B-B14F-4D97-AF65-F5344CB8AC3E}">
        <p14:creationId xmlns:p14="http://schemas.microsoft.com/office/powerpoint/2010/main" val="392937235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dirty="0" err="1"/>
              <a:t>Macrae</a:t>
            </a:r>
            <a:r>
              <a:rPr lang="en-US" altLang="en-US" dirty="0"/>
              <a:t> and Tyler found:</a:t>
            </a:r>
          </a:p>
        </p:txBody>
      </p:sp>
      <p:sp>
        <p:nvSpPr>
          <p:cNvPr id="3" name="Content Placeholder 2">
            <a:extLst>
              <a:ext uri="{FF2B5EF4-FFF2-40B4-BE49-F238E27FC236}">
                <a16:creationId xmlns:a16="http://schemas.microsoft.com/office/drawing/2014/main" id="{02389941-088F-460C-B6CA-DC322131BA38}"/>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07615628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 Melanie </a:t>
            </a:r>
            <a:r>
              <a:rPr lang="en-US" dirty="0" err="1"/>
              <a:t>Schuele</a:t>
            </a:r>
            <a:r>
              <a:rPr lang="en-US" dirty="0"/>
              <a:t>, ASHA Schools Conference</a:t>
            </a:r>
          </a:p>
        </p:txBody>
      </p:sp>
      <p:sp>
        <p:nvSpPr>
          <p:cNvPr id="5" name="Content Placeholder 4">
            <a:extLst>
              <a:ext uri="{FF2B5EF4-FFF2-40B4-BE49-F238E27FC236}">
                <a16:creationId xmlns:a16="http://schemas.microsoft.com/office/drawing/2014/main" id="{A0429C7A-9F49-47C5-978A-EFD3B5C204FE}"/>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56831583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III. Review of Typical Infant Language Milestones</a:t>
            </a:r>
          </a:p>
        </p:txBody>
      </p:sp>
      <p:sp>
        <p:nvSpPr>
          <p:cNvPr id="3" name="Content Placeholder 2">
            <a:extLst>
              <a:ext uri="{FF2B5EF4-FFF2-40B4-BE49-F238E27FC236}">
                <a16:creationId xmlns:a16="http://schemas.microsoft.com/office/drawing/2014/main" id="{DF69905C-E6CE-42A6-BF7D-30061819B4CB}"/>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74264739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altLang="en-US" dirty="0"/>
              <a:t>Between 6-8 weeks of age…</a:t>
            </a:r>
          </a:p>
        </p:txBody>
      </p:sp>
      <p:sp>
        <p:nvSpPr>
          <p:cNvPr id="4" name="Content Placeholder 3">
            <a:extLst>
              <a:ext uri="{FF2B5EF4-FFF2-40B4-BE49-F238E27FC236}">
                <a16:creationId xmlns:a16="http://schemas.microsoft.com/office/drawing/2014/main" id="{39656548-5456-48B3-AE81-ADB7A3DE1FB0}"/>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675066535"/>
      </p:ext>
    </p:extLst>
  </p:cSld>
  <p:clrMapOvr>
    <a:masterClrMapping/>
  </p:clrMapOvr>
  <p:transition>
    <p:fad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altLang="en-US" dirty="0"/>
              <a:t>Cooing occurs….</a:t>
            </a:r>
          </a:p>
        </p:txBody>
      </p:sp>
      <p:sp>
        <p:nvSpPr>
          <p:cNvPr id="4" name="Content Placeholder 3">
            <a:extLst>
              <a:ext uri="{FF2B5EF4-FFF2-40B4-BE49-F238E27FC236}">
                <a16:creationId xmlns:a16="http://schemas.microsoft.com/office/drawing/2014/main" id="{14A18D24-4532-4062-A690-15E6198688B7}"/>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836144865"/>
      </p:ext>
    </p:extLst>
  </p:cSld>
  <p:clrMapOvr>
    <a:masterClrMapping/>
  </p:clrMapOvr>
  <p:transition>
    <p:fad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altLang="en-US" dirty="0"/>
              <a:t>In terms of motor milestones…</a:t>
            </a:r>
          </a:p>
        </p:txBody>
      </p:sp>
      <p:sp>
        <p:nvSpPr>
          <p:cNvPr id="3" name="Content Placeholder 2">
            <a:extLst>
              <a:ext uri="{FF2B5EF4-FFF2-40B4-BE49-F238E27FC236}">
                <a16:creationId xmlns:a16="http://schemas.microsoft.com/office/drawing/2014/main" id="{A5CC54E4-1A42-4EC7-8680-55E5D6A540D2}"/>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826775067"/>
      </p:ext>
    </p:extLst>
  </p:cSld>
  <p:clrMapOvr>
    <a:masterClrMapping/>
  </p:clrMapOvr>
  <p:transition>
    <p:fad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altLang="en-US" dirty="0"/>
              <a:t>III. 7-12 MONTHS</a:t>
            </a:r>
          </a:p>
        </p:txBody>
      </p:sp>
      <p:sp>
        <p:nvSpPr>
          <p:cNvPr id="4" name="Content Placeholder 3">
            <a:extLst>
              <a:ext uri="{FF2B5EF4-FFF2-40B4-BE49-F238E27FC236}">
                <a16:creationId xmlns:a16="http://schemas.microsoft.com/office/drawing/2014/main" id="{25E8995B-09BC-43AC-A1BE-1BFD4AB7B84A}"/>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600493252"/>
      </p:ext>
    </p:extLst>
  </p:cSld>
  <p:clrMapOvr>
    <a:masterClrMapping/>
  </p:clrMapOvr>
  <p:transition>
    <p:fad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altLang="en-US" dirty="0"/>
              <a:t>At 9-12 months of age…</a:t>
            </a:r>
          </a:p>
        </p:txBody>
      </p:sp>
      <p:sp>
        <p:nvSpPr>
          <p:cNvPr id="16387" name="Content Placeholder 2"/>
          <p:cNvSpPr>
            <a:spLocks noGrp="1"/>
          </p:cNvSpPr>
          <p:nvPr>
            <p:ph idx="1"/>
          </p:nvPr>
        </p:nvSpPr>
        <p:spPr>
          <a:xfrm>
            <a:off x="685800" y="1295400"/>
            <a:ext cx="5943600" cy="4495800"/>
          </a:xfrm>
        </p:spPr>
        <p:txBody>
          <a:bodyPr/>
          <a:lstStyle/>
          <a:p>
            <a:pPr eaLnBrk="1" hangingPunct="1"/>
            <a:endParaRPr lang="en-US" altLang="en-US" sz="1200" dirty="0"/>
          </a:p>
          <a:p>
            <a:pPr eaLnBrk="1" hangingPunct="1"/>
            <a:endParaRPr lang="en-US" altLang="en-US" sz="1200" dirty="0"/>
          </a:p>
          <a:p>
            <a:pPr eaLnBrk="1" hangingPunct="1"/>
            <a:endParaRPr lang="en-US" altLang="en-US" sz="1200" dirty="0"/>
          </a:p>
          <a:p>
            <a:pPr eaLnBrk="1" hangingPunct="1"/>
            <a:endParaRPr lang="en-US" altLang="en-US" sz="1200" dirty="0"/>
          </a:p>
          <a:p>
            <a:pPr eaLnBrk="1" hangingPunct="1"/>
            <a:endParaRPr lang="en-US" altLang="en-US" sz="1200" dirty="0"/>
          </a:p>
          <a:p>
            <a:pPr eaLnBrk="1" hangingPunct="1"/>
            <a:endParaRPr lang="en-US" altLang="en-US" sz="1200" dirty="0"/>
          </a:p>
          <a:p>
            <a:pPr eaLnBrk="1" hangingPunct="1"/>
            <a:endParaRPr lang="en-US" altLang="en-US" sz="1200" dirty="0"/>
          </a:p>
          <a:p>
            <a:pPr eaLnBrk="1" hangingPunct="1"/>
            <a:endParaRPr lang="en-US" altLang="en-US" sz="1200" dirty="0"/>
          </a:p>
          <a:p>
            <a:pPr eaLnBrk="1" hangingPunct="1"/>
            <a:r>
              <a:rPr lang="it-IT" altLang="en-US" dirty="0"/>
              <a:t>Youtube baby talk bla bla bla</a:t>
            </a:r>
            <a:endParaRPr lang="en-US" altLang="en-US" dirty="0"/>
          </a:p>
        </p:txBody>
      </p:sp>
      <p:pic>
        <p:nvPicPr>
          <p:cNvPr id="1638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05600" y="3505200"/>
            <a:ext cx="2095500" cy="2095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pic>
    </p:spTree>
    <p:extLst>
      <p:ext uri="{BB962C8B-B14F-4D97-AF65-F5344CB8AC3E}">
        <p14:creationId xmlns:p14="http://schemas.microsoft.com/office/powerpoint/2010/main" val="680098688"/>
      </p:ext>
    </p:extLst>
  </p:cSld>
  <p:clrMapOvr>
    <a:masterClrMapping/>
  </p:clrMapOvr>
  <p:transition>
    <p:fad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altLang="en-US"/>
              <a:t>By 12 months of age…</a:t>
            </a:r>
          </a:p>
        </p:txBody>
      </p:sp>
      <p:sp>
        <p:nvSpPr>
          <p:cNvPr id="4" name="Content Placeholder 3">
            <a:extLst>
              <a:ext uri="{FF2B5EF4-FFF2-40B4-BE49-F238E27FC236}">
                <a16:creationId xmlns:a16="http://schemas.microsoft.com/office/drawing/2014/main" id="{49AEE707-B5BA-4D62-923A-AC10F2CFD2D3}"/>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631567359"/>
      </p:ext>
    </p:extLst>
  </p:cSld>
  <p:clrMapOvr>
    <a:masterClrMapping/>
  </p:clrMapOvr>
  <p:transition>
    <p:fad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altLang="en-US" dirty="0"/>
              <a:t>First words</a:t>
            </a:r>
          </a:p>
        </p:txBody>
      </p:sp>
    </p:spTree>
    <p:extLst>
      <p:ext uri="{BB962C8B-B14F-4D97-AF65-F5344CB8AC3E}">
        <p14:creationId xmlns:p14="http://schemas.microsoft.com/office/powerpoint/2010/main" val="1264293381"/>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067800" cy="1524000"/>
          </a:xfrm>
        </p:spPr>
        <p:txBody>
          <a:bodyPr/>
          <a:lstStyle/>
          <a:p>
            <a:pPr algn="l"/>
            <a:r>
              <a:rPr lang="en-US" dirty="0"/>
              <a:t>I went to a fabulous conference in Richmond, Virginia:**</a:t>
            </a:r>
          </a:p>
        </p:txBody>
      </p:sp>
      <p:sp>
        <p:nvSpPr>
          <p:cNvPr id="3" name="Content Placeholder 2"/>
          <p:cNvSpPr>
            <a:spLocks noGrp="1"/>
          </p:cNvSpPr>
          <p:nvPr>
            <p:ph idx="1"/>
          </p:nvPr>
        </p:nvSpPr>
        <p:spPr/>
        <p:txBody>
          <a:bodyPr/>
          <a:lstStyle/>
          <a:p>
            <a:r>
              <a:rPr lang="en-US" dirty="0"/>
              <a:t>Kathryn Phillips (special </a:t>
            </a:r>
            <a:r>
              <a:rPr lang="en-US" dirty="0" err="1"/>
              <a:t>ed</a:t>
            </a:r>
            <a:r>
              <a:rPr lang="en-US" dirty="0"/>
              <a:t> and psychology background)</a:t>
            </a:r>
          </a:p>
          <a:p>
            <a:endParaRPr lang="en-US" dirty="0"/>
          </a:p>
          <a:p>
            <a:r>
              <a:rPr lang="en-US" dirty="0"/>
              <a:t>Effective Strategies for Managing Challenging Behaviors and Teaching Executive Functioning Skills: ASD, ADHD, Anxiety, Sensory Processing</a:t>
            </a:r>
          </a:p>
        </p:txBody>
      </p:sp>
    </p:spTree>
    <p:extLst>
      <p:ext uri="{BB962C8B-B14F-4D97-AF65-F5344CB8AC3E}">
        <p14:creationId xmlns:p14="http://schemas.microsoft.com/office/powerpoint/2010/main" val="346206926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en-US" altLang="en-US" dirty="0"/>
              <a:t>Joint reference/attention is important:</a:t>
            </a:r>
          </a:p>
        </p:txBody>
      </p:sp>
      <p:sp>
        <p:nvSpPr>
          <p:cNvPr id="3" name="Content Placeholder 2">
            <a:extLst>
              <a:ext uri="{FF2B5EF4-FFF2-40B4-BE49-F238E27FC236}">
                <a16:creationId xmlns:a16="http://schemas.microsoft.com/office/drawing/2014/main" id="{C32EF5D2-FB64-4E3D-8F9B-1586F6086DE0}"/>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979595374"/>
      </p:ext>
    </p:extLst>
  </p:cSld>
  <p:clrMapOvr>
    <a:masterClrMapping/>
  </p:clrMapOvr>
  <p:transition>
    <p:fad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r>
              <a:rPr lang="en-US" altLang="en-US" dirty="0"/>
              <a:t>Dialogues are important:</a:t>
            </a:r>
          </a:p>
        </p:txBody>
      </p:sp>
      <p:sp>
        <p:nvSpPr>
          <p:cNvPr id="3" name="Content Placeholder 2">
            <a:extLst>
              <a:ext uri="{FF2B5EF4-FFF2-40B4-BE49-F238E27FC236}">
                <a16:creationId xmlns:a16="http://schemas.microsoft.com/office/drawing/2014/main" id="{E6B143A2-5179-49D9-B427-3297ED4E119A}"/>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878429048"/>
      </p:ext>
    </p:extLst>
  </p:cSld>
  <p:clrMapOvr>
    <a:masterClrMapping/>
  </p:clrMapOvr>
  <p:transition>
    <p:fad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r>
              <a:rPr lang="en-US" altLang="en-US"/>
              <a:t>NO SCREENS!!!!!!!!</a:t>
            </a:r>
          </a:p>
        </p:txBody>
      </p:sp>
    </p:spTree>
    <p:extLst>
      <p:ext uri="{BB962C8B-B14F-4D97-AF65-F5344CB8AC3E}">
        <p14:creationId xmlns:p14="http://schemas.microsoft.com/office/powerpoint/2010/main" val="585838152"/>
      </p:ext>
    </p:extLst>
  </p:cSld>
  <p:clrMapOvr>
    <a:masterClrMapping/>
  </p:clrMapOvr>
  <p:transition>
    <p:fade/>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800" y="228600"/>
            <a:ext cx="7543800" cy="838200"/>
          </a:xfrm>
        </p:spPr>
        <p:txBody>
          <a:bodyPr/>
          <a:lstStyle/>
          <a:p>
            <a:pPr eaLnBrk="1" hangingPunct="1"/>
            <a:r>
              <a:rPr lang="en-US" altLang="en-US" dirty="0"/>
              <a:t>FIRST WORDS</a:t>
            </a:r>
          </a:p>
        </p:txBody>
      </p:sp>
      <p:sp>
        <p:nvSpPr>
          <p:cNvPr id="3" name="Text Placeholder 2">
            <a:extLst>
              <a:ext uri="{FF2B5EF4-FFF2-40B4-BE49-F238E27FC236}">
                <a16:creationId xmlns:a16="http://schemas.microsoft.com/office/drawing/2014/main" id="{157AE1B8-C878-4B31-B64B-63A3DC2C1861}"/>
              </a:ext>
            </a:extLst>
          </p:cNvPr>
          <p:cNvSpPr>
            <a:spLocks noGrp="1"/>
          </p:cNvSpPr>
          <p:nvPr>
            <p:ph type="body" sz="half" idx="1"/>
          </p:nvPr>
        </p:nvSpPr>
        <p:spPr/>
        <p:txBody>
          <a:bodyPr/>
          <a:lstStyle/>
          <a:p>
            <a:endParaRPr lang="en-US"/>
          </a:p>
        </p:txBody>
      </p:sp>
      <p:sp>
        <p:nvSpPr>
          <p:cNvPr id="5" name="Content Placeholder 4">
            <a:extLst>
              <a:ext uri="{FF2B5EF4-FFF2-40B4-BE49-F238E27FC236}">
                <a16:creationId xmlns:a16="http://schemas.microsoft.com/office/drawing/2014/main" id="{64FCCA5E-217A-4463-901E-27737C2F45D6}"/>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350631835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533400" y="228600"/>
            <a:ext cx="7924800" cy="762000"/>
          </a:xfrm>
        </p:spPr>
        <p:txBody>
          <a:bodyPr/>
          <a:lstStyle/>
          <a:p>
            <a:pPr eaLnBrk="1" hangingPunct="1"/>
            <a:r>
              <a:rPr lang="en-US" altLang="en-US" sz="4000"/>
              <a:t>To qualify as a true word:**</a:t>
            </a:r>
          </a:p>
        </p:txBody>
      </p:sp>
      <p:sp>
        <p:nvSpPr>
          <p:cNvPr id="18435" name="Rectangle 3"/>
          <p:cNvSpPr>
            <a:spLocks noGrp="1" noChangeArrowheads="1"/>
          </p:cNvSpPr>
          <p:nvPr>
            <p:ph idx="1"/>
          </p:nvPr>
        </p:nvSpPr>
        <p:spPr>
          <a:xfrm>
            <a:off x="457200" y="990600"/>
            <a:ext cx="8458200" cy="5562600"/>
          </a:xfrm>
        </p:spPr>
        <p:txBody>
          <a:bodyPr/>
          <a:lstStyle/>
          <a:p>
            <a:pPr eaLnBrk="1" hangingPunct="1"/>
            <a:r>
              <a:rPr lang="en-US" altLang="en-US" dirty="0"/>
              <a:t>It needs to occur with consistency in a given context in apparent response to an identifiable stimulus</a:t>
            </a:r>
          </a:p>
          <a:p>
            <a:pPr eaLnBrk="1" hangingPunct="1"/>
            <a:endParaRPr lang="en-US" altLang="en-US" sz="1200" dirty="0"/>
          </a:p>
          <a:p>
            <a:pPr eaLnBrk="1" hangingPunct="1"/>
            <a:r>
              <a:rPr lang="en-US" altLang="en-US" dirty="0"/>
              <a:t>It should be produced </a:t>
            </a:r>
            <a:r>
              <a:rPr lang="en-US" altLang="en-US" b="1" dirty="0"/>
              <a:t>consistently</a:t>
            </a:r>
            <a:r>
              <a:rPr lang="en-US" altLang="en-US" dirty="0"/>
              <a:t> in the presence of the same person, object, or event</a:t>
            </a:r>
          </a:p>
          <a:p>
            <a:pPr eaLnBrk="1" hangingPunct="1"/>
            <a:endParaRPr lang="en-US" altLang="en-US" sz="1400" dirty="0"/>
          </a:p>
          <a:p>
            <a:pPr eaLnBrk="1" hangingPunct="1"/>
            <a:r>
              <a:rPr lang="en-US" altLang="en-US" dirty="0"/>
              <a:t>It must bear some </a:t>
            </a:r>
            <a:r>
              <a:rPr lang="en-US" altLang="en-US" b="1" dirty="0"/>
              <a:t>phonetic resemblance </a:t>
            </a:r>
            <a:r>
              <a:rPr lang="en-US" altLang="en-US" dirty="0"/>
              <a:t>to a conventional </a:t>
            </a:r>
            <a:r>
              <a:rPr lang="en-US" altLang="en-US" b="1" dirty="0"/>
              <a:t>adult word</a:t>
            </a:r>
            <a:r>
              <a:rPr lang="en-US" altLang="en-US" dirty="0"/>
              <a:t>; it can be an approximation of a real adult word</a:t>
            </a:r>
          </a:p>
        </p:txBody>
      </p:sp>
    </p:spTree>
    <p:extLst>
      <p:ext uri="{BB962C8B-B14F-4D97-AF65-F5344CB8AC3E}">
        <p14:creationId xmlns:p14="http://schemas.microsoft.com/office/powerpoint/2010/main" val="4097942423"/>
      </p:ext>
    </p:extLst>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ltLang="en-US" dirty="0"/>
              <a:t>In first words…</a:t>
            </a:r>
          </a:p>
        </p:txBody>
      </p:sp>
      <p:sp>
        <p:nvSpPr>
          <p:cNvPr id="3" name="Content Placeholder 2">
            <a:extLst>
              <a:ext uri="{FF2B5EF4-FFF2-40B4-BE49-F238E27FC236}">
                <a16:creationId xmlns:a16="http://schemas.microsoft.com/office/drawing/2014/main" id="{B623F236-A5D0-45B3-BBD3-4D2B066312D6}"/>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148436935"/>
      </p:ext>
    </p:extLst>
  </p:cSld>
  <p:clrMapOvr>
    <a:masterClrMapping/>
  </p:clrMapOv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274638"/>
            <a:ext cx="8229600" cy="639762"/>
          </a:xfrm>
        </p:spPr>
        <p:txBody>
          <a:bodyPr>
            <a:normAutofit fontScale="90000"/>
          </a:bodyPr>
          <a:lstStyle/>
          <a:p>
            <a:r>
              <a:rPr lang="en-US" altLang="en-US" dirty="0"/>
              <a:t>Holophrases</a:t>
            </a:r>
          </a:p>
        </p:txBody>
      </p:sp>
      <p:sp>
        <p:nvSpPr>
          <p:cNvPr id="3" name="Content Placeholder 2">
            <a:extLst>
              <a:ext uri="{FF2B5EF4-FFF2-40B4-BE49-F238E27FC236}">
                <a16:creationId xmlns:a16="http://schemas.microsoft.com/office/drawing/2014/main" id="{A5421C53-E151-4BE6-B1AF-56D2D36E4D81}"/>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62907782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304800" y="0"/>
            <a:ext cx="8153400" cy="762000"/>
          </a:xfrm>
        </p:spPr>
        <p:txBody>
          <a:bodyPr/>
          <a:lstStyle/>
          <a:p>
            <a:pPr eaLnBrk="1" hangingPunct="1"/>
            <a:r>
              <a:rPr lang="en-US" altLang="en-US" sz="4000"/>
              <a:t>There is rapid vocabulary growth:</a:t>
            </a:r>
          </a:p>
        </p:txBody>
      </p:sp>
      <p:sp>
        <p:nvSpPr>
          <p:cNvPr id="3" name="Content Placeholder 2">
            <a:extLst>
              <a:ext uri="{FF2B5EF4-FFF2-40B4-BE49-F238E27FC236}">
                <a16:creationId xmlns:a16="http://schemas.microsoft.com/office/drawing/2014/main" id="{B8DFF407-E40A-4A56-9829-F5FC4305C98B}"/>
              </a:ext>
            </a:extLst>
          </p:cNvPr>
          <p:cNvSpPr>
            <a:spLocks noGrp="1"/>
          </p:cNvSpPr>
          <p:nvPr>
            <p:ph sz="half" idx="2"/>
          </p:nvPr>
        </p:nvSpPr>
        <p:spPr/>
        <p:txBody>
          <a:bodyPr/>
          <a:lstStyle/>
          <a:p>
            <a:endParaRPr lang="en-US"/>
          </a:p>
        </p:txBody>
      </p:sp>
      <p:sp>
        <p:nvSpPr>
          <p:cNvPr id="5" name="Text Placeholder 4">
            <a:extLst>
              <a:ext uri="{FF2B5EF4-FFF2-40B4-BE49-F238E27FC236}">
                <a16:creationId xmlns:a16="http://schemas.microsoft.com/office/drawing/2014/main" id="{44BCF99D-B356-4CFC-A424-E985B8D8DDD5}"/>
              </a:ext>
            </a:extLst>
          </p:cNvPr>
          <p:cNvSpPr>
            <a:spLocks noGrp="1"/>
          </p:cNvSpPr>
          <p:nvPr>
            <p:ph type="body" sz="half" idx="1"/>
          </p:nvPr>
        </p:nvSpPr>
        <p:spPr/>
        <p:txBody>
          <a:bodyPr/>
          <a:lstStyle/>
          <a:p>
            <a:endParaRPr lang="en-US"/>
          </a:p>
        </p:txBody>
      </p:sp>
    </p:spTree>
    <p:extLst>
      <p:ext uri="{BB962C8B-B14F-4D97-AF65-F5344CB8AC3E}">
        <p14:creationId xmlns:p14="http://schemas.microsoft.com/office/powerpoint/2010/main" val="378749101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457200" y="762000"/>
            <a:ext cx="8458200" cy="1219200"/>
          </a:xfrm>
        </p:spPr>
        <p:txBody>
          <a:bodyPr rtlCol="0">
            <a:normAutofit fontScale="90000"/>
          </a:bodyPr>
          <a:lstStyle/>
          <a:p>
            <a:pPr eaLnBrk="1" fontAlgn="auto" hangingPunct="1">
              <a:spcAft>
                <a:spcPts val="0"/>
              </a:spcAft>
              <a:defRPr/>
            </a:pPr>
            <a:r>
              <a:rPr lang="en-US" sz="4000" dirty="0"/>
              <a:t>If the child does not have a major language growth spurt between 18-24 months of age…</a:t>
            </a:r>
          </a:p>
        </p:txBody>
      </p:sp>
      <p:sp>
        <p:nvSpPr>
          <p:cNvPr id="3" name="Content Placeholder 2">
            <a:extLst>
              <a:ext uri="{FF2B5EF4-FFF2-40B4-BE49-F238E27FC236}">
                <a16:creationId xmlns:a16="http://schemas.microsoft.com/office/drawing/2014/main" id="{6E8E296E-7BA1-4061-9D2B-01FD4E88F668}"/>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839375809"/>
      </p:ext>
    </p:extLst>
  </p:cSld>
  <p:clrMapOvr>
    <a:masterClrMapping/>
  </p:clrMapOv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altLang="en-US" dirty="0">
                <a:solidFill>
                  <a:schemeClr val="bg1"/>
                </a:solidFill>
              </a:rPr>
              <a:t>Therapy implication:</a:t>
            </a:r>
          </a:p>
        </p:txBody>
      </p:sp>
      <p:sp>
        <p:nvSpPr>
          <p:cNvPr id="3" name="Content Placeholder 2">
            <a:extLst>
              <a:ext uri="{FF2B5EF4-FFF2-40B4-BE49-F238E27FC236}">
                <a16:creationId xmlns:a16="http://schemas.microsoft.com/office/drawing/2014/main" id="{F0BD2FFE-F615-4071-8E78-05C093A76E74}"/>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249262048"/>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5700CA-18E8-4A40-9BED-A2D201B37709}"/>
              </a:ext>
            </a:extLst>
          </p:cNvPr>
          <p:cNvSpPr>
            <a:spLocks noGrp="1"/>
          </p:cNvSpPr>
          <p:nvPr>
            <p:ph type="title"/>
          </p:nvPr>
        </p:nvSpPr>
        <p:spPr>
          <a:xfrm>
            <a:off x="152400" y="310042"/>
            <a:ext cx="8534400" cy="1107595"/>
          </a:xfrm>
        </p:spPr>
        <p:txBody>
          <a:bodyPr/>
          <a:lstStyle/>
          <a:p>
            <a:r>
              <a:rPr lang="en-US" sz="3600" dirty="0"/>
              <a:t>As always, I will give you some notes and you will fill in other slides</a:t>
            </a:r>
          </a:p>
        </p:txBody>
      </p:sp>
      <p:sp>
        <p:nvSpPr>
          <p:cNvPr id="4" name="Content Placeholder 3">
            <a:extLst>
              <a:ext uri="{FF2B5EF4-FFF2-40B4-BE49-F238E27FC236}">
                <a16:creationId xmlns:a16="http://schemas.microsoft.com/office/drawing/2014/main" id="{10ECC553-0FF4-4A62-8799-E70F0DD1A624}"/>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26784094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458200" cy="1219200"/>
          </a:xfrm>
        </p:spPr>
        <p:txBody>
          <a:bodyPr>
            <a:normAutofit fontScale="90000"/>
          </a:bodyPr>
          <a:lstStyle/>
          <a:p>
            <a:r>
              <a:rPr lang="en-US" dirty="0"/>
              <a:t>Characteristics of Slow/Late Talkers: (Fogle, 2023)</a:t>
            </a:r>
          </a:p>
        </p:txBody>
      </p:sp>
      <p:sp>
        <p:nvSpPr>
          <p:cNvPr id="5" name="Content Placeholder 4">
            <a:extLst>
              <a:ext uri="{FF2B5EF4-FFF2-40B4-BE49-F238E27FC236}">
                <a16:creationId xmlns:a16="http://schemas.microsoft.com/office/drawing/2014/main" id="{4583A815-F2B6-4D50-A683-720DE2C3CCD3}"/>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537906499"/>
      </p:ext>
    </p:extLst>
  </p:cSld>
  <p:clrMapOvr>
    <a:masterClrMapping/>
  </p:clrMapOvr>
  <p:transition spd="slow">
    <p:cove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991600" cy="5300663"/>
          </a:xfrm>
        </p:spPr>
        <p:txBody>
          <a:bodyPr/>
          <a:lstStyle/>
          <a:p>
            <a:r>
              <a:rPr lang="en-US" dirty="0"/>
              <a:t>Hammer, C., Morgan, P., </a:t>
            </a:r>
            <a:r>
              <a:rPr lang="en-US" dirty="0" err="1"/>
              <a:t>Farkas</a:t>
            </a:r>
            <a:r>
              <a:rPr lang="en-US" dirty="0"/>
              <a:t>, G., </a:t>
            </a:r>
            <a:r>
              <a:rPr lang="en-US" dirty="0" err="1"/>
              <a:t>Hillemeier</a:t>
            </a:r>
            <a:r>
              <a:rPr lang="en-US" dirty="0"/>
              <a:t>, M., </a:t>
            </a:r>
            <a:r>
              <a:rPr lang="en-US" dirty="0" err="1"/>
              <a:t>Bitetti</a:t>
            </a:r>
            <a:r>
              <a:rPr lang="en-US" dirty="0"/>
              <a:t>, D., &amp; </a:t>
            </a:r>
            <a:r>
              <a:rPr lang="en-US" dirty="0" err="1"/>
              <a:t>Maczuga</a:t>
            </a:r>
            <a:r>
              <a:rPr lang="en-US" dirty="0"/>
              <a:t>, S. Late talkers: A population-based study of risk factors and school readiness consequences. </a:t>
            </a:r>
            <a:r>
              <a:rPr lang="en-US" i="1" dirty="0"/>
              <a:t>Journal of Speech, Language, and Hearing Research, 60, 607-626</a:t>
            </a:r>
            <a:r>
              <a:rPr lang="en-US" dirty="0"/>
              <a:t>.**</a:t>
            </a:r>
          </a:p>
          <a:p>
            <a:endParaRPr lang="en-US" dirty="0"/>
          </a:p>
          <a:p>
            <a:r>
              <a:rPr lang="en-US" dirty="0"/>
              <a:t>They analyzed data from a population-based sample of 9600 children in the Early Childhood Longitudinal Data Study.</a:t>
            </a:r>
          </a:p>
        </p:txBody>
      </p:sp>
    </p:spTree>
    <p:extLst>
      <p:ext uri="{BB962C8B-B14F-4D97-AF65-F5344CB8AC3E}">
        <p14:creationId xmlns:p14="http://schemas.microsoft.com/office/powerpoint/2010/main" val="413080416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534400" cy="639762"/>
          </a:xfrm>
        </p:spPr>
        <p:txBody>
          <a:bodyPr>
            <a:normAutofit fontScale="90000"/>
          </a:bodyPr>
          <a:lstStyle/>
          <a:p>
            <a:r>
              <a:rPr lang="en-US" dirty="0"/>
              <a:t>Hammer et al. found:</a:t>
            </a:r>
          </a:p>
        </p:txBody>
      </p:sp>
      <p:sp>
        <p:nvSpPr>
          <p:cNvPr id="5" name="Content Placeholder 4">
            <a:extLst>
              <a:ext uri="{FF2B5EF4-FFF2-40B4-BE49-F238E27FC236}">
                <a16:creationId xmlns:a16="http://schemas.microsoft.com/office/drawing/2014/main" id="{EF6F347F-8538-40C4-883C-D5E829C8782E}"/>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88034196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Hammer et al:** (exact #s not on test)</a:t>
            </a:r>
          </a:p>
        </p:txBody>
      </p:sp>
      <p:sp>
        <p:nvSpPr>
          <p:cNvPr id="3" name="Content Placeholder 2"/>
          <p:cNvSpPr>
            <a:spLocks noGrp="1"/>
          </p:cNvSpPr>
          <p:nvPr>
            <p:ph idx="1"/>
          </p:nvPr>
        </p:nvSpPr>
        <p:spPr/>
        <p:txBody>
          <a:bodyPr/>
          <a:lstStyle/>
          <a:p>
            <a:r>
              <a:rPr lang="en-US" dirty="0"/>
              <a:t>SES had a huge effect on school readiness</a:t>
            </a:r>
          </a:p>
          <a:p>
            <a:endParaRPr lang="en-US" dirty="0"/>
          </a:p>
          <a:p>
            <a:r>
              <a:rPr lang="en-US" dirty="0"/>
              <a:t>Low-SES children were 7x more likely to have low reading scores, 15x more likely to have low math scores, 4x more likely to have learning difficulties, and 3x more likely to have </a:t>
            </a:r>
            <a:r>
              <a:rPr lang="en-US"/>
              <a:t>behavior problems</a:t>
            </a:r>
            <a:endParaRPr lang="en-US" dirty="0"/>
          </a:p>
        </p:txBody>
      </p:sp>
    </p:spTree>
    <p:extLst>
      <p:ext uri="{BB962C8B-B14F-4D97-AF65-F5344CB8AC3E}">
        <p14:creationId xmlns:p14="http://schemas.microsoft.com/office/powerpoint/2010/main" val="322384387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8991600" cy="1981200"/>
          </a:xfrm>
        </p:spPr>
        <p:txBody>
          <a:bodyPr/>
          <a:lstStyle/>
          <a:p>
            <a:pPr algn="l"/>
            <a:r>
              <a:rPr lang="en-US" sz="3200" dirty="0"/>
              <a:t>Rudolph, J. Case history risk factors for specific language impairment: A systematic review and meta-analysis. </a:t>
            </a:r>
            <a:r>
              <a:rPr lang="en-US" sz="3200" i="1" dirty="0"/>
              <a:t>American Journal of Speech Pathology and Audiology, 26</a:t>
            </a:r>
            <a:r>
              <a:rPr lang="en-US" sz="3200" dirty="0"/>
              <a:t>, 991-1010.**</a:t>
            </a:r>
          </a:p>
        </p:txBody>
      </p:sp>
      <p:sp>
        <p:nvSpPr>
          <p:cNvPr id="3" name="Content Placeholder 2"/>
          <p:cNvSpPr>
            <a:spLocks noGrp="1"/>
          </p:cNvSpPr>
          <p:nvPr>
            <p:ph idx="1"/>
          </p:nvPr>
        </p:nvSpPr>
        <p:spPr>
          <a:xfrm>
            <a:off x="76200" y="1905000"/>
            <a:ext cx="8763000" cy="4495800"/>
          </a:xfrm>
        </p:spPr>
        <p:txBody>
          <a:bodyPr/>
          <a:lstStyle/>
          <a:p>
            <a:r>
              <a:rPr lang="en-US" dirty="0"/>
              <a:t>She conducted a meta-analysis of studies that examined the relationship between SLI and risk factors </a:t>
            </a:r>
          </a:p>
          <a:p>
            <a:endParaRPr lang="en-US" sz="1200" dirty="0"/>
          </a:p>
          <a:p>
            <a:r>
              <a:rPr lang="en-US" dirty="0"/>
              <a:t>She found 11 risk factors, but </a:t>
            </a:r>
            <a:r>
              <a:rPr lang="en-US" dirty="0">
                <a:solidFill>
                  <a:srgbClr val="FF0000"/>
                </a:solidFill>
              </a:rPr>
              <a:t>4 case history factors </a:t>
            </a:r>
            <a:r>
              <a:rPr lang="en-US" dirty="0"/>
              <a:t>were most strongly associated with a diagnosis of SLI—these were predictive of late talker status</a:t>
            </a:r>
          </a:p>
        </p:txBody>
      </p:sp>
    </p:spTree>
    <p:extLst>
      <p:ext uri="{BB962C8B-B14F-4D97-AF65-F5344CB8AC3E}">
        <p14:creationId xmlns:p14="http://schemas.microsoft.com/office/powerpoint/2010/main" val="422383397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685800"/>
          </a:xfrm>
        </p:spPr>
        <p:txBody>
          <a:bodyPr>
            <a:normAutofit fontScale="90000"/>
          </a:bodyPr>
          <a:lstStyle/>
          <a:p>
            <a:r>
              <a:rPr lang="en-US" dirty="0"/>
              <a:t>Rudolph—4 highest risk factors:</a:t>
            </a:r>
          </a:p>
        </p:txBody>
      </p:sp>
      <p:sp>
        <p:nvSpPr>
          <p:cNvPr id="5" name="Content Placeholder 4">
            <a:extLst>
              <a:ext uri="{FF2B5EF4-FFF2-40B4-BE49-F238E27FC236}">
                <a16:creationId xmlns:a16="http://schemas.microsoft.com/office/drawing/2014/main" id="{2094A36E-BAE0-4671-B4CB-63F3E403794C}"/>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09165823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76200" y="76200"/>
            <a:ext cx="8915400" cy="1219200"/>
          </a:xfrm>
        </p:spPr>
        <p:txBody>
          <a:bodyPr/>
          <a:lstStyle/>
          <a:p>
            <a:pPr eaLnBrk="1" hangingPunct="1"/>
            <a:r>
              <a:rPr lang="en-US" altLang="en-US" sz="4000" b="1" dirty="0"/>
              <a:t>IV.  MASTERING GRAMMATICAL MORPHEMES</a:t>
            </a:r>
          </a:p>
        </p:txBody>
      </p:sp>
      <p:sp>
        <p:nvSpPr>
          <p:cNvPr id="3" name="Content Placeholder 2">
            <a:extLst>
              <a:ext uri="{FF2B5EF4-FFF2-40B4-BE49-F238E27FC236}">
                <a16:creationId xmlns:a16="http://schemas.microsoft.com/office/drawing/2014/main" id="{C21195CD-CEC8-4A2F-AEA7-C401C0C3A45F}"/>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578317602"/>
      </p:ext>
    </p:extLst>
  </p:cSld>
  <p:clrMapOvr>
    <a:masterClrMapping/>
  </p:clrMapOvr>
  <p:transition spd="med">
    <p:zoom/>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381000" y="152400"/>
            <a:ext cx="8610600" cy="762000"/>
          </a:xfrm>
        </p:spPr>
        <p:txBody>
          <a:bodyPr/>
          <a:lstStyle/>
          <a:p>
            <a:pPr algn="l"/>
            <a:r>
              <a:rPr lang="en-US" altLang="en-US" sz="3600" dirty="0"/>
              <a:t>Morpheme			Age of Mastery </a:t>
            </a:r>
          </a:p>
        </p:txBody>
      </p:sp>
      <p:sp>
        <p:nvSpPr>
          <p:cNvPr id="3" name="Content Placeholder 2">
            <a:extLst>
              <a:ext uri="{FF2B5EF4-FFF2-40B4-BE49-F238E27FC236}">
                <a16:creationId xmlns:a16="http://schemas.microsoft.com/office/drawing/2014/main" id="{A7F4E1B6-3B68-4BEB-B992-7A662304ED78}"/>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53560301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381000" y="247650"/>
            <a:ext cx="8761413" cy="666750"/>
          </a:xfrm>
        </p:spPr>
        <p:txBody>
          <a:bodyPr>
            <a:normAutofit fontScale="90000"/>
          </a:bodyPr>
          <a:lstStyle/>
          <a:p>
            <a:pPr eaLnBrk="1" hangingPunct="1"/>
            <a:r>
              <a:rPr lang="en-US" altLang="en-US" sz="4000" dirty="0"/>
              <a:t>V. SEMANTIC DEVELOPMENT IN PRESCHOOLERS**</a:t>
            </a:r>
          </a:p>
        </p:txBody>
      </p:sp>
      <p:sp>
        <p:nvSpPr>
          <p:cNvPr id="29699" name="Rectangle 3"/>
          <p:cNvSpPr>
            <a:spLocks noGrp="1" noChangeArrowheads="1"/>
          </p:cNvSpPr>
          <p:nvPr>
            <p:ph type="body" sz="half" idx="1"/>
          </p:nvPr>
        </p:nvSpPr>
        <p:spPr>
          <a:xfrm>
            <a:off x="304800" y="1219200"/>
            <a:ext cx="5943600" cy="5410200"/>
          </a:xfrm>
        </p:spPr>
        <p:txBody>
          <a:bodyPr/>
          <a:lstStyle/>
          <a:p>
            <a:pPr eaLnBrk="1" hangingPunct="1"/>
            <a:r>
              <a:rPr lang="en-US" altLang="en-US" sz="2800" dirty="0"/>
              <a:t>A. </a:t>
            </a:r>
            <a:r>
              <a:rPr lang="en-US" altLang="en-US" sz="2800" u="sng" dirty="0"/>
              <a:t>Introduction</a:t>
            </a:r>
          </a:p>
          <a:p>
            <a:pPr eaLnBrk="1" hangingPunct="1"/>
            <a:endParaRPr lang="en-US" altLang="en-US" sz="2800" dirty="0"/>
          </a:p>
          <a:p>
            <a:pPr eaLnBrk="1" hangingPunct="1"/>
            <a:r>
              <a:rPr lang="en-US" altLang="en-US" sz="2800" dirty="0"/>
              <a:t>Semantic development is closely related to development in motor, social, and cognitive abilities</a:t>
            </a:r>
          </a:p>
          <a:p>
            <a:pPr eaLnBrk="1" hangingPunct="1"/>
            <a:endParaRPr lang="en-US" altLang="en-US" sz="2800" dirty="0"/>
          </a:p>
          <a:p>
            <a:pPr eaLnBrk="1" hangingPunct="1"/>
            <a:r>
              <a:rPr lang="en-US" altLang="en-US" sz="2800" dirty="0"/>
              <a:t>The better a child’s abilities in those areas, the more language he receives and practices</a:t>
            </a:r>
          </a:p>
        </p:txBody>
      </p:sp>
      <p:sp>
        <p:nvSpPr>
          <p:cNvPr id="3" name="Content Placeholder 2">
            <a:extLst>
              <a:ext uri="{FF2B5EF4-FFF2-40B4-BE49-F238E27FC236}">
                <a16:creationId xmlns:a16="http://schemas.microsoft.com/office/drawing/2014/main" id="{CCBA61A4-EB74-4D9E-BBB6-8AA839F36FFB}"/>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133979767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247650"/>
            <a:ext cx="8685213" cy="1143000"/>
          </a:xfrm>
        </p:spPr>
        <p:txBody>
          <a:bodyPr/>
          <a:lstStyle/>
          <a:p>
            <a:pPr eaLnBrk="1" hangingPunct="1"/>
            <a:r>
              <a:rPr lang="en-US" altLang="en-US" dirty="0"/>
              <a:t>Preschoolers’ vocabularies grow fast:</a:t>
            </a:r>
          </a:p>
        </p:txBody>
      </p:sp>
      <p:sp>
        <p:nvSpPr>
          <p:cNvPr id="3" name="Content Placeholder 2">
            <a:extLst>
              <a:ext uri="{FF2B5EF4-FFF2-40B4-BE49-F238E27FC236}">
                <a16:creationId xmlns:a16="http://schemas.microsoft.com/office/drawing/2014/main" id="{F06ACF92-6E4A-40F5-9389-5EAF250CA60B}"/>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144116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22"/>
                                        </p:tgtEl>
                                        <p:attrNameLst>
                                          <p:attrName>style.visibility</p:attrName>
                                        </p:attrNameLst>
                                      </p:cBhvr>
                                      <p:to>
                                        <p:strVal val="visible"/>
                                      </p:to>
                                    </p:set>
                                    <p:anim calcmode="lin" valueType="num">
                                      <p:cBhvr additive="base">
                                        <p:cTn id="7" dur="500" fill="hold"/>
                                        <p:tgtEl>
                                          <p:spTgt spid="30722"/>
                                        </p:tgtEl>
                                        <p:attrNameLst>
                                          <p:attrName>ppt_x</p:attrName>
                                        </p:attrNameLst>
                                      </p:cBhvr>
                                      <p:tavLst>
                                        <p:tav tm="0">
                                          <p:val>
                                            <p:strVal val="#ppt_x"/>
                                          </p:val>
                                        </p:tav>
                                        <p:tav tm="100000">
                                          <p:val>
                                            <p:strVal val="#ppt_x"/>
                                          </p:val>
                                        </p:tav>
                                      </p:tavLst>
                                    </p:anim>
                                    <p:anim calcmode="lin" valueType="num">
                                      <p:cBhvr additive="base">
                                        <p:cTn id="8" dur="500" fill="hold"/>
                                        <p:tgtEl>
                                          <p:spTgt spid="307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258762"/>
          </a:xfrm>
        </p:spPr>
        <p:txBody>
          <a:bodyPr>
            <a:normAutofit fontScale="90000"/>
          </a:bodyPr>
          <a:lstStyle/>
          <a:p>
            <a:r>
              <a:rPr lang="en-US" dirty="0"/>
              <a:t>PowerPoint Outline</a:t>
            </a:r>
          </a:p>
        </p:txBody>
      </p:sp>
      <p:sp>
        <p:nvSpPr>
          <p:cNvPr id="3" name="Content Placeholder 2"/>
          <p:cNvSpPr>
            <a:spLocks noGrp="1"/>
          </p:cNvSpPr>
          <p:nvPr>
            <p:ph idx="1"/>
          </p:nvPr>
        </p:nvSpPr>
        <p:spPr>
          <a:xfrm>
            <a:off x="304800" y="533400"/>
            <a:ext cx="8686800" cy="6248400"/>
          </a:xfrm>
        </p:spPr>
        <p:txBody>
          <a:bodyPr/>
          <a:lstStyle/>
          <a:p>
            <a:r>
              <a:rPr lang="en-US" dirty="0"/>
              <a:t>I. Review of Theories</a:t>
            </a:r>
          </a:p>
          <a:p>
            <a:pPr lvl="1"/>
            <a:r>
              <a:rPr lang="en-US" dirty="0"/>
              <a:t>A. Cognitive Theory (Piaget)</a:t>
            </a:r>
          </a:p>
          <a:p>
            <a:pPr lvl="1"/>
            <a:r>
              <a:rPr lang="en-US" dirty="0"/>
              <a:t>B. Social Interactionism (Vygotsky)</a:t>
            </a:r>
          </a:p>
          <a:p>
            <a:pPr marL="457200" lvl="1" indent="0">
              <a:buNone/>
            </a:pPr>
            <a:endParaRPr lang="en-US" sz="1000" dirty="0"/>
          </a:p>
          <a:p>
            <a:pPr marL="287338" lvl="1" indent="0">
              <a:buNone/>
            </a:pPr>
            <a:r>
              <a:rPr lang="en-US" sz="3200" dirty="0"/>
              <a:t>II. Review of Relationship of SSD to SLI</a:t>
            </a:r>
          </a:p>
          <a:p>
            <a:pPr marL="287338" lvl="1" indent="0">
              <a:buNone/>
            </a:pPr>
            <a:endParaRPr lang="en-US" sz="900" dirty="0"/>
          </a:p>
          <a:p>
            <a:pPr marL="287338" lvl="1" indent="0">
              <a:buNone/>
            </a:pPr>
            <a:r>
              <a:rPr lang="en-US" sz="3200" dirty="0"/>
              <a:t>III. Review of Typical Developmental Milestones</a:t>
            </a:r>
          </a:p>
          <a:p>
            <a:pPr marL="287338" lvl="1" indent="0">
              <a:buNone/>
            </a:pPr>
            <a:r>
              <a:rPr lang="en-US" dirty="0"/>
              <a:t>	A. Infant</a:t>
            </a:r>
          </a:p>
          <a:p>
            <a:pPr marL="287338" lvl="1" indent="0">
              <a:buNone/>
            </a:pPr>
            <a:r>
              <a:rPr lang="en-US" dirty="0"/>
              <a:t>	B. Toddler</a:t>
            </a:r>
          </a:p>
          <a:p>
            <a:pPr marL="287338" lvl="1" indent="0">
              <a:buNone/>
            </a:pPr>
            <a:r>
              <a:rPr lang="en-US" dirty="0"/>
              <a:t>	C. Preschool</a:t>
            </a:r>
          </a:p>
        </p:txBody>
      </p:sp>
    </p:spTree>
    <p:extLst>
      <p:ext uri="{BB962C8B-B14F-4D97-AF65-F5344CB8AC3E}">
        <p14:creationId xmlns:p14="http://schemas.microsoft.com/office/powerpoint/2010/main" val="377776033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hlinkClick r:id="rId2"/>
              </a:rPr>
              <a:t>https://www.youtube.com/watch?v=zvMkmahGG1U</a:t>
            </a:r>
            <a:endParaRPr lang="en-US" dirty="0"/>
          </a:p>
        </p:txBody>
      </p:sp>
      <p:sp>
        <p:nvSpPr>
          <p:cNvPr id="3" name="Content Placeholder 2"/>
          <p:cNvSpPr>
            <a:spLocks noGrp="1"/>
          </p:cNvSpPr>
          <p:nvPr>
            <p:ph idx="1"/>
          </p:nvPr>
        </p:nvSpPr>
        <p:spPr/>
        <p:txBody>
          <a:bodyPr/>
          <a:lstStyle/>
          <a:p>
            <a:r>
              <a:rPr lang="en-US" dirty="0"/>
              <a:t>Language Development in Children 3 year Old Vocabulary</a:t>
            </a:r>
          </a:p>
        </p:txBody>
      </p:sp>
    </p:spTree>
    <p:extLst>
      <p:ext uri="{BB962C8B-B14F-4D97-AF65-F5344CB8AC3E}">
        <p14:creationId xmlns:p14="http://schemas.microsoft.com/office/powerpoint/2010/main" val="141449201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534400" cy="639762"/>
          </a:xfrm>
        </p:spPr>
        <p:txBody>
          <a:bodyPr>
            <a:normAutofit fontScale="90000"/>
          </a:bodyPr>
          <a:lstStyle/>
          <a:p>
            <a:r>
              <a:rPr lang="en-US" dirty="0"/>
              <a:t>PowerPoint Outline</a:t>
            </a:r>
          </a:p>
        </p:txBody>
      </p:sp>
      <p:sp>
        <p:nvSpPr>
          <p:cNvPr id="3" name="Content Placeholder 2"/>
          <p:cNvSpPr>
            <a:spLocks noGrp="1"/>
          </p:cNvSpPr>
          <p:nvPr>
            <p:ph idx="1"/>
          </p:nvPr>
        </p:nvSpPr>
        <p:spPr>
          <a:xfrm>
            <a:off x="228600" y="838200"/>
            <a:ext cx="8763000" cy="5943600"/>
          </a:xfrm>
        </p:spPr>
        <p:txBody>
          <a:bodyPr/>
          <a:lstStyle/>
          <a:p>
            <a:r>
              <a:rPr lang="en-US" dirty="0"/>
              <a:t>I. Review of Theories</a:t>
            </a:r>
          </a:p>
          <a:p>
            <a:pPr lvl="1"/>
            <a:r>
              <a:rPr lang="en-US" dirty="0"/>
              <a:t>A. Cognitive Theory (Piaget)</a:t>
            </a:r>
          </a:p>
          <a:p>
            <a:pPr lvl="1"/>
            <a:r>
              <a:rPr lang="en-US" dirty="0"/>
              <a:t>B. Social Interactionism (Vygotsky)</a:t>
            </a:r>
          </a:p>
          <a:p>
            <a:pPr marL="457200" lvl="1" indent="0">
              <a:buNone/>
            </a:pPr>
            <a:endParaRPr lang="en-US" sz="2000" dirty="0"/>
          </a:p>
          <a:p>
            <a:pPr marL="287338" lvl="1" indent="0">
              <a:buNone/>
            </a:pPr>
            <a:r>
              <a:rPr lang="en-US" sz="3200" dirty="0"/>
              <a:t>II. Review of Relationship of SSD to SLI</a:t>
            </a:r>
          </a:p>
          <a:p>
            <a:pPr marL="287338" lvl="1" indent="0">
              <a:buNone/>
            </a:pPr>
            <a:endParaRPr lang="en-US" sz="2000" dirty="0"/>
          </a:p>
          <a:p>
            <a:pPr marL="287338" lvl="1" indent="0">
              <a:buNone/>
            </a:pPr>
            <a:r>
              <a:rPr lang="en-US" sz="3200" dirty="0"/>
              <a:t>III. Review of Typical Developmental Milestones</a:t>
            </a:r>
          </a:p>
          <a:p>
            <a:pPr marL="287338" lvl="1" indent="0">
              <a:buNone/>
            </a:pPr>
            <a:r>
              <a:rPr lang="en-US" dirty="0"/>
              <a:t>	A. Infant</a:t>
            </a:r>
          </a:p>
          <a:p>
            <a:pPr marL="287338" lvl="1" indent="0">
              <a:buNone/>
            </a:pPr>
            <a:r>
              <a:rPr lang="en-US" dirty="0"/>
              <a:t>	B. Toddler</a:t>
            </a:r>
          </a:p>
          <a:p>
            <a:pPr marL="287338" lvl="1" indent="0">
              <a:buNone/>
            </a:pPr>
            <a:r>
              <a:rPr lang="en-US" dirty="0"/>
              <a:t>	C. Preschool</a:t>
            </a:r>
          </a:p>
        </p:txBody>
      </p:sp>
    </p:spTree>
    <p:extLst>
      <p:ext uri="{BB962C8B-B14F-4D97-AF65-F5344CB8AC3E}">
        <p14:creationId xmlns:p14="http://schemas.microsoft.com/office/powerpoint/2010/main" val="11726117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534400" cy="1752600"/>
          </a:xfrm>
        </p:spPr>
        <p:txBody>
          <a:bodyPr>
            <a:normAutofit fontScale="90000"/>
          </a:bodyPr>
          <a:lstStyle/>
          <a:p>
            <a:r>
              <a:rPr lang="en-US" dirty="0"/>
              <a:t>Before we dive in…this slide is not on the exam </a:t>
            </a:r>
            <a:r>
              <a:rPr lang="en-US" dirty="0">
                <a:sym typeface="Wingdings" panose="05000000000000000000" pitchFamily="2" charset="2"/>
              </a:rPr>
              <a:t> What’s the very latest terminology?**</a:t>
            </a:r>
            <a:endParaRPr lang="en-US" dirty="0"/>
          </a:p>
        </p:txBody>
      </p:sp>
      <p:sp>
        <p:nvSpPr>
          <p:cNvPr id="3" name="Content Placeholder 2"/>
          <p:cNvSpPr>
            <a:spLocks noGrp="1"/>
          </p:cNvSpPr>
          <p:nvPr>
            <p:ph idx="1"/>
          </p:nvPr>
        </p:nvSpPr>
        <p:spPr>
          <a:xfrm>
            <a:off x="152400" y="1828800"/>
            <a:ext cx="7543800" cy="4648200"/>
          </a:xfrm>
        </p:spPr>
        <p:txBody>
          <a:bodyPr/>
          <a:lstStyle/>
          <a:p>
            <a:r>
              <a:rPr lang="en-US" dirty="0"/>
              <a:t>Language Impairment</a:t>
            </a:r>
          </a:p>
          <a:p>
            <a:r>
              <a:rPr lang="en-US" dirty="0"/>
              <a:t>Specific Language Impairment</a:t>
            </a:r>
          </a:p>
          <a:p>
            <a:r>
              <a:rPr lang="en-US" dirty="0"/>
              <a:t>Language Disorder</a:t>
            </a:r>
          </a:p>
          <a:p>
            <a:r>
              <a:rPr lang="en-US" dirty="0"/>
              <a:t>Primary Language Impairment</a:t>
            </a:r>
          </a:p>
          <a:p>
            <a:r>
              <a:rPr lang="en-US" dirty="0"/>
              <a:t>Developmental Language Disorder** (in 2020, 2021, 2022, 2023 journals)</a:t>
            </a:r>
          </a:p>
        </p:txBody>
      </p:sp>
    </p:spTree>
    <p:extLst>
      <p:ext uri="{BB962C8B-B14F-4D97-AF65-F5344CB8AC3E}">
        <p14:creationId xmlns:p14="http://schemas.microsoft.com/office/powerpoint/2010/main" val="12631621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5A60465-424D-E5B7-1D2D-A52923587A19}"/>
              </a:ext>
            </a:extLst>
          </p:cNvPr>
          <p:cNvSpPr>
            <a:spLocks noGrp="1"/>
          </p:cNvSpPr>
          <p:nvPr>
            <p:ph idx="1"/>
          </p:nvPr>
        </p:nvSpPr>
        <p:spPr>
          <a:xfrm>
            <a:off x="0" y="457200"/>
            <a:ext cx="9067800" cy="4843463"/>
          </a:xfrm>
        </p:spPr>
        <p:txBody>
          <a:bodyPr/>
          <a:lstStyle/>
          <a:p>
            <a:r>
              <a:rPr lang="en-US" dirty="0"/>
              <a:t>Spicer-Cain et al. (2023). Early identification of children at risk of communication disorders: Introducing a novel battery of dynamic assessment for infants. </a:t>
            </a:r>
            <a:r>
              <a:rPr lang="en-US" i="1" dirty="0"/>
              <a:t>American Journal of Speech-Language Pathology, 32</a:t>
            </a:r>
            <a:r>
              <a:rPr lang="en-US" dirty="0"/>
              <a:t>, 523-544.</a:t>
            </a:r>
          </a:p>
          <a:p>
            <a:endParaRPr lang="en-US" dirty="0"/>
          </a:p>
        </p:txBody>
      </p:sp>
    </p:spTree>
    <p:extLst>
      <p:ext uri="{BB962C8B-B14F-4D97-AF65-F5344CB8AC3E}">
        <p14:creationId xmlns:p14="http://schemas.microsoft.com/office/powerpoint/2010/main" val="291190561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689</TotalTime>
  <Words>1305</Words>
  <Application>Microsoft Office PowerPoint</Application>
  <PresentationFormat>On-screen Show (4:3)</PresentationFormat>
  <Paragraphs>163</Paragraphs>
  <Slides>71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71</vt:i4>
      </vt:variant>
    </vt:vector>
  </HeadingPairs>
  <TitlesOfParts>
    <vt:vector size="75" baseType="lpstr">
      <vt:lpstr>Arial</vt:lpstr>
      <vt:lpstr>Calibri</vt:lpstr>
      <vt:lpstr>Calibri Light</vt:lpstr>
      <vt:lpstr>Office Theme</vt:lpstr>
      <vt:lpstr>Language Theory and Development: A Review</vt:lpstr>
      <vt:lpstr>Several new resources:**</vt:lpstr>
      <vt:lpstr>PowerPoint Presentation</vt:lpstr>
      <vt:lpstr>PowerPoint Presentation</vt:lpstr>
      <vt:lpstr>I went to a fabulous conference in Richmond, Virginia:**</vt:lpstr>
      <vt:lpstr>As always, I will give you some notes and you will fill in other slides</vt:lpstr>
      <vt:lpstr>PowerPoint Outline</vt:lpstr>
      <vt:lpstr>Before we dive in…this slide is not on the exam  What’s the very latest terminology?**</vt:lpstr>
      <vt:lpstr>PowerPoint Presentation</vt:lpstr>
      <vt:lpstr>Park et al. (2020). Bilingualism and processing speed in typically developing children and children with developmental language disorder. Journal of Speech, Language, and Hearing Research, 64 (5), 1479-1493.**</vt:lpstr>
      <vt:lpstr>Park et al. 2020—in addition to low language skills, these children have:</vt:lpstr>
      <vt:lpstr>Always remember the Big 5 in language:**</vt:lpstr>
      <vt:lpstr>Recent statistics</vt:lpstr>
      <vt:lpstr>ASHA Leader--for special education:</vt:lpstr>
      <vt:lpstr>PowerPoint Presentation</vt:lpstr>
      <vt:lpstr>Strong cognition hypothesis:</vt:lpstr>
      <vt:lpstr>Weak cognition hypothesis:</vt:lpstr>
      <vt:lpstr>Piaget’s stages of cognitive development:</vt:lpstr>
      <vt:lpstr>https://www.youtube.com/watch?v=NjBh9ld_yIo</vt:lpstr>
      <vt:lpstr>Preoperational (2-7 years) </vt:lpstr>
      <vt:lpstr>Concrete Operations (7-11 years)</vt:lpstr>
      <vt:lpstr>Formal Operations (over 11 years)</vt:lpstr>
      <vt:lpstr>Clinical implications of the cognitive theory:</vt:lpstr>
      <vt:lpstr>**</vt:lpstr>
      <vt:lpstr>Levey 2024:</vt:lpstr>
      <vt:lpstr>B. Social Interactionism Theory</vt:lpstr>
      <vt:lpstr>Lev Vygotsky—Russian psychologist:**</vt:lpstr>
      <vt:lpstr>Levey, 2024:</vt:lpstr>
      <vt:lpstr>This is why I believe….**</vt:lpstr>
      <vt:lpstr>Children benefit greatly from being around older kids! **</vt:lpstr>
      <vt:lpstr>Specifically, Vygotsky emphasized:</vt:lpstr>
      <vt:lpstr>According to social interactionism theory:**</vt:lpstr>
      <vt:lpstr>PowerPoint Presentation</vt:lpstr>
      <vt:lpstr>Clinical Implications:</vt:lpstr>
      <vt:lpstr>II. Relationship of Developmental Language Disorder to Speech Sound Disorders</vt:lpstr>
      <vt:lpstr>Westby (ASHA Schools Conference—Phoenix):</vt:lpstr>
      <vt:lpstr>Often…</vt:lpstr>
      <vt:lpstr>PowerPoint Presentation</vt:lpstr>
      <vt:lpstr>Macrae &amp; Tyler:</vt:lpstr>
      <vt:lpstr>Macrae and Tyler found:</vt:lpstr>
      <vt:lpstr>Dr. Melanie Schuele, ASHA Schools Conference</vt:lpstr>
      <vt:lpstr>III. Review of Typical Infant Language Milestones</vt:lpstr>
      <vt:lpstr>Between 6-8 weeks of age…</vt:lpstr>
      <vt:lpstr>Cooing occurs….</vt:lpstr>
      <vt:lpstr>In terms of motor milestones…</vt:lpstr>
      <vt:lpstr>III. 7-12 MONTHS</vt:lpstr>
      <vt:lpstr>At 9-12 months of age…</vt:lpstr>
      <vt:lpstr>By 12 months of age…</vt:lpstr>
      <vt:lpstr>First words</vt:lpstr>
      <vt:lpstr>Joint reference/attention is important:</vt:lpstr>
      <vt:lpstr>Dialogues are important:</vt:lpstr>
      <vt:lpstr>NO SCREENS!!!!!!!!</vt:lpstr>
      <vt:lpstr>FIRST WORDS</vt:lpstr>
      <vt:lpstr>To qualify as a true word:**</vt:lpstr>
      <vt:lpstr>In first words…</vt:lpstr>
      <vt:lpstr>Holophrases</vt:lpstr>
      <vt:lpstr>There is rapid vocabulary growth:</vt:lpstr>
      <vt:lpstr>If the child does not have a major language growth spurt between 18-24 months of age…</vt:lpstr>
      <vt:lpstr>Therapy implication:</vt:lpstr>
      <vt:lpstr>Characteristics of Slow/Late Talkers: (Fogle, 2023)</vt:lpstr>
      <vt:lpstr>PowerPoint Presentation</vt:lpstr>
      <vt:lpstr>Hammer et al. found:</vt:lpstr>
      <vt:lpstr>Hammer et al:** (exact #s not on test)</vt:lpstr>
      <vt:lpstr>Rudolph, J. Case history risk factors for specific language impairment: A systematic review and meta-analysis. American Journal of Speech Pathology and Audiology, 26, 991-1010.**</vt:lpstr>
      <vt:lpstr>Rudolph—4 highest risk factors:</vt:lpstr>
      <vt:lpstr>IV.  MASTERING GRAMMATICAL MORPHEMES</vt:lpstr>
      <vt:lpstr>Morpheme   Age of Mastery </vt:lpstr>
      <vt:lpstr>V. SEMANTIC DEVELOPMENT IN PRESCHOOLERS**</vt:lpstr>
      <vt:lpstr>Preschoolers’ vocabularies grow fast:</vt:lpstr>
      <vt:lpstr>https://www.youtube.com/watch?v=zvMkmahGG1U</vt:lpstr>
      <vt:lpstr>PowerPoint Outline</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Celeste</dc:creator>
  <cp:lastModifiedBy>Roseberry-Mckibbin, Celeste</cp:lastModifiedBy>
  <cp:revision>111</cp:revision>
  <cp:lastPrinted>2017-08-23T15:44:29Z</cp:lastPrinted>
  <dcterms:created xsi:type="dcterms:W3CDTF">2016-06-04T17:20:15Z</dcterms:created>
  <dcterms:modified xsi:type="dcterms:W3CDTF">2023-06-24T15:52:28Z</dcterms:modified>
</cp:coreProperties>
</file>