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  <p:sldMasterId id="2147483690" r:id="rId3"/>
    <p:sldMasterId id="2147483773" r:id="rId4"/>
    <p:sldMasterId id="2147483796" r:id="rId5"/>
    <p:sldMasterId id="2147483940" r:id="rId6"/>
  </p:sldMasterIdLst>
  <p:notesMasterIdLst>
    <p:notesMasterId r:id="rId66"/>
  </p:notesMasterIdLst>
  <p:handoutMasterIdLst>
    <p:handoutMasterId r:id="rId67"/>
  </p:handoutMasterIdLst>
  <p:sldIdLst>
    <p:sldId id="465" r:id="rId7"/>
    <p:sldId id="851" r:id="rId8"/>
    <p:sldId id="429" r:id="rId9"/>
    <p:sldId id="315" r:id="rId10"/>
    <p:sldId id="316" r:id="rId11"/>
    <p:sldId id="266" r:id="rId12"/>
    <p:sldId id="433" r:id="rId13"/>
    <p:sldId id="843" r:id="rId14"/>
    <p:sldId id="434" r:id="rId15"/>
    <p:sldId id="267" r:id="rId16"/>
    <p:sldId id="277" r:id="rId17"/>
    <p:sldId id="847" r:id="rId18"/>
    <p:sldId id="848" r:id="rId19"/>
    <p:sldId id="435" r:id="rId20"/>
    <p:sldId id="293" r:id="rId21"/>
    <p:sldId id="288" r:id="rId22"/>
    <p:sldId id="269" r:id="rId23"/>
    <p:sldId id="290" r:id="rId24"/>
    <p:sldId id="291" r:id="rId25"/>
    <p:sldId id="297" r:id="rId26"/>
    <p:sldId id="292" r:id="rId27"/>
    <p:sldId id="289" r:id="rId28"/>
    <p:sldId id="849" r:id="rId29"/>
    <p:sldId id="856" r:id="rId30"/>
    <p:sldId id="857" r:id="rId31"/>
    <p:sldId id="336" r:id="rId32"/>
    <p:sldId id="461" r:id="rId33"/>
    <p:sldId id="305" r:id="rId34"/>
    <p:sldId id="306" r:id="rId35"/>
    <p:sldId id="437" r:id="rId36"/>
    <p:sldId id="438" r:id="rId37"/>
    <p:sldId id="308" r:id="rId38"/>
    <p:sldId id="309" r:id="rId39"/>
    <p:sldId id="462" r:id="rId40"/>
    <p:sldId id="455" r:id="rId41"/>
    <p:sldId id="349" r:id="rId42"/>
    <p:sldId id="352" r:id="rId43"/>
    <p:sldId id="406" r:id="rId44"/>
    <p:sldId id="445" r:id="rId45"/>
    <p:sldId id="440" r:id="rId46"/>
    <p:sldId id="354" r:id="rId47"/>
    <p:sldId id="355" r:id="rId48"/>
    <p:sldId id="356" r:id="rId49"/>
    <p:sldId id="845" r:id="rId50"/>
    <p:sldId id="357" r:id="rId51"/>
    <p:sldId id="353" r:id="rId52"/>
    <p:sldId id="452" r:id="rId53"/>
    <p:sldId id="363" r:id="rId54"/>
    <p:sldId id="364" r:id="rId55"/>
    <p:sldId id="345" r:id="rId56"/>
    <p:sldId id="456" r:id="rId57"/>
    <p:sldId id="852" r:id="rId58"/>
    <p:sldId id="451" r:id="rId59"/>
    <p:sldId id="279" r:id="rId60"/>
    <p:sldId id="281" r:id="rId61"/>
    <p:sldId id="284" r:id="rId62"/>
    <p:sldId id="285" r:id="rId63"/>
    <p:sldId id="286" r:id="rId64"/>
    <p:sldId id="844" r:id="rId6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este_roseberry@outlook.com" initials="c" lastIdx="1" clrIdx="0">
    <p:extLst>
      <p:ext uri="{19B8F6BF-5375-455C-9EA6-DF929625EA0E}">
        <p15:presenceInfo xmlns:p15="http://schemas.microsoft.com/office/powerpoint/2012/main" userId="d3265905416074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069"/>
    </p:cViewPr>
  </p:sorterViewPr>
  <p:notesViewPr>
    <p:cSldViewPr snapToGrid="0">
      <p:cViewPr varScale="1">
        <p:scale>
          <a:sx n="64" d="100"/>
          <a:sy n="64" d="100"/>
        </p:scale>
        <p:origin x="26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F6A8BD-CA68-4DCE-A5B3-8005B7B9F1F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7EEAA0-4B34-4091-83DC-5DEC9F8B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5E847-9194-4225-BF29-E606C87822B7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1390DC-8545-4501-BFA8-F740BF4B8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instinct is to calm them down</a:t>
            </a:r>
          </a:p>
          <a:p>
            <a:endParaRPr lang="en-US" dirty="0"/>
          </a:p>
          <a:p>
            <a:r>
              <a:rPr lang="en-US" dirty="0"/>
              <a:t>Seekers can become even more disorganized if input is not provided in an =organized  and structured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4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6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5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5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8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2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4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5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9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2EFDD-3885-4913-ABEE-C169A92E292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Statistics:</a:t>
            </a:r>
          </a:p>
          <a:p>
            <a:r>
              <a:rPr lang="en-US" altLang="en-US" dirty="0"/>
              <a:t>1979 Ayers estimated 5-10% have SI </a:t>
            </a:r>
            <a:r>
              <a:rPr lang="en-US" altLang="en-US" dirty="0" err="1"/>
              <a:t>probs</a:t>
            </a:r>
            <a:r>
              <a:rPr lang="en-US" altLang="en-US" dirty="0"/>
              <a:t> significant enough to warrant intervention</a:t>
            </a:r>
          </a:p>
          <a:p>
            <a:endParaRPr lang="en-US" altLang="en-US" dirty="0"/>
          </a:p>
          <a:p>
            <a:r>
              <a:rPr lang="en-US" altLang="en-US" dirty="0"/>
              <a:t>Today </a:t>
            </a:r>
          </a:p>
          <a:p>
            <a:r>
              <a:rPr lang="en-US" altLang="en-US" dirty="0"/>
              <a:t>According to Dr. Lucy Jane Miller, the statistics report a minimum of 1 in 20 children in the US have SPD. This is the only published statistic and is based on her research thus far.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“It is when the brain is so disorganized that a person has difficulty functioning in daily life that the person has a diagnosis of SID”  </a:t>
            </a:r>
            <a:r>
              <a:rPr lang="en-US" altLang="en-US" dirty="0" err="1"/>
              <a:t>Kranowitz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51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– 0versensitive		Near - under sensitive</a:t>
            </a:r>
          </a:p>
          <a:p>
            <a:endParaRPr lang="en-US" dirty="0"/>
          </a:p>
          <a:p>
            <a:r>
              <a:rPr lang="en-US" dirty="0"/>
              <a:t>			</a:t>
            </a:r>
            <a:r>
              <a:rPr lang="en-US" dirty="0" err="1"/>
              <a:t>Inetroception</a:t>
            </a:r>
            <a:endParaRPr lang="en-US" dirty="0"/>
          </a:p>
          <a:p>
            <a:r>
              <a:rPr lang="en-US" dirty="0"/>
              <a:t>			Internal sensations</a:t>
            </a:r>
          </a:p>
          <a:p>
            <a:r>
              <a:rPr lang="en-US" dirty="0"/>
              <a:t>				hunger/thirst</a:t>
            </a:r>
          </a:p>
          <a:p>
            <a:r>
              <a:rPr lang="en-US" dirty="0"/>
              <a:t>				hot/cold</a:t>
            </a:r>
          </a:p>
          <a:p>
            <a:r>
              <a:rPr lang="en-US" dirty="0"/>
              <a:t>				pain/discomfort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3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390DC-8545-4501-BFA8-F740BF4B88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0"/>
            <a:ext cx="2743200" cy="4221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0"/>
            <a:ext cx="8026400" cy="4221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3A355-0DCF-4AF3-AA09-0E65476A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9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21437F-59CF-4938-8C90-34F46E4BA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57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FAA5C-7929-4A58-A7AD-5A231B8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8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mcwaknzj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80000" cy="64008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4800" y="381000"/>
            <a:ext cx="6197600" cy="4114800"/>
          </a:xfrm>
          <a:noFill/>
        </p:spPr>
        <p:txBody>
          <a:bodyPr/>
          <a:lstStyle>
            <a:lvl1pPr>
              <a:defRPr sz="60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84800" y="4724400"/>
            <a:ext cx="6197600" cy="10668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774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600201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21600" y="1600201"/>
            <a:ext cx="406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6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9000" y="1"/>
            <a:ext cx="21082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"/>
            <a:ext cx="61214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02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74CBEAF9-9E58-4CC8-A6FF-6DD8A58DEEA4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9395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099" grpId="1"/>
      <p:bldP spid="4100" grpId="0" build="p"/>
      <p:bldP spid="4100" grpId="1" build="allAtOnce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37065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673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312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3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461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874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5462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1060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7053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5378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34180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-4233" y="84455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>
            <a:fillRect/>
          </a:stretch>
        </p:blipFill>
        <p:spPr bwMode="auto">
          <a:xfrm>
            <a:off x="0" y="-5715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7"/>
          <a:stretch>
            <a:fillRect/>
          </a:stretch>
        </p:blipFill>
        <p:spPr bwMode="auto">
          <a:xfrm>
            <a:off x="0" y="-55563"/>
            <a:ext cx="121920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608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5667-9972-405E-BC13-95E49818FB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30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1608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99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039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47314"/>
            <a:ext cx="85344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276601"/>
            <a:ext cx="53848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276601"/>
            <a:ext cx="5384800" cy="28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8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1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8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1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7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9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8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6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5386917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1"/>
            <a:ext cx="5386917" cy="3611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28800"/>
            <a:ext cx="5389033" cy="533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5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8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9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61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3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1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1437F-59CF-4938-8C90-34F46E4BA8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94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3A355-0DCF-4AF3-AA09-0E65476A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189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FAA5C-7929-4A58-A7AD-5A231B8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29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796" y="40037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235463"/>
            <a:ext cx="85344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EE34-AA75-4A82-B74D-B771D1762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18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03994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47314"/>
            <a:ext cx="85344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920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BE40-DA29-49AC-9C3B-AB3767D78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89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D49D-A04B-48A7-A06C-A03575D54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22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0C8B-14C5-43CD-8139-374B2E014E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82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F477-ECB5-4CB9-9DEB-C735B92550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16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EA1F-3663-438A-8FF3-9759D3C3D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03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7B00-92BC-46AA-8AA5-7F1718C48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7A15-97A8-472E-82AE-D316F3052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31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3D92-0E7B-4CB2-BF41-EB76D7687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5635E-E787-444A-94CA-BD018EDB5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55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FCB1-D154-425F-8153-422494A41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8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85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2455-8493-4A9C-AF81-02949B5D9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32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5830-BF9E-428F-B41E-08E0CFC85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31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7044-0A3A-4C04-B748-15F9ACD56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79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95C52-1844-4E88-A56F-A22CAC60E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15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3C53-C1B1-49F9-AA55-742DD4306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93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2DB6-74C1-48F7-82C5-DF869226C0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06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94B14-6908-4DB1-B0D1-BCA2FB084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71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D5667-9972-405E-BC13-95E49818FB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3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5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28800"/>
            <a:ext cx="4011084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828801"/>
            <a:ext cx="6815667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90801"/>
            <a:ext cx="4011084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6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3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19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33A355-0DCF-4AF3-AA09-0E65476A8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077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057400"/>
            <a:ext cx="7315200" cy="2670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08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1437F-59CF-4938-8C90-34F46E4BA8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56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16000" y="6391275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1FAA5C-7929-4A58-A7AD-5A231B873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981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276601"/>
            <a:ext cx="109728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2"/>
            <a:ext cx="12192000" cy="1910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88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mcwaknzj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149600" cy="63246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0"/>
            <a:ext cx="8432800" cy="14478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54400" y="1600201"/>
            <a:ext cx="833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46400" y="6629400"/>
            <a:ext cx="640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753600" y="6400800"/>
            <a:ext cx="609600" cy="228600"/>
          </a:xfrm>
          <a:prstGeom prst="actionButtonBeginning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363200" y="6400800"/>
            <a:ext cx="508000" cy="228600"/>
          </a:xfrm>
          <a:prstGeom prst="actionButtonBackPrevious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6400800"/>
            <a:ext cx="406400" cy="228600"/>
          </a:xfrm>
          <a:prstGeom prst="actionButtonForwardNex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11277600" y="6400800"/>
            <a:ext cx="508000" cy="228600"/>
          </a:xfrm>
          <a:prstGeom prst="actionButtonEnd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34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33D5E1E7-0356-4D20-A37F-33CEEAA26469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EB95ACD3-FC7C-4A11-A92E-44C567FFD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3075" grpId="0" build="p"/>
      <p:bldP spid="3075" grpId="1" build="allAtOnce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87928F-DF43-4E7A-8026-3D909D687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F555-2048-43D6-AA57-6657F420387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2026-26FD-4B3D-9639-3CA48213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2MGreq88Q" TargetMode="Externa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YDBuWJlsJI&amp;t=13s" TargetMode="External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AERJdldapQ" TargetMode="External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ta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home.earthlink.net/" TargetMode="External"/><Relationship Id="rId4" Type="http://schemas.openxmlformats.org/officeDocument/2006/relationships/hyperlink" Target="http://www.healthcaresource.com/otac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yresource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5" Type="http://schemas.openxmlformats.org/officeDocument/2006/relationships/hyperlink" Target="http://www.sensationalbrain.com/" TargetMode="External"/><Relationship Id="rId4" Type="http://schemas.openxmlformats.org/officeDocument/2006/relationships/hyperlink" Target="http://www.spouthpawenterprises.com/html/home.asp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orysmart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DD7A-6481-4544-A982-57F7D7B16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3500" y="633412"/>
            <a:ext cx="10553700" cy="5591175"/>
          </a:xfrm>
        </p:spPr>
        <p:txBody>
          <a:bodyPr/>
          <a:lstStyle/>
          <a:p>
            <a:pPr algn="ctr"/>
            <a:r>
              <a:rPr lang="en-US" sz="5400"/>
              <a:t>Specific Strategies for </a:t>
            </a:r>
            <a:r>
              <a:rPr lang="en-US" sz="5400" dirty="0"/>
              <a:t>Children with Developmental Language Disorder, Sensory Processing Disorder, and Fine Motor Delays</a:t>
            </a:r>
          </a:p>
        </p:txBody>
      </p:sp>
    </p:spTree>
    <p:extLst>
      <p:ext uri="{BB962C8B-B14F-4D97-AF65-F5344CB8AC3E}">
        <p14:creationId xmlns:p14="http://schemas.microsoft.com/office/powerpoint/2010/main" val="5870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727" y="73891"/>
            <a:ext cx="9060872" cy="840509"/>
          </a:xfrm>
        </p:spPr>
        <p:txBody>
          <a:bodyPr/>
          <a:lstStyle/>
          <a:p>
            <a:r>
              <a:rPr lang="en-US" altLang="en-US" sz="2900" dirty="0"/>
              <a:t>Possible Causes of SI </a:t>
            </a:r>
            <a:r>
              <a:rPr lang="en-US" altLang="en-US" sz="2900" dirty="0" smtClean="0"/>
              <a:t>Dysfunction</a:t>
            </a:r>
            <a:endParaRPr lang="en-US" altLang="en-US" sz="29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713BBF-E000-478F-9090-0B39A40E59C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36" y="274638"/>
            <a:ext cx="10353964" cy="344198"/>
          </a:xfrm>
        </p:spPr>
        <p:txBody>
          <a:bodyPr>
            <a:normAutofit fontScale="90000"/>
          </a:bodyPr>
          <a:lstStyle/>
          <a:p>
            <a:r>
              <a:rPr lang="en-US" dirty="0"/>
              <a:t>III. Eight Sensory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8A77-67FB-4F8B-B4F3-3CD98ED5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Vestibular system: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3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092D-8DB2-470F-8C8F-16272423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0"/>
            <a:ext cx="9651999" cy="731836"/>
          </a:xfrm>
        </p:spPr>
        <p:txBody>
          <a:bodyPr/>
          <a:lstStyle/>
          <a:p>
            <a:r>
              <a:rPr lang="en-US" dirty="0"/>
              <a:t>Proprioception: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86" y="274638"/>
            <a:ext cx="10959313" cy="4571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Interoception</a:t>
            </a:r>
            <a:r>
              <a:rPr lang="en-US" dirty="0"/>
              <a:t>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9448799" cy="914400"/>
          </a:xfrm>
        </p:spPr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5854" y="274638"/>
            <a:ext cx="10806545" cy="667471"/>
          </a:xfrm>
        </p:spPr>
        <p:txBody>
          <a:bodyPr/>
          <a:lstStyle/>
          <a:p>
            <a:r>
              <a:rPr lang="en-US" altLang="en-US" sz="4000" dirty="0"/>
              <a:t>IV. Implications for Speech and Language**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1006764" y="1200727"/>
            <a:ext cx="10575636" cy="4925437"/>
          </a:xfrm>
        </p:spPr>
        <p:txBody>
          <a:bodyPr/>
          <a:lstStyle/>
          <a:p>
            <a:r>
              <a:rPr lang="en-US" altLang="en-US" sz="3200" dirty="0"/>
              <a:t>Communication is a result of our (sensory) experiences – learning to communicate by hearing, seeing, touching, and moving about the world . . . . . There is a reciprocal relationship among sensory experiences and language.</a:t>
            </a:r>
          </a:p>
          <a:p>
            <a:endParaRPr lang="en-US" altLang="en-US" sz="3200" dirty="0"/>
          </a:p>
          <a:p>
            <a:r>
              <a:rPr lang="en-US" altLang="en-US" sz="3200" dirty="0"/>
              <a:t>  A well integrated sensory system becomes the vehicle for nonverbal expressions (gestures, smiles, frowns) and later for the production of speech and language</a:t>
            </a: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29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818" y="274638"/>
            <a:ext cx="10104582" cy="457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Over-Responsive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Under-Responsive (passive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3539-7966-4C12-AC74-C98F76A365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98261" y="-80919"/>
            <a:ext cx="9766963" cy="6764940"/>
          </a:xfrm>
        </p:spPr>
        <p:txBody>
          <a:bodyPr/>
          <a:lstStyle/>
          <a:p>
            <a:r>
              <a:rPr lang="en-US" dirty="0"/>
              <a:t>I. Introduction and Background</a:t>
            </a:r>
          </a:p>
          <a:p>
            <a:endParaRPr lang="en-US" sz="1200" dirty="0"/>
          </a:p>
          <a:p>
            <a:r>
              <a:rPr lang="en-US" dirty="0"/>
              <a:t>II. Foundational Principles and Nature of SPD</a:t>
            </a:r>
          </a:p>
          <a:p>
            <a:endParaRPr lang="en-US" sz="1200" dirty="0"/>
          </a:p>
          <a:p>
            <a:r>
              <a:rPr lang="en-US" dirty="0"/>
              <a:t>III. Eight Sensory Systems</a:t>
            </a:r>
          </a:p>
          <a:p>
            <a:endParaRPr lang="en-US" sz="1400" dirty="0"/>
          </a:p>
          <a:p>
            <a:r>
              <a:rPr lang="en-US" dirty="0"/>
              <a:t>IV. Implications for Speech and Language</a:t>
            </a:r>
          </a:p>
          <a:p>
            <a:endParaRPr lang="en-US" sz="1400" dirty="0"/>
          </a:p>
          <a:p>
            <a:r>
              <a:rPr lang="en-US" dirty="0"/>
              <a:t>V. Sensory Diet</a:t>
            </a:r>
          </a:p>
          <a:p>
            <a:endParaRPr lang="en-US" sz="1400" dirty="0"/>
          </a:p>
          <a:p>
            <a:r>
              <a:rPr lang="en-US" dirty="0"/>
              <a:t>VI. Specific Therapy Materials and Activities for Integrating Language, Sensory, and Fine Motor Skills</a:t>
            </a:r>
          </a:p>
        </p:txBody>
      </p:sp>
    </p:spTree>
    <p:extLst>
      <p:ext uri="{BB962C8B-B14F-4D97-AF65-F5344CB8AC3E}">
        <p14:creationId xmlns:p14="http://schemas.microsoft.com/office/powerpoint/2010/main" val="27221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6" y="0"/>
            <a:ext cx="9947563" cy="56341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Sensory Seeking </a:t>
            </a:r>
            <a:r>
              <a:rPr lang="en-US" sz="4000" dirty="0" smtClean="0"/>
              <a:t>Person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854" y="274638"/>
            <a:ext cx="10298545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Mixed Response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54" y="274638"/>
            <a:ext cx="9688945" cy="261071"/>
          </a:xfrm>
        </p:spPr>
        <p:txBody>
          <a:bodyPr>
            <a:normAutofit fontScale="90000"/>
          </a:bodyPr>
          <a:lstStyle/>
          <a:p>
            <a:r>
              <a:rPr lang="en-US" dirty="0"/>
              <a:t>V. Sensory Diet**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964" y="942109"/>
            <a:ext cx="10261600" cy="4525818"/>
          </a:xfrm>
        </p:spPr>
        <p:txBody>
          <a:bodyPr>
            <a:normAutofit/>
          </a:bodyPr>
          <a:lstStyle/>
          <a:p>
            <a:r>
              <a:rPr lang="en-US" dirty="0"/>
              <a:t>Term coined by Patricia Wilbarger</a:t>
            </a:r>
          </a:p>
          <a:p>
            <a:endParaRPr lang="en-US" dirty="0"/>
          </a:p>
          <a:p>
            <a:r>
              <a:rPr lang="en-US" dirty="0"/>
              <a:t>“The optimum sensorimotor input a person needs to feel alert, exert effortless control, and perform at peak.” </a:t>
            </a:r>
          </a:p>
          <a:p>
            <a:endParaRPr lang="en-US" dirty="0"/>
          </a:p>
          <a:p>
            <a:r>
              <a:rPr lang="en-US" dirty="0"/>
              <a:t>The strategic use of sensory activities</a:t>
            </a:r>
          </a:p>
        </p:txBody>
      </p:sp>
    </p:spTree>
    <p:extLst>
      <p:ext uri="{BB962C8B-B14F-4D97-AF65-F5344CB8AC3E}">
        <p14:creationId xmlns:p14="http://schemas.microsoft.com/office/powerpoint/2010/main" val="3112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5BD1-4690-4EB5-B7FF-8FB91291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18" y="73892"/>
            <a:ext cx="10510981" cy="775854"/>
          </a:xfrm>
        </p:spPr>
        <p:txBody>
          <a:bodyPr/>
          <a:lstStyle/>
          <a:p>
            <a:r>
              <a:rPr lang="en-US" dirty="0"/>
              <a:t>Childdevelopment.com </a:t>
            </a:r>
            <a:r>
              <a:rPr lang="en-US" dirty="0" smtClean="0"/>
              <a:t>2023:**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985A-3B19-495B-BB9E-8C10E2A9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4" y="1084333"/>
            <a:ext cx="11364569" cy="5041831"/>
          </a:xfrm>
        </p:spPr>
        <p:txBody>
          <a:bodyPr/>
          <a:lstStyle/>
          <a:p>
            <a:pPr algn="l" fontAlgn="base"/>
            <a:r>
              <a:rPr lang="en-US" b="0" i="0" dirty="0">
                <a:solidFill>
                  <a:srgbClr val="043A4A"/>
                </a:solidFill>
                <a:effectLst/>
                <a:latin typeface="Fira Sans" panose="020B0604020202020204" pitchFamily="34" charset="0"/>
              </a:rPr>
              <a:t> </a:t>
            </a:r>
            <a:r>
              <a:rPr lang="en-US" b="0" i="0" dirty="0">
                <a:solidFill>
                  <a:schemeClr val="tx1"/>
                </a:solidFill>
                <a:effectLst/>
                <a:latin typeface="Fira Sans" panose="020B0604020202020204" pitchFamily="34" charset="0"/>
              </a:rPr>
              <a:t>Lists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sensory activities as part of a sensory diet that helps to keep a child feeling calm and sensorily organized. These activities help children to attend, learn and behave to the best of  their ability.</a:t>
            </a:r>
          </a:p>
          <a:p>
            <a:pPr algn="l" fontAlgn="base"/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BBE2-5EF0-4E33-F283-5D32324A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Childdevelopment</a:t>
            </a:r>
            <a:r>
              <a:rPr lang="en-US" dirty="0"/>
              <a:t> </a:t>
            </a:r>
            <a:r>
              <a:rPr lang="en-US" dirty="0" smtClean="0"/>
              <a:t>2023: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299F-345A-862C-9E57-5053A3C0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have home and school modifications:**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0FE5-D8EF-3B56-BD93-A4A52C69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:These can include extracurricular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35123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F122-7EF0-4B72-A84A-85C933D5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modifications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B6C8-AAF6-41C4-AF7D-B546E60A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With Brain Gym, we can do cross crawls and waves to cross midline and increase alertness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F46E7-6A40-4CCA-9B45-728453B4E7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90762" y="2996406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47918"/>
            <a:ext cx="9677399" cy="1035424"/>
          </a:xfrm>
        </p:spPr>
        <p:txBody>
          <a:bodyPr/>
          <a:lstStyle/>
          <a:p>
            <a:r>
              <a:rPr lang="en-US" sz="3200" dirty="0"/>
              <a:t>Auditory </a:t>
            </a:r>
            <a:r>
              <a:rPr lang="en-US" sz="3200" dirty="0" smtClean="0"/>
              <a:t>Supports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78" y="4926328"/>
            <a:ext cx="91444" cy="914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Olfactory (Smell)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2055377" y="202301"/>
            <a:ext cx="8184419" cy="1822056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I. Introduction and Background</a:t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>My personal interest in Sensory Processing Disorder: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3706152" y="2439786"/>
            <a:ext cx="3318536" cy="4037214"/>
          </a:xfrm>
        </p:spPr>
        <p:txBody>
          <a:bodyPr/>
          <a:lstStyle/>
          <a:p>
            <a:r>
              <a:rPr lang="en-US" altLang="en-US" dirty="0"/>
              <a:t>My son Mark was diagnosed with SPD, dyslexia, and ADHD</a:t>
            </a:r>
          </a:p>
        </p:txBody>
      </p:sp>
    </p:spTree>
    <p:extLst>
      <p:ext uri="{BB962C8B-B14F-4D97-AF65-F5344CB8AC3E}">
        <p14:creationId xmlns:p14="http://schemas.microsoft.com/office/powerpoint/2010/main" val="199119553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2" y="274638"/>
            <a:ext cx="10754497" cy="516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Chewing things:**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186" y="873941"/>
            <a:ext cx="6313646" cy="5252224"/>
          </a:xfrm>
        </p:spPr>
        <p:txBody>
          <a:bodyPr/>
          <a:lstStyle/>
          <a:p>
            <a:r>
              <a:rPr lang="en-US" dirty="0"/>
              <a:t>Children with SPD often like to chew things for extra sensory stimulation</a:t>
            </a:r>
          </a:p>
          <a:p>
            <a:endParaRPr lang="en-US" dirty="0"/>
          </a:p>
          <a:p>
            <a:r>
              <a:rPr lang="en-US" dirty="0"/>
              <a:t>Mark would chew his sleeve and even Styrofoam flotation device</a:t>
            </a:r>
          </a:p>
          <a:p>
            <a:endParaRPr lang="en-US" dirty="0"/>
          </a:p>
          <a:p>
            <a:r>
              <a:rPr lang="en-US" dirty="0"/>
              <a:t>Offer alternatives</a:t>
            </a:r>
          </a:p>
        </p:txBody>
      </p:sp>
    </p:spTree>
    <p:extLst>
      <p:ext uri="{BB962C8B-B14F-4D97-AF65-F5344CB8AC3E}">
        <p14:creationId xmlns:p14="http://schemas.microsoft.com/office/powerpoint/2010/main" val="39204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need to provide children with appropriate, clean items to chew on (</a:t>
            </a:r>
            <a:r>
              <a:rPr lang="en-US" sz="3200" dirty="0" err="1"/>
              <a:t>Chewlry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327" y="-147782"/>
            <a:ext cx="9264072" cy="720437"/>
          </a:xfrm>
        </p:spPr>
        <p:txBody>
          <a:bodyPr/>
          <a:lstStyle/>
          <a:p>
            <a:r>
              <a:rPr lang="en-US" dirty="0"/>
              <a:t>Tactile Supports**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3382" y="646545"/>
            <a:ext cx="7370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These kids need things to keep their hands busy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53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636" y="11754"/>
            <a:ext cx="9134763" cy="773337"/>
          </a:xfrm>
        </p:spPr>
        <p:txBody>
          <a:bodyPr/>
          <a:lstStyle/>
          <a:p>
            <a:r>
              <a:rPr lang="en-US" dirty="0"/>
              <a:t>Vestibular Supports</a:t>
            </a:r>
          </a:p>
        </p:txBody>
      </p:sp>
    </p:spTree>
    <p:extLst>
      <p:ext uri="{BB962C8B-B14F-4D97-AF65-F5344CB8AC3E}">
        <p14:creationId xmlns:p14="http://schemas.microsoft.com/office/powerpoint/2010/main" val="6192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97CB-07E3-4127-9287-384CD6E3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82" y="0"/>
            <a:ext cx="10685417" cy="705394"/>
          </a:xfrm>
        </p:spPr>
        <p:txBody>
          <a:bodyPr/>
          <a:lstStyle/>
          <a:p>
            <a:r>
              <a:rPr lang="en-US" sz="3200" dirty="0"/>
              <a:t>Vestibular support—jump on a miniature trampoline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C728-E4B9-4202-97DD-9242D892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7" y="861713"/>
            <a:ext cx="5451170" cy="59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This </a:t>
            </a:r>
            <a:r>
              <a:rPr lang="en-US" sz="3200" dirty="0" err="1"/>
              <a:t>youtube</a:t>
            </a:r>
            <a:r>
              <a:rPr lang="en-US" sz="3200" dirty="0"/>
              <a:t> video shows how to incorporate sensory activities into therapy**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https://www.youtube.com/watch?v=vM2MGreq88Q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Speech &amp; sensory therapy made 'fun' for kids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9" y="255494"/>
            <a:ext cx="11900646" cy="1320757"/>
          </a:xfrm>
        </p:spPr>
        <p:txBody>
          <a:bodyPr/>
          <a:lstStyle/>
          <a:p>
            <a:r>
              <a:rPr lang="en-US" dirty="0"/>
              <a:t>VI. Specific Therapy Ideas for Integrating Language, Sensory, and Fine Motor Skills**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02971"/>
            <a:ext cx="10058400" cy="4123193"/>
          </a:xfrm>
        </p:spPr>
        <p:txBody>
          <a:bodyPr/>
          <a:lstStyle/>
          <a:p>
            <a:r>
              <a:rPr lang="en-US" dirty="0"/>
              <a:t>Many children with developmental language disorder (DLD) have deficits in listening and speaking</a:t>
            </a:r>
          </a:p>
          <a:p>
            <a:endParaRPr lang="en-US" dirty="0"/>
          </a:p>
          <a:p>
            <a:r>
              <a:rPr lang="en-US" dirty="0"/>
              <a:t>They may have SPD and fine motor deficits as well</a:t>
            </a:r>
          </a:p>
          <a:p>
            <a:endParaRPr lang="en-US" dirty="0"/>
          </a:p>
          <a:p>
            <a:r>
              <a:rPr lang="en-US" dirty="0"/>
              <a:t>Fine motor deficits directly impact writing</a:t>
            </a:r>
          </a:p>
        </p:txBody>
      </p:sp>
    </p:spTree>
    <p:extLst>
      <p:ext uri="{BB962C8B-B14F-4D97-AF65-F5344CB8AC3E}">
        <p14:creationId xmlns:p14="http://schemas.microsoft.com/office/powerpoint/2010/main" val="32499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section….**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specific activities and materials that address all 3 areas: language, sensory skills, and fine motor skills</a:t>
            </a:r>
          </a:p>
          <a:p>
            <a:endParaRPr lang="en-US" dirty="0"/>
          </a:p>
          <a:p>
            <a:r>
              <a:rPr lang="en-US" dirty="0"/>
              <a:t>For each activity, specific suggestions will be given for integrating all 3 skill areas into one fun, easy, inexpensive activity! </a:t>
            </a:r>
          </a:p>
        </p:txBody>
      </p:sp>
    </p:spTree>
    <p:extLst>
      <p:ext uri="{BB962C8B-B14F-4D97-AF65-F5344CB8AC3E}">
        <p14:creationId xmlns:p14="http://schemas.microsoft.com/office/powerpoint/2010/main" val="2586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30" y="274638"/>
            <a:ext cx="10911841" cy="3697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 terms of language, we will focus especially on:**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4" y="912224"/>
            <a:ext cx="10915426" cy="5488576"/>
          </a:xfrm>
        </p:spPr>
        <p:txBody>
          <a:bodyPr/>
          <a:lstStyle/>
          <a:p>
            <a:r>
              <a:rPr lang="en-US" dirty="0"/>
              <a:t>Listening and following directions</a:t>
            </a:r>
          </a:p>
          <a:p>
            <a:r>
              <a:rPr lang="en-US" dirty="0"/>
              <a:t>Auditory memory</a:t>
            </a:r>
          </a:p>
          <a:p>
            <a:r>
              <a:rPr lang="en-US" dirty="0"/>
              <a:t>Learning new vocabulary words</a:t>
            </a:r>
          </a:p>
          <a:p>
            <a:r>
              <a:rPr lang="en-US" dirty="0"/>
              <a:t>Describing objects according to label, size, shape, color, function, how they feel</a:t>
            </a:r>
          </a:p>
          <a:p>
            <a:r>
              <a:rPr lang="en-US" dirty="0"/>
              <a:t>Working on basic concepts such as over, under, on top, bottom, left, right, side—spatial terms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6" y="274638"/>
            <a:ext cx="10560424" cy="51873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We also need to focus on:**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518" y="1143001"/>
            <a:ext cx="10062882" cy="4983164"/>
          </a:xfrm>
        </p:spPr>
        <p:txBody>
          <a:bodyPr/>
          <a:lstStyle/>
          <a:p>
            <a:r>
              <a:rPr lang="en-US" dirty="0"/>
              <a:t>Parts of speech like verbs, nouns, adjectives</a:t>
            </a:r>
          </a:p>
          <a:p>
            <a:r>
              <a:rPr lang="en-US" dirty="0"/>
              <a:t>Verbs or action words are especially important because it is well-documented that children with DLD have difficulty with verbs</a:t>
            </a:r>
          </a:p>
          <a:p>
            <a:r>
              <a:rPr lang="en-US" dirty="0"/>
              <a:t>Expanding expressive language</a:t>
            </a:r>
          </a:p>
          <a:p>
            <a:r>
              <a:rPr lang="en-US" dirty="0"/>
              <a:t>Knowledge of categories</a:t>
            </a:r>
          </a:p>
          <a:p>
            <a:r>
              <a:rPr lang="en-US" dirty="0"/>
              <a:t>Opposites</a:t>
            </a:r>
          </a:p>
          <a:p>
            <a:r>
              <a:rPr lang="en-US" dirty="0"/>
              <a:t>Synonyms—very important for building more sophisticated vocabulary</a:t>
            </a:r>
          </a:p>
        </p:txBody>
      </p:sp>
    </p:spTree>
    <p:extLst>
      <p:ext uri="{BB962C8B-B14F-4D97-AF65-F5344CB8AC3E}">
        <p14:creationId xmlns:p14="http://schemas.microsoft.com/office/powerpoint/2010/main" val="313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80F8C7-DB50-42A0-AE03-9EE6F852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II. Foundational Principles and Nature of SPD**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It is increasingly being found that children with special needs such as Developmental Language Disorder (DLD) and Autism Spectrum Disorder (ASD) have accompanying sensory and fine motor deficits</a:t>
            </a:r>
          </a:p>
        </p:txBody>
      </p:sp>
    </p:spTree>
    <p:extLst>
      <p:ext uri="{BB962C8B-B14F-4D97-AF65-F5344CB8AC3E}">
        <p14:creationId xmlns:p14="http://schemas.microsoft.com/office/powerpoint/2010/main" val="22332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will also discuss social skills including: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Motor/ Writing Problems—Our Primary Goals: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body positioning includes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2" y="274638"/>
            <a:ext cx="10746377" cy="395922"/>
          </a:xfrm>
        </p:spPr>
        <p:txBody>
          <a:bodyPr>
            <a:normAutofit fontScale="90000"/>
          </a:bodyPr>
          <a:lstStyle/>
          <a:p>
            <a:r>
              <a:rPr lang="en-US" dirty="0"/>
              <a:t>To improve shoulder stability:**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982" y="809897"/>
            <a:ext cx="6104707" cy="5617029"/>
          </a:xfrm>
        </p:spPr>
        <p:txBody>
          <a:bodyPr/>
          <a:lstStyle/>
          <a:p>
            <a:r>
              <a:rPr lang="en-US" dirty="0"/>
              <a:t>Wheelbarrow walks—hold the child’s feet and have him walk on his hands</a:t>
            </a:r>
          </a:p>
          <a:p>
            <a:r>
              <a:rPr lang="en-US" dirty="0"/>
              <a:t>Have the child do pushups against the wall</a:t>
            </a:r>
          </a:p>
          <a:p>
            <a:r>
              <a:rPr lang="en-US" dirty="0"/>
              <a:t>Encourage prone or </a:t>
            </a:r>
            <a:r>
              <a:rPr lang="en-US" dirty="0" err="1"/>
              <a:t>quadraped</a:t>
            </a:r>
            <a:r>
              <a:rPr lang="en-US" dirty="0"/>
              <a:t> position—when watching TV/reading etc., lie on the floor propped on elbows</a:t>
            </a:r>
          </a:p>
        </p:txBody>
      </p:sp>
    </p:spTree>
    <p:extLst>
      <p:ext uri="{BB962C8B-B14F-4D97-AF65-F5344CB8AC3E}">
        <p14:creationId xmlns:p14="http://schemas.microsoft.com/office/powerpoint/2010/main" val="23650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1F67-8F77-4516-890A-8C9EA022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690" y="760651"/>
            <a:ext cx="9235710" cy="5365513"/>
          </a:xfrm>
        </p:spPr>
        <p:txBody>
          <a:bodyPr/>
          <a:lstStyle/>
          <a:p>
            <a:r>
              <a:rPr lang="en-US" b="0" i="0" dirty="0">
                <a:effectLst/>
                <a:latin typeface="Roboto" panose="02000000000000000000" pitchFamily="2" charset="0"/>
              </a:rPr>
              <a:t>Sensory Play at Home: Proprioceptive Games**</a:t>
            </a:r>
          </a:p>
          <a:p>
            <a:endParaRPr lang="en-US" dirty="0"/>
          </a:p>
          <a:p>
            <a:r>
              <a:rPr lang="en-US" dirty="0"/>
              <a:t>https://www.youtube.com/watch?v=SWtmkjd45so</a:t>
            </a:r>
          </a:p>
        </p:txBody>
      </p:sp>
    </p:spTree>
    <p:extLst>
      <p:ext uri="{BB962C8B-B14F-4D97-AF65-F5344CB8AC3E}">
        <p14:creationId xmlns:p14="http://schemas.microsoft.com/office/powerpoint/2010/main" val="12443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activities to increase muscle tone in the small muscles of the hand!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0057"/>
            <a:ext cx="10859589" cy="40361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66" y="0"/>
            <a:ext cx="10702834" cy="670560"/>
          </a:xfrm>
        </p:spPr>
        <p:txBody>
          <a:bodyPr/>
          <a:lstStyle/>
          <a:p>
            <a:r>
              <a:rPr lang="en-US" sz="3600" dirty="0"/>
              <a:t>Have the child:**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696" y="766355"/>
            <a:ext cx="10467703" cy="5359810"/>
          </a:xfrm>
        </p:spPr>
        <p:txBody>
          <a:bodyPr/>
          <a:lstStyle/>
          <a:p>
            <a:r>
              <a:rPr lang="en-US" dirty="0"/>
              <a:t>Move small objects from one hole to another, emphasizing concepts like left, right, up, down, forward, back</a:t>
            </a:r>
          </a:p>
          <a:p>
            <a:endParaRPr lang="en-US" sz="1000" dirty="0"/>
          </a:p>
          <a:p>
            <a:r>
              <a:rPr lang="en-US" dirty="0"/>
              <a:t>Label each object and tell its function—what it does—and what it is made of</a:t>
            </a:r>
          </a:p>
          <a:p>
            <a:endParaRPr lang="en-US" sz="1000" dirty="0"/>
          </a:p>
          <a:p>
            <a:r>
              <a:rPr lang="en-US" dirty="0"/>
              <a:t>Give the child directions of increasing length and complexity such as “Put a cotton ball under a straw.” “Put two cotton balls on top of a bottle lid.”</a:t>
            </a:r>
          </a:p>
        </p:txBody>
      </p:sp>
    </p:spTree>
    <p:extLst>
      <p:ext uri="{BB962C8B-B14F-4D97-AF65-F5344CB8AC3E}">
        <p14:creationId xmlns:p14="http://schemas.microsoft.com/office/powerpoint/2010/main" val="1551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Go to Celeste Roseberry </a:t>
            </a:r>
            <a:r>
              <a:rPr lang="en-US" sz="3200" dirty="0" err="1"/>
              <a:t>Youtube</a:t>
            </a:r>
            <a:r>
              <a:rPr lang="en-US" sz="3200" dirty="0"/>
              <a:t> channel**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https://www.youtube.com/watch?v=qYDBuWJlsJI&amp;t=13s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Intervention for vocabulary and phonological awareness skills</a:t>
            </a:r>
          </a:p>
          <a:p>
            <a:endParaRPr lang="en-US" dirty="0"/>
          </a:p>
          <a:p>
            <a:r>
              <a:rPr lang="en-US" dirty="0"/>
              <a:t>This student has been diagnosed with a learning disability, and we are using </a:t>
            </a:r>
            <a:r>
              <a:rPr lang="en-US"/>
              <a:t>kinetic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274638"/>
            <a:ext cx="11249891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Incorporate language by having the child:**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509" y="1158241"/>
            <a:ext cx="10233890" cy="4967924"/>
          </a:xfrm>
        </p:spPr>
        <p:txBody>
          <a:bodyPr/>
          <a:lstStyle/>
          <a:p>
            <a:r>
              <a:rPr lang="en-US" dirty="0"/>
              <a:t>Follow directions: “Pick up the orange frog and put it in the second strawberry basket.”</a:t>
            </a:r>
          </a:p>
          <a:p>
            <a:endParaRPr lang="en-US" sz="1800" dirty="0"/>
          </a:p>
          <a:p>
            <a:r>
              <a:rPr lang="en-US" dirty="0"/>
              <a:t>“Pick up two objects and put them in the first strawberry basket.”</a:t>
            </a:r>
          </a:p>
          <a:p>
            <a:endParaRPr lang="en-US" sz="1800" dirty="0"/>
          </a:p>
          <a:p>
            <a:r>
              <a:rPr lang="en-US" dirty="0"/>
              <a:t>“Count and tell me how many items are in the second strawberry basket.”</a:t>
            </a:r>
          </a:p>
          <a:p>
            <a:endParaRPr lang="en-US" sz="1000" dirty="0"/>
          </a:p>
          <a:p>
            <a:r>
              <a:rPr lang="en-US" dirty="0"/>
              <a:t>Describe the items: name, color, texture, function</a:t>
            </a:r>
          </a:p>
        </p:txBody>
      </p:sp>
    </p:spTree>
    <p:extLst>
      <p:ext uri="{BB962C8B-B14F-4D97-AF65-F5344CB8AC3E}">
        <p14:creationId xmlns:p14="http://schemas.microsoft.com/office/powerpoint/2010/main" val="18930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activities:**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“How does the </a:t>
            </a:r>
            <a:r>
              <a:rPr lang="en-US" dirty="0" err="1"/>
              <a:t>slappy</a:t>
            </a:r>
            <a:r>
              <a:rPr lang="en-US" dirty="0"/>
              <a:t> hand feel? Is it hard or soft? Is it stretchy? What color is it? Tell me a sentence about the </a:t>
            </a:r>
            <a:r>
              <a:rPr lang="en-US" dirty="0" err="1"/>
              <a:t>slappy</a:t>
            </a:r>
            <a:r>
              <a:rPr lang="en-US" dirty="0"/>
              <a:t> hand.”</a:t>
            </a:r>
          </a:p>
          <a:p>
            <a:endParaRPr lang="en-US" dirty="0"/>
          </a:p>
          <a:p>
            <a:r>
              <a:rPr lang="en-US" dirty="0"/>
              <a:t>“Slap the hand onto a picture/word in the </a:t>
            </a:r>
            <a:r>
              <a:rPr lang="en-US" b="1" dirty="0"/>
              <a:t>middle</a:t>
            </a:r>
            <a:r>
              <a:rPr lang="en-US" dirty="0"/>
              <a:t> of the page. Now the </a:t>
            </a:r>
            <a:r>
              <a:rPr lang="en-US" b="1" dirty="0"/>
              <a:t>bottom</a:t>
            </a:r>
            <a:r>
              <a:rPr lang="en-US" dirty="0"/>
              <a:t> of the page. Now the </a:t>
            </a:r>
            <a:r>
              <a:rPr lang="en-US" b="1" dirty="0"/>
              <a:t>top</a:t>
            </a:r>
            <a:r>
              <a:rPr lang="en-US" dirty="0"/>
              <a:t> of the page.”</a:t>
            </a:r>
          </a:p>
        </p:txBody>
      </p:sp>
    </p:spTree>
    <p:extLst>
      <p:ext uri="{BB962C8B-B14F-4D97-AF65-F5344CB8AC3E}">
        <p14:creationId xmlns:p14="http://schemas.microsoft.com/office/powerpoint/2010/main" val="4011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F6993AA-9E54-48DF-9537-4A8A173A67C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14399" y="0"/>
            <a:ext cx="10727377" cy="7832103"/>
          </a:xfrm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1BDFE-D568-4EFD-87DD-6A74BD9B5870}"/>
              </a:ext>
            </a:extLst>
          </p:cNvPr>
          <p:cNvSpPr/>
          <p:nvPr/>
        </p:nvSpPr>
        <p:spPr>
          <a:xfrm>
            <a:off x="2059709" y="323273"/>
            <a:ext cx="94672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Research over the years has clearly shown** that sensory processing deficits, often described under the term sensory processing disorder (SPD), are a co-morbid problem that can accompany childhood apraxia of speech, autism spectrum disorder, attention deficit hyperactivity disorder (ADHD), and DLD</a:t>
            </a:r>
          </a:p>
        </p:txBody>
      </p:sp>
    </p:spTree>
    <p:extLst>
      <p:ext uri="{BB962C8B-B14F-4D97-AF65-F5344CB8AC3E}">
        <p14:creationId xmlns:p14="http://schemas.microsoft.com/office/powerpoint/2010/main" val="27253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9EF9-7119-4657-9F67-F0593D23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8" y="274638"/>
            <a:ext cx="10766612" cy="370821"/>
          </a:xfrm>
        </p:spPr>
        <p:txBody>
          <a:bodyPr>
            <a:normAutofit fontScale="90000"/>
          </a:bodyPr>
          <a:lstStyle/>
          <a:p>
            <a:r>
              <a:rPr lang="en-US" dirty="0"/>
              <a:t>In </a:t>
            </a:r>
            <a:r>
              <a:rPr lang="en-US" dirty="0" smtClean="0"/>
              <a:t>sum, sensory integration: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great </a:t>
            </a:r>
            <a:r>
              <a:rPr lang="en-US" sz="3200" dirty="0" err="1"/>
              <a:t>youtube</a:t>
            </a:r>
            <a:r>
              <a:rPr lang="en-US" sz="3200" dirty="0"/>
              <a:t> video for how to integrate sensory activities into speech-language therapy**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https://www.youtube.com/watch?v=1AERJdldapQ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To Use Sensory Play for Language Speech Therapy Tips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3539-7966-4C12-AC74-C98F76A365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7051" y="644433"/>
            <a:ext cx="11708173" cy="6039587"/>
          </a:xfrm>
        </p:spPr>
        <p:txBody>
          <a:bodyPr/>
          <a:lstStyle/>
          <a:p>
            <a:r>
              <a:rPr lang="en-US" dirty="0"/>
              <a:t>I. Introduction and Background</a:t>
            </a:r>
          </a:p>
          <a:p>
            <a:endParaRPr lang="en-US" sz="1200" dirty="0"/>
          </a:p>
          <a:p>
            <a:r>
              <a:rPr lang="en-US" dirty="0"/>
              <a:t>II. Foundational Principles and Nature of SPD</a:t>
            </a:r>
          </a:p>
          <a:p>
            <a:endParaRPr lang="en-US" sz="1200" dirty="0"/>
          </a:p>
          <a:p>
            <a:r>
              <a:rPr lang="en-US" dirty="0"/>
              <a:t>III. Eight Sensory Systems</a:t>
            </a:r>
          </a:p>
          <a:p>
            <a:endParaRPr lang="en-US" sz="1400" dirty="0"/>
          </a:p>
          <a:p>
            <a:r>
              <a:rPr lang="en-US" dirty="0"/>
              <a:t>IV. Implications for Speech and Language</a:t>
            </a:r>
          </a:p>
          <a:p>
            <a:endParaRPr lang="en-US" sz="1400" dirty="0"/>
          </a:p>
          <a:p>
            <a:r>
              <a:rPr lang="en-US" dirty="0"/>
              <a:t>V. Sensory Diet</a:t>
            </a:r>
          </a:p>
          <a:p>
            <a:endParaRPr lang="en-US" sz="1400" dirty="0"/>
          </a:p>
          <a:p>
            <a:r>
              <a:rPr lang="en-US" dirty="0"/>
              <a:t>VI. Specific Therapy Materials and Activities for Integrating Language, Sensory, and Fine Motor Skills</a:t>
            </a:r>
          </a:p>
        </p:txBody>
      </p:sp>
    </p:spTree>
    <p:extLst>
      <p:ext uri="{BB962C8B-B14F-4D97-AF65-F5344CB8AC3E}">
        <p14:creationId xmlns:p14="http://schemas.microsoft.com/office/powerpoint/2010/main" val="39004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3" y="78378"/>
            <a:ext cx="10746376" cy="574766"/>
          </a:xfrm>
        </p:spPr>
        <p:txBody>
          <a:bodyPr/>
          <a:lstStyle/>
          <a:p>
            <a:r>
              <a:rPr lang="en-US" sz="3200" dirty="0" smtClean="0"/>
              <a:t>We can make therapy much more enjoyable!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574766" y="1371600"/>
            <a:ext cx="10779034" cy="525562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Sensory Integration and the Child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A. Jean Ayres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An Introduction to Sensory Integration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Nan Arkwright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The Out-of-Sync Child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Carol </a:t>
            </a:r>
            <a:r>
              <a:rPr lang="en-US" altLang="en-US" sz="7400" dirty="0" err="1"/>
              <a:t>Kranowitz</a:t>
            </a:r>
            <a:endParaRPr lang="en-US" altLang="en-US" sz="7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7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b="1" dirty="0"/>
              <a:t>A Parents Guide to Understanding Sensory Integration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400" dirty="0"/>
              <a:t>By Sensory Integration International</a:t>
            </a:r>
          </a:p>
          <a:p>
            <a:pPr>
              <a:buNone/>
            </a:pPr>
            <a:endParaRPr lang="en-US" altLang="en-US" sz="7400" b="1" dirty="0"/>
          </a:p>
          <a:p>
            <a:pPr>
              <a:buNone/>
            </a:pPr>
            <a:r>
              <a:rPr lang="en-US" altLang="en-US" sz="7400" b="1" dirty="0"/>
              <a:t>Building Bridges Through Sensory Integration</a:t>
            </a:r>
          </a:p>
          <a:p>
            <a:pPr>
              <a:buNone/>
            </a:pPr>
            <a:r>
              <a:rPr lang="en-US" altLang="en-US" sz="7400" dirty="0"/>
              <a:t>by Ellen Yack, Shirley Sutton, and Paula </a:t>
            </a:r>
            <a:r>
              <a:rPr lang="en-US" altLang="en-US" sz="7400" dirty="0" err="1"/>
              <a:t>Aquilla</a:t>
            </a:r>
            <a:endParaRPr lang="en-US" altLang="en-US" sz="7400" dirty="0"/>
          </a:p>
          <a:p>
            <a:pPr>
              <a:buNone/>
            </a:pPr>
            <a:endParaRPr lang="en-US" altLang="en-US" sz="7400" b="1" dirty="0"/>
          </a:p>
          <a:p>
            <a:pPr>
              <a:buNone/>
            </a:pPr>
            <a:r>
              <a:rPr lang="en-US" altLang="en-US" sz="7400" b="1" dirty="0"/>
              <a:t>Pre-Feeding Skills</a:t>
            </a:r>
          </a:p>
          <a:p>
            <a:pPr>
              <a:buNone/>
            </a:pPr>
            <a:r>
              <a:rPr lang="en-US" altLang="en-US" sz="7400" dirty="0"/>
              <a:t>by  Suzanne Evans Morris, PH.D. CCC-SLP &amp; Marsha Dunn Klein, M.Ed., OTR/L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7821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 (cont.)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Building Bridges Through Sensory Integration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Ellen Yack, Shirley Sutton, and Paula </a:t>
            </a:r>
            <a:r>
              <a:rPr lang="en-US" altLang="en-US" sz="8600" dirty="0" err="1"/>
              <a:t>Aquilla</a:t>
            </a: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Pre-Feeding Skills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 Suzanne Evans Morris, PH.D. CCC-SLP &amp; Marsha Dunn Klein, M.Ed., OTR/L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Self-</a:t>
            </a:r>
            <a:r>
              <a:rPr lang="en-US" altLang="en-US" sz="8600" b="1" dirty="0" err="1"/>
              <a:t>Reg</a:t>
            </a:r>
            <a:r>
              <a:rPr lang="en-US" altLang="en-US" sz="8600" b="1" dirty="0"/>
              <a:t> How to Help Your Child (and You) Break the Stress Cycle and Successfully Engage With Life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Dr. Stuart </a:t>
            </a:r>
            <a:r>
              <a:rPr lang="en-US" altLang="en-US" sz="8600" dirty="0" err="1"/>
              <a:t>Shanker</a:t>
            </a: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b="1" dirty="0"/>
              <a:t>Raising a Sensory Smart Child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8600" dirty="0"/>
              <a:t>By Lindsey Biel, M.A. OTR/L and Nancy Penske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4795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 (cont.)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b="1" dirty="0"/>
              <a:t>American Occupational Therapy Association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http://www.aota.org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Phone:  301-652-2682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American Occupational Therapy Association of California </a:t>
            </a:r>
            <a:r>
              <a:rPr lang="en-US" altLang="en-US" dirty="0">
                <a:hlinkClick r:id="rId4"/>
              </a:rPr>
              <a:t>http://www.healthcaresource.com/otac/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Phone: 916-567-7000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b="1" dirty="0"/>
              <a:t>Sensory Integration International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5"/>
              </a:rPr>
              <a:t>http://home.earthlink.net/</a:t>
            </a:r>
            <a:r>
              <a:rPr lang="en-US" altLang="en-US" dirty="0"/>
              <a:t>sensoryint/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Phone: 310-787-8805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1130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Resources (cont.)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30036"/>
            <a:ext cx="10515600" cy="53533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Sensory Resources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http://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www.sensoryresources.com/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 1-888-357-5867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Southpaw Enterprises (SI Products and Resources)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hlinkClick r:id="rId4"/>
              </a:rPr>
              <a:t>http://www.spouthpawenterprises.com/html/home.asp</a:t>
            </a: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Phone 1-800-228-1698</a:t>
            </a:r>
          </a:p>
          <a:p>
            <a:pPr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  <a:buNone/>
            </a:pPr>
            <a:r>
              <a:rPr lang="en-US" altLang="en-US" b="1" dirty="0"/>
              <a:t>Sensational Brain Co.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hlinkClick r:id="rId5"/>
              </a:rPr>
              <a:t>www.sensationalbrain.com</a:t>
            </a:r>
            <a:endParaRPr lang="en-US" altLang="en-US" dirty="0"/>
          </a:p>
          <a:p>
            <a:pPr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83421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26" y="274638"/>
            <a:ext cx="10483273" cy="131762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744" y="683491"/>
            <a:ext cx="10686474" cy="6022109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www.sensorysmarts.com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Wild, Gwen, MOT, OTR/L and Jones, Lyle, MBA (2012) </a:t>
            </a:r>
            <a:r>
              <a:rPr lang="en-US" b="1" dirty="0"/>
              <a:t>Parent’s Perception of Effectiveness of Sensory Diets for Children: A Multiple Case Study Analysis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en-US" b="1" dirty="0"/>
              <a:t>Arnie and His School Tools</a:t>
            </a:r>
          </a:p>
          <a:p>
            <a:pPr>
              <a:buNone/>
            </a:pPr>
            <a:r>
              <a:rPr lang="en-US" altLang="en-US" dirty="0"/>
              <a:t>By Jennifer </a:t>
            </a:r>
            <a:r>
              <a:rPr lang="en-US" altLang="en-US" dirty="0" err="1"/>
              <a:t>Veenendall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r>
              <a:rPr lang="en-US" altLang="en-US" b="1" dirty="0"/>
              <a:t>Sensational Kids: Hope and Help for Children with Sensory Processing Disorder (SPD) </a:t>
            </a:r>
          </a:p>
          <a:p>
            <a:pPr>
              <a:buNone/>
            </a:pPr>
            <a:r>
              <a:rPr lang="en-US" altLang="en-US" dirty="0"/>
              <a:t>by Lucy Jane Miller 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6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759A-07FE-4EFB-A7FA-5056A97A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EA90-3BEF-4786-8CE6-43BBFA52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Institute (2022). Understanding sensory processing disorder. </a:t>
            </a:r>
            <a:r>
              <a:rPr lang="en-US"/>
              <a:t>https://sensoryhealth.org/basic/understanding-sensory-processing-disorder</a:t>
            </a:r>
          </a:p>
        </p:txBody>
      </p:sp>
    </p:spTree>
    <p:extLst>
      <p:ext uri="{BB962C8B-B14F-4D97-AF65-F5344CB8AC3E}">
        <p14:creationId xmlns:p14="http://schemas.microsoft.com/office/powerpoint/2010/main" val="135566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526" y="274638"/>
            <a:ext cx="10178473" cy="722889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Sensory Integration Dysfunction/Sensory Processing </a:t>
            </a:r>
            <a:r>
              <a:rPr lang="en-US" altLang="en-US" sz="4000" dirty="0" smtClean="0"/>
              <a:t>Disorder</a:t>
            </a:r>
            <a:endParaRPr lang="en-US" altLang="en-US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Galina-</a:t>
            </a:r>
            <a:r>
              <a:rPr lang="en-US" sz="3200" dirty="0" err="1"/>
              <a:t>Simal</a:t>
            </a:r>
            <a:r>
              <a:rPr lang="en-US" sz="3200" dirty="0"/>
              <a:t> et al., 2020—in children with SPD: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2693-065A-4758-B9DC-74795C28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Institute, </a:t>
            </a:r>
            <a:r>
              <a:rPr lang="en-US" dirty="0" smtClean="0"/>
              <a:t>2023:**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40C1-F812-4471-AC3F-6144BE9B7A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5999" y="1905000"/>
            <a:ext cx="10404061" cy="4038600"/>
          </a:xfrm>
        </p:spPr>
        <p:txBody>
          <a:bodyPr/>
          <a:lstStyle/>
          <a:p>
            <a:r>
              <a:rPr lang="en-US" b="0" i="0" dirty="0">
                <a:solidFill>
                  <a:schemeClr val="tx2"/>
                </a:solidFill>
                <a:effectLst/>
                <a:latin typeface="+mj-lt"/>
              </a:rPr>
              <a:t>Pioneering occupational therapist, psychologist, and neuroscientist A. Jean Ayres, Ph.D., likened SPD to a </a:t>
            </a: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neurological “traffic jam” </a:t>
            </a:r>
            <a:r>
              <a:rPr lang="en-US" b="0" i="0" dirty="0">
                <a:solidFill>
                  <a:schemeClr val="tx2"/>
                </a:solidFill>
                <a:effectLst/>
                <a:latin typeface="+mj-lt"/>
              </a:rPr>
              <a:t>that prevents certain parts of the brain from receiving the information needed to interpret sensory information correctly.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Delgado-</a:t>
            </a:r>
            <a:r>
              <a:rPr lang="en-US" sz="3200" dirty="0" err="1"/>
              <a:t>Lobete</a:t>
            </a:r>
            <a:r>
              <a:rPr lang="en-US" sz="3200" dirty="0"/>
              <a:t> et al. (2020) tell us that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36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17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7424</TotalTime>
  <Words>1658</Words>
  <Application>Microsoft Office PowerPoint</Application>
  <PresentationFormat>Widescreen</PresentationFormat>
  <Paragraphs>256</Paragraphs>
  <Slides>59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Calibri</vt:lpstr>
      <vt:lpstr>Calibri Light</vt:lpstr>
      <vt:lpstr>Fira Sans</vt:lpstr>
      <vt:lpstr>Monotype Sorts</vt:lpstr>
      <vt:lpstr>Roboto</vt:lpstr>
      <vt:lpstr>Times New Roman</vt:lpstr>
      <vt:lpstr>Wingdings</vt:lpstr>
      <vt:lpstr>Theme1</vt:lpstr>
      <vt:lpstr>Theme93</vt:lpstr>
      <vt:lpstr>Theme36</vt:lpstr>
      <vt:lpstr>Theme117</vt:lpstr>
      <vt:lpstr>1_Default Design</vt:lpstr>
      <vt:lpstr>Office Theme</vt:lpstr>
      <vt:lpstr>PowerPoint Presentation</vt:lpstr>
      <vt:lpstr>PowerPoint Presentation</vt:lpstr>
      <vt:lpstr>I. Introduction and Background  My personal interest in Sensory Processing Disorder:</vt:lpstr>
      <vt:lpstr>      II. Foundational Principles and Nature of SPD**  It is increasingly being found that children with special needs such as Developmental Language Disorder (DLD) and Autism Spectrum Disorder (ASD) have accompanying sensory and fine motor deficits</vt:lpstr>
      <vt:lpstr>PowerPoint Presentation</vt:lpstr>
      <vt:lpstr>Sensory Integration Dysfunction/Sensory Processing Disorder</vt:lpstr>
      <vt:lpstr>Galina-Simal et al., 2020—in children with SPD:</vt:lpstr>
      <vt:lpstr>STAR Institute, 2023:**</vt:lpstr>
      <vt:lpstr>Delgado-Lobete et al. (2020) tell us that</vt:lpstr>
      <vt:lpstr>Possible Causes of SI Dysfunction</vt:lpstr>
      <vt:lpstr>III. Eight Sensory Systems</vt:lpstr>
      <vt:lpstr>Vestibular system:</vt:lpstr>
      <vt:lpstr>Proprioception:</vt:lpstr>
      <vt:lpstr>Interoception…</vt:lpstr>
      <vt:lpstr>Where to Start?</vt:lpstr>
      <vt:lpstr>Modulation</vt:lpstr>
      <vt:lpstr>IV. Implications for Speech and Language** </vt:lpstr>
      <vt:lpstr>Over-Responsive</vt:lpstr>
      <vt:lpstr>Under-Responsive (passive)</vt:lpstr>
      <vt:lpstr>The Sensory Seeking Person</vt:lpstr>
      <vt:lpstr>Mixed Response</vt:lpstr>
      <vt:lpstr>V. Sensory Diet**</vt:lpstr>
      <vt:lpstr>Childdevelopment.com 2023:**</vt:lpstr>
      <vt:lpstr>Childdevelopment 2023:</vt:lpstr>
      <vt:lpstr>We can have home and school modifications:**</vt:lpstr>
      <vt:lpstr>School modifications (cont.)</vt:lpstr>
      <vt:lpstr>With Brain Gym, we can do cross crawls and waves to cross midline and increase alertness</vt:lpstr>
      <vt:lpstr>Auditory Supports</vt:lpstr>
      <vt:lpstr>Olfactory (Smell) Supports</vt:lpstr>
      <vt:lpstr>Chewing things:**</vt:lpstr>
      <vt:lpstr>We need to provide children with appropriate, clean items to chew on (Chewlry)</vt:lpstr>
      <vt:lpstr>Tactile Supports**</vt:lpstr>
      <vt:lpstr>Vestibular Supports</vt:lpstr>
      <vt:lpstr>Vestibular support—jump on a miniature trampoline</vt:lpstr>
      <vt:lpstr>This youtube video shows how to incorporate sensory activities into therapy**</vt:lpstr>
      <vt:lpstr>VI. Specific Therapy Ideas for Integrating Language, Sensory, and Fine Motor Skills**</vt:lpstr>
      <vt:lpstr>In this section….**</vt:lpstr>
      <vt:lpstr>In terms of language, we will focus especially on:**</vt:lpstr>
      <vt:lpstr>We also need to focus on:**</vt:lpstr>
      <vt:lpstr>We will also discuss social skills including:</vt:lpstr>
      <vt:lpstr>Fine Motor/ Writing Problems—Our Primary Goals:</vt:lpstr>
      <vt:lpstr>Appropriate body positioning includes:</vt:lpstr>
      <vt:lpstr>To improve shoulder stability:**</vt:lpstr>
      <vt:lpstr>PowerPoint Presentation</vt:lpstr>
      <vt:lpstr>There are many activities to increase muscle tone in the small muscles of the hand! </vt:lpstr>
      <vt:lpstr>Have the child:**</vt:lpstr>
      <vt:lpstr>Go to Celeste Roseberry Youtube channel**</vt:lpstr>
      <vt:lpstr>Incorporate language by having the child:**</vt:lpstr>
      <vt:lpstr>Language activities:**</vt:lpstr>
      <vt:lpstr>In sum, sensory integration:</vt:lpstr>
      <vt:lpstr>A great youtube video for how to integrate sensory activities into speech-language therapy**</vt:lpstr>
      <vt:lpstr>PowerPoint Presentation</vt:lpstr>
      <vt:lpstr>We can make therapy much more enjoyable! </vt:lpstr>
      <vt:lpstr>Resources</vt:lpstr>
      <vt:lpstr>Resources (cont.)</vt:lpstr>
      <vt:lpstr>Resources (cont.)</vt:lpstr>
      <vt:lpstr>Resources (cont.)</vt:lpstr>
      <vt:lpstr>Resources (cont.)</vt:lpstr>
      <vt:lpstr>Resources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Integration</dc:title>
  <dc:creator>Debra Harms</dc:creator>
  <cp:lastModifiedBy>Celeste Roseberry-Mckibbin</cp:lastModifiedBy>
  <cp:revision>243</cp:revision>
  <cp:lastPrinted>2020-02-09T17:28:41Z</cp:lastPrinted>
  <dcterms:created xsi:type="dcterms:W3CDTF">2019-08-01T02:21:17Z</dcterms:created>
  <dcterms:modified xsi:type="dcterms:W3CDTF">2023-04-08T20:40:54Z</dcterms:modified>
</cp:coreProperties>
</file>