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349" r:id="rId3"/>
    <p:sldId id="371" r:id="rId4"/>
    <p:sldId id="354" r:id="rId5"/>
    <p:sldId id="355" r:id="rId6"/>
    <p:sldId id="263" r:id="rId7"/>
    <p:sldId id="308" r:id="rId8"/>
    <p:sldId id="358" r:id="rId9"/>
    <p:sldId id="318" r:id="rId10"/>
    <p:sldId id="372" r:id="rId11"/>
    <p:sldId id="373" r:id="rId12"/>
    <p:sldId id="374" r:id="rId13"/>
    <p:sldId id="359" r:id="rId14"/>
    <p:sldId id="305" r:id="rId15"/>
    <p:sldId id="365" r:id="rId16"/>
    <p:sldId id="306" r:id="rId17"/>
    <p:sldId id="369" r:id="rId18"/>
    <p:sldId id="370" r:id="rId19"/>
    <p:sldId id="264" r:id="rId20"/>
    <p:sldId id="339" r:id="rId21"/>
    <p:sldId id="265" r:id="rId22"/>
    <p:sldId id="266" r:id="rId23"/>
    <p:sldId id="303" r:id="rId24"/>
    <p:sldId id="302" r:id="rId25"/>
    <p:sldId id="267" r:id="rId26"/>
    <p:sldId id="268" r:id="rId27"/>
    <p:sldId id="270" r:id="rId28"/>
    <p:sldId id="272" r:id="rId29"/>
    <p:sldId id="273" r:id="rId30"/>
    <p:sldId id="274" r:id="rId31"/>
    <p:sldId id="275" r:id="rId32"/>
    <p:sldId id="276" r:id="rId33"/>
    <p:sldId id="277" r:id="rId34"/>
    <p:sldId id="278" r:id="rId35"/>
    <p:sldId id="279" r:id="rId36"/>
    <p:sldId id="281" r:id="rId37"/>
    <p:sldId id="319" r:id="rId38"/>
    <p:sldId id="282" r:id="rId39"/>
    <p:sldId id="283" r:id="rId40"/>
    <p:sldId id="284" r:id="rId41"/>
    <p:sldId id="285" r:id="rId42"/>
    <p:sldId id="286" r:id="rId43"/>
    <p:sldId id="309" r:id="rId44"/>
    <p:sldId id="287" r:id="rId45"/>
    <p:sldId id="288" r:id="rId46"/>
    <p:sldId id="312" r:id="rId47"/>
    <p:sldId id="289" r:id="rId48"/>
    <p:sldId id="290" r:id="rId49"/>
    <p:sldId id="291" r:id="rId50"/>
    <p:sldId id="292" r:id="rId51"/>
    <p:sldId id="293" r:id="rId52"/>
    <p:sldId id="294" r:id="rId53"/>
    <p:sldId id="295" r:id="rId54"/>
    <p:sldId id="376" r:id="rId55"/>
    <p:sldId id="377" r:id="rId56"/>
    <p:sldId id="378" r:id="rId57"/>
    <p:sldId id="379" r:id="rId58"/>
    <p:sldId id="316"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F997F-A3C7-4829-AEBE-4316DAB4752A}" type="slidenum">
              <a:rPr lang="en-US" smtClean="0"/>
              <a:pPr/>
              <a:t>‹#›</a:t>
            </a:fld>
            <a:endParaRPr lang="en-US"/>
          </a:p>
        </p:txBody>
      </p:sp>
    </p:spTree>
    <p:extLst>
      <p:ext uri="{BB962C8B-B14F-4D97-AF65-F5344CB8AC3E}">
        <p14:creationId xmlns:p14="http://schemas.microsoft.com/office/powerpoint/2010/main" val="269114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0E2EE-6681-43CC-9EC0-63DBCC7BCC8D}"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182804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0E2EE-6681-43CC-9EC0-63DBCC7BCC8D}"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18104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502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0E2EE-6681-43CC-9EC0-63DBCC7BCC8D}"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396405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30E2EE-6681-43CC-9EC0-63DBCC7BCC8D}"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354016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30E2EE-6681-43CC-9EC0-63DBCC7BCC8D}"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1092780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30E2EE-6681-43CC-9EC0-63DBCC7BCC8D}" type="datetimeFigureOut">
              <a:rPr lang="en-US" smtClean="0"/>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6187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30E2EE-6681-43CC-9EC0-63DBCC7BCC8D}" type="datetimeFigureOut">
              <a:rPr lang="en-US" smtClean="0"/>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155834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0E2EE-6681-43CC-9EC0-63DBCC7BCC8D}" type="datetimeFigureOut">
              <a:rPr lang="en-US" smtClean="0"/>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138271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30E2EE-6681-43CC-9EC0-63DBCC7BCC8D}"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364505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30E2EE-6681-43CC-9EC0-63DBCC7BCC8D}"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A42E-51F9-4A8E-AAE1-D95CDD20A58C}" type="slidenum">
              <a:rPr lang="en-US" smtClean="0"/>
              <a:t>‹#›</a:t>
            </a:fld>
            <a:endParaRPr lang="en-US"/>
          </a:p>
        </p:txBody>
      </p:sp>
    </p:spTree>
    <p:extLst>
      <p:ext uri="{BB962C8B-B14F-4D97-AF65-F5344CB8AC3E}">
        <p14:creationId xmlns:p14="http://schemas.microsoft.com/office/powerpoint/2010/main" val="256419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0E2EE-6681-43CC-9EC0-63DBCC7BCC8D}" type="datetimeFigureOut">
              <a:rPr lang="en-US" smtClean="0"/>
              <a:t>5/9/2023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3A42E-51F9-4A8E-AAE1-D95CDD20A58C}" type="slidenum">
              <a:rPr lang="en-US" smtClean="0"/>
              <a:t>‹#›</a:t>
            </a:fld>
            <a:endParaRPr lang="en-US"/>
          </a:p>
        </p:txBody>
      </p:sp>
    </p:spTree>
    <p:extLst>
      <p:ext uri="{BB962C8B-B14F-4D97-AF65-F5344CB8AC3E}">
        <p14:creationId xmlns:p14="http://schemas.microsoft.com/office/powerpoint/2010/main" val="337771838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Ki8r65JTNAhVUK1IKHdCRBtYQjRwIBw&amp;url=http://www.ikea.com/us/en/catalog/products/50300322/&amp;psig=AFQjCNHmpHLaTLXN2DautUu1ckRygfk4AQ&amp;ust=1465350182283742"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m/url?sa=i&amp;rct=j&amp;q=&amp;esrc=s&amp;source=images&amp;cd=&amp;cad=rja&amp;uact=8&amp;ved=0ahUKEwj4i9mAvZTNAhUD1mMKHb1tAGkQjRwIBw&amp;url=http://www.how-to-draw-funny-cartoons.com/cartoon-ladder.html&amp;psig=AFQjCNHKyzBT85n3ehalEgUFxXhISwFFAQ&amp;ust=14653394532707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Theoretical Foundations of Language Impairment:</a:t>
            </a:r>
          </a:p>
        </p:txBody>
      </p:sp>
      <p:sp>
        <p:nvSpPr>
          <p:cNvPr id="3" name="Subtitle 2"/>
          <p:cNvSpPr>
            <a:spLocks noGrp="1"/>
          </p:cNvSpPr>
          <p:nvPr>
            <p:ph type="subTitle" idx="1"/>
          </p:nvPr>
        </p:nvSpPr>
        <p:spPr/>
        <p:txBody>
          <a:bodyPr>
            <a:normAutofit lnSpcReduction="10000"/>
          </a:bodyPr>
          <a:lstStyle/>
          <a:p>
            <a:r>
              <a:rPr lang="en-US" sz="4000" dirty="0"/>
              <a:t>Clinical Implications and Supporting Language Learning in Academic Settings</a:t>
            </a:r>
          </a:p>
        </p:txBody>
      </p:sp>
    </p:spTree>
    <p:extLst>
      <p:ext uri="{BB962C8B-B14F-4D97-AF65-F5344CB8AC3E}">
        <p14:creationId xmlns:p14="http://schemas.microsoft.com/office/powerpoint/2010/main" val="87739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Often, drill requires the child to imitate the SLP through use of elicited imitation:**</a:t>
            </a:r>
          </a:p>
        </p:txBody>
      </p:sp>
      <p:sp>
        <p:nvSpPr>
          <p:cNvPr id="3" name="Content Placeholder 2"/>
          <p:cNvSpPr>
            <a:spLocks noGrp="1"/>
          </p:cNvSpPr>
          <p:nvPr>
            <p:ph idx="1"/>
          </p:nvPr>
        </p:nvSpPr>
        <p:spPr/>
        <p:txBody>
          <a:bodyPr/>
          <a:lstStyle/>
          <a:p>
            <a:r>
              <a:rPr lang="en-US" dirty="0"/>
              <a:t>SLP: Say “I see the boy petting the cat.”</a:t>
            </a:r>
          </a:p>
          <a:p>
            <a:r>
              <a:rPr lang="en-US" dirty="0"/>
              <a:t>Child: “I see the boy petting the cat.”</a:t>
            </a:r>
          </a:p>
          <a:p>
            <a:endParaRPr lang="en-US" dirty="0"/>
          </a:p>
          <a:p>
            <a:r>
              <a:rPr lang="en-US" dirty="0"/>
              <a:t>For years, we thought that was sufficient, but new research proves that there is more to it</a:t>
            </a:r>
          </a:p>
        </p:txBody>
      </p:sp>
    </p:spTree>
    <p:extLst>
      <p:ext uri="{BB962C8B-B14F-4D97-AF65-F5344CB8AC3E}">
        <p14:creationId xmlns:p14="http://schemas.microsoft.com/office/powerpoint/2010/main" val="396900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8913"/>
            <a:ext cx="8991600" cy="1563687"/>
          </a:xfrm>
        </p:spPr>
        <p:txBody>
          <a:bodyPr/>
          <a:lstStyle/>
          <a:p>
            <a:pPr algn="l"/>
            <a:r>
              <a:rPr lang="en-US" sz="3200" dirty="0">
                <a:solidFill>
                  <a:schemeClr val="tx1"/>
                </a:solidFill>
              </a:rPr>
              <a:t>Eisenberg et al. (2020). Use of imitation training** for targeting grammar: A narrative review. Language, Speech, and Hearing Services in Schools, 51, 205-225. </a:t>
            </a:r>
          </a:p>
        </p:txBody>
      </p:sp>
      <p:sp>
        <p:nvSpPr>
          <p:cNvPr id="3" name="Content Placeholder 2"/>
          <p:cNvSpPr>
            <a:spLocks noGrp="1"/>
          </p:cNvSpPr>
          <p:nvPr>
            <p:ph idx="1"/>
          </p:nvPr>
        </p:nvSpPr>
        <p:spPr>
          <a:xfrm>
            <a:off x="457200" y="1904999"/>
            <a:ext cx="8305800" cy="4221163"/>
          </a:xfrm>
        </p:spPr>
        <p:txBody>
          <a:bodyPr/>
          <a:lstStyle/>
          <a:p>
            <a:r>
              <a:rPr lang="en-US" dirty="0"/>
              <a:t>A meta analysis of 21 studies showed: elicited imitation </a:t>
            </a:r>
            <a:r>
              <a:rPr lang="en-US" dirty="0">
                <a:latin typeface="Calibri" panose="020F0502020204030204" pitchFamily="34" charset="0"/>
                <a:cs typeface="Calibri" panose="020F0502020204030204" pitchFamily="34" charset="0"/>
              </a:rPr>
              <a:t>was more </a:t>
            </a:r>
            <a:r>
              <a:rPr lang="en-US" dirty="0"/>
              <a:t>effective than modeling in teaching new concepts to children with LI</a:t>
            </a:r>
          </a:p>
          <a:p>
            <a:endParaRPr lang="en-US" dirty="0"/>
          </a:p>
          <a:p>
            <a:r>
              <a:rPr lang="en-US" dirty="0"/>
              <a:t>But, </a:t>
            </a:r>
            <a:r>
              <a:rPr lang="en-US" dirty="0">
                <a:latin typeface="Calibri" panose="020F0502020204030204" pitchFamily="34" charset="0"/>
                <a:cs typeface="Calibri" panose="020F0502020204030204" pitchFamily="34" charset="0"/>
              </a:rPr>
              <a:t>there was less  </a:t>
            </a:r>
            <a:r>
              <a:rPr lang="en-US" dirty="0"/>
              <a:t>carryover to conversational speech—children just </a:t>
            </a:r>
            <a:r>
              <a:rPr lang="en-US" dirty="0">
                <a:latin typeface="Calibri" panose="020F0502020204030204" pitchFamily="34" charset="0"/>
                <a:cs typeface="Calibri" panose="020F0502020204030204" pitchFamily="34" charset="0"/>
              </a:rPr>
              <a:t>increased  </a:t>
            </a:r>
            <a:r>
              <a:rPr lang="en-US" dirty="0"/>
              <a:t>accuracy in drill contexts</a:t>
            </a:r>
          </a:p>
          <a:p>
            <a:endParaRPr lang="en-US" dirty="0"/>
          </a:p>
        </p:txBody>
      </p:sp>
    </p:spTree>
    <p:extLst>
      <p:ext uri="{BB962C8B-B14F-4D97-AF65-F5344CB8AC3E}">
        <p14:creationId xmlns:p14="http://schemas.microsoft.com/office/powerpoint/2010/main" val="303116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362950" cy="1690689"/>
          </a:xfrm>
        </p:spPr>
        <p:txBody>
          <a:bodyPr/>
          <a:lstStyle/>
          <a:p>
            <a:r>
              <a:rPr lang="en-US" dirty="0"/>
              <a:t>Eisenberg et al. 2020 recommended:</a:t>
            </a:r>
          </a:p>
        </p:txBody>
      </p:sp>
      <p:sp>
        <p:nvSpPr>
          <p:cNvPr id="5" name="Content Placeholder 4">
            <a:extLst>
              <a:ext uri="{FF2B5EF4-FFF2-40B4-BE49-F238E27FC236}">
                <a16:creationId xmlns:a16="http://schemas.microsoft.com/office/drawing/2014/main" id="{42807B7D-EF25-4415-A13C-B384ED9A80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677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4" y="228600"/>
            <a:ext cx="9017494" cy="609600"/>
          </a:xfrm>
        </p:spPr>
        <p:txBody>
          <a:bodyPr>
            <a:normAutofit fontScale="90000"/>
          </a:bodyPr>
          <a:lstStyle/>
          <a:p>
            <a:pPr algn="l"/>
            <a:r>
              <a:rPr lang="en-US" sz="4000" dirty="0"/>
              <a:t>. Contextualized Skill Intervention** </a:t>
            </a:r>
          </a:p>
        </p:txBody>
      </p:sp>
      <p:sp>
        <p:nvSpPr>
          <p:cNvPr id="3" name="Content Placeholder 2"/>
          <p:cNvSpPr>
            <a:spLocks noGrp="1"/>
          </p:cNvSpPr>
          <p:nvPr>
            <p:ph idx="1"/>
          </p:nvPr>
        </p:nvSpPr>
        <p:spPr>
          <a:xfrm>
            <a:off x="76200" y="914400"/>
            <a:ext cx="8382000" cy="5181600"/>
          </a:xfrm>
        </p:spPr>
        <p:txBody>
          <a:bodyPr/>
          <a:lstStyle/>
          <a:p>
            <a:r>
              <a:rPr lang="en-US" dirty="0" err="1"/>
              <a:t>Tx</a:t>
            </a:r>
            <a:r>
              <a:rPr lang="en-US" dirty="0"/>
              <a:t> goals are explicitly addressed and also embedded in communicative contexts</a:t>
            </a:r>
          </a:p>
          <a:p>
            <a:pPr marL="0" indent="0">
              <a:buNone/>
            </a:pPr>
            <a:r>
              <a:rPr lang="en-US" dirty="0"/>
              <a:t>Goal: mix drill on explicit skills with whole activities such as a story, thematic unit (like Native American/First People tribes), and other classroom curriculum</a:t>
            </a:r>
          </a:p>
          <a:p>
            <a:pPr marL="0" indent="0">
              <a:buNone/>
            </a:pPr>
            <a:endParaRPr lang="en-US" dirty="0"/>
          </a:p>
          <a:p>
            <a:endParaRPr lang="en-US" sz="1100" dirty="0"/>
          </a:p>
        </p:txBody>
      </p:sp>
    </p:spTree>
    <p:extLst>
      <p:ext uri="{BB962C8B-B14F-4D97-AF65-F5344CB8AC3E}">
        <p14:creationId xmlns:p14="http://schemas.microsoft.com/office/powerpoint/2010/main" val="225080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a:t>
            </a:r>
          </a:p>
        </p:txBody>
      </p:sp>
      <p:sp>
        <p:nvSpPr>
          <p:cNvPr id="3" name="Content Placeholder 2"/>
          <p:cNvSpPr>
            <a:spLocks noGrp="1"/>
          </p:cNvSpPr>
          <p:nvPr>
            <p:ph idx="1"/>
          </p:nvPr>
        </p:nvSpPr>
        <p:spPr>
          <a:xfrm>
            <a:off x="304800" y="1447800"/>
            <a:ext cx="8382000" cy="4678363"/>
          </a:xfrm>
        </p:spPr>
        <p:txBody>
          <a:bodyPr/>
          <a:lstStyle/>
          <a:p>
            <a:r>
              <a:rPr lang="en-US" dirty="0"/>
              <a:t>Repeated opportunities in an intense schedule with systematic support of explicit learning goals</a:t>
            </a:r>
          </a:p>
          <a:p>
            <a:endParaRPr lang="en-US" dirty="0"/>
          </a:p>
          <a:p>
            <a:r>
              <a:rPr lang="en-US" dirty="0"/>
              <a:t>Active engagement + multiple exposures = success!</a:t>
            </a:r>
          </a:p>
          <a:p>
            <a:endParaRPr lang="en-US" dirty="0"/>
          </a:p>
          <a:p>
            <a:r>
              <a:rPr lang="en-US" dirty="0"/>
              <a:t>Involves mixing whole and part activities along the way</a:t>
            </a:r>
          </a:p>
        </p:txBody>
      </p:sp>
    </p:spTree>
    <p:extLst>
      <p:ext uri="{BB962C8B-B14F-4D97-AF65-F5344CB8AC3E}">
        <p14:creationId xmlns:p14="http://schemas.microsoft.com/office/powerpoint/2010/main" val="406604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Ukrainetz</a:t>
            </a:r>
            <a:r>
              <a:rPr lang="en-US" sz="3200" dirty="0"/>
              <a:t> recommends combining drill and whole context learning—for example:**</a:t>
            </a:r>
          </a:p>
        </p:txBody>
      </p:sp>
      <p:sp>
        <p:nvSpPr>
          <p:cNvPr id="3" name="Content Placeholder 2"/>
          <p:cNvSpPr>
            <a:spLocks noGrp="1"/>
          </p:cNvSpPr>
          <p:nvPr>
            <p:ph idx="1"/>
          </p:nvPr>
        </p:nvSpPr>
        <p:spPr>
          <a:xfrm>
            <a:off x="152400" y="1600200"/>
            <a:ext cx="8534400" cy="4525963"/>
          </a:xfrm>
        </p:spPr>
        <p:txBody>
          <a:bodyPr/>
          <a:lstStyle/>
          <a:p>
            <a:r>
              <a:rPr lang="en-US" dirty="0"/>
              <a:t>SLP drills on irregular plural cards (this is one mouse—these are 2____) (drill/parts)</a:t>
            </a:r>
          </a:p>
          <a:p>
            <a:endParaRPr lang="en-US" sz="1000" dirty="0"/>
          </a:p>
          <a:p>
            <a:r>
              <a:rPr lang="en-US" dirty="0"/>
              <a:t>Play a game of Go Fish with the cards (whole)</a:t>
            </a:r>
          </a:p>
          <a:p>
            <a:endParaRPr lang="en-US" sz="1000" dirty="0"/>
          </a:p>
          <a:p>
            <a:r>
              <a:rPr lang="en-US" dirty="0"/>
              <a:t>Child drills SLP with cards and tries to catch SLP doing them incorrectly (drill/parts)</a:t>
            </a:r>
          </a:p>
          <a:p>
            <a:endParaRPr lang="en-US" sz="1000" dirty="0"/>
          </a:p>
          <a:p>
            <a:r>
              <a:rPr lang="en-US" dirty="0"/>
              <a:t>Write/tell a story with the cards (whole)</a:t>
            </a:r>
          </a:p>
          <a:p>
            <a:endParaRPr lang="en-US" dirty="0"/>
          </a:p>
          <a:p>
            <a:endParaRPr lang="en-US" dirty="0"/>
          </a:p>
          <a:p>
            <a:endParaRPr lang="en-US" dirty="0"/>
          </a:p>
        </p:txBody>
      </p:sp>
    </p:spTree>
    <p:extLst>
      <p:ext uri="{BB962C8B-B14F-4D97-AF65-F5344CB8AC3E}">
        <p14:creationId xmlns:p14="http://schemas.microsoft.com/office/powerpoint/2010/main" val="73089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SLP and or teacher can do this…</a:t>
            </a:r>
          </a:p>
        </p:txBody>
      </p:sp>
      <p:sp>
        <p:nvSpPr>
          <p:cNvPr id="3" name="Content Placeholder 2"/>
          <p:cNvSpPr>
            <a:spLocks noGrp="1"/>
          </p:cNvSpPr>
          <p:nvPr>
            <p:ph idx="1"/>
          </p:nvPr>
        </p:nvSpPr>
        <p:spPr>
          <a:xfrm>
            <a:off x="0" y="1600200"/>
            <a:ext cx="8820150" cy="4525963"/>
          </a:xfrm>
        </p:spPr>
        <p:txBody>
          <a:bodyPr/>
          <a:lstStyle/>
          <a:p>
            <a:pPr marL="0" indent="0">
              <a:buNone/>
            </a:pPr>
            <a:endParaRPr lang="en-US" dirty="0"/>
          </a:p>
        </p:txBody>
      </p:sp>
    </p:spTree>
    <p:extLst>
      <p:ext uri="{BB962C8B-B14F-4D97-AF65-F5344CB8AC3E}">
        <p14:creationId xmlns:p14="http://schemas.microsoft.com/office/powerpoint/2010/main" val="253200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913"/>
            <a:ext cx="7905750" cy="649287"/>
          </a:xfrm>
        </p:spPr>
        <p:txBody>
          <a:bodyPr/>
          <a:lstStyle/>
          <a:p>
            <a:r>
              <a:rPr lang="en-US" sz="3600" dirty="0"/>
              <a:t>4</a:t>
            </a:r>
            <a:r>
              <a:rPr lang="en-US" sz="3600" baseline="30000" dirty="0"/>
              <a:t>th</a:t>
            </a:r>
            <a:r>
              <a:rPr lang="en-US" sz="3600" dirty="0"/>
              <a:t> grade science: recycling lesson**</a:t>
            </a:r>
          </a:p>
        </p:txBody>
      </p:sp>
      <p:sp>
        <p:nvSpPr>
          <p:cNvPr id="3" name="Content Placeholder 2"/>
          <p:cNvSpPr>
            <a:spLocks noGrp="1"/>
          </p:cNvSpPr>
          <p:nvPr>
            <p:ph idx="1"/>
          </p:nvPr>
        </p:nvSpPr>
        <p:spPr>
          <a:xfrm>
            <a:off x="304800" y="990600"/>
            <a:ext cx="8382000" cy="5135563"/>
          </a:xfrm>
        </p:spPr>
        <p:txBody>
          <a:bodyPr/>
          <a:lstStyle/>
          <a:p>
            <a:r>
              <a:rPr lang="en-US" dirty="0"/>
              <a:t>Here are the vocabulary words you will use to work on </a:t>
            </a:r>
            <a:r>
              <a:rPr lang="en-US" b="1" dirty="0">
                <a:solidFill>
                  <a:srgbClr val="FF0000"/>
                </a:solidFill>
              </a:rPr>
              <a:t>plural –s</a:t>
            </a:r>
            <a:r>
              <a:rPr lang="en-US" dirty="0"/>
              <a:t>:</a:t>
            </a:r>
          </a:p>
          <a:p>
            <a:r>
              <a:rPr lang="en-US" dirty="0"/>
              <a:t>Wastes, pollutants, plastics, amounts, habitats, beaches</a:t>
            </a:r>
          </a:p>
          <a:p>
            <a:endParaRPr lang="en-US" dirty="0"/>
          </a:p>
          <a:p>
            <a:r>
              <a:rPr lang="en-US" dirty="0"/>
              <a:t>On an index card, pick one of the words above and write how you will work on it in therapy using this paradigm:</a:t>
            </a:r>
          </a:p>
          <a:p>
            <a:endParaRPr lang="en-US" dirty="0"/>
          </a:p>
          <a:p>
            <a:r>
              <a:rPr lang="en-US" dirty="0"/>
              <a:t>1. parts	2. whole	3. parts	4. whole</a:t>
            </a:r>
          </a:p>
        </p:txBody>
      </p:sp>
    </p:spTree>
    <p:extLst>
      <p:ext uri="{BB962C8B-B14F-4D97-AF65-F5344CB8AC3E}">
        <p14:creationId xmlns:p14="http://schemas.microsoft.com/office/powerpoint/2010/main" val="119791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88913"/>
            <a:ext cx="7872412" cy="1335087"/>
          </a:xfrm>
        </p:spPr>
        <p:txBody>
          <a:bodyPr/>
          <a:lstStyle/>
          <a:p>
            <a:r>
              <a:rPr lang="en-US" dirty="0"/>
              <a:t>For example, with the word “beaches”**</a:t>
            </a:r>
          </a:p>
        </p:txBody>
      </p:sp>
      <p:sp>
        <p:nvSpPr>
          <p:cNvPr id="3" name="Content Placeholder 2"/>
          <p:cNvSpPr>
            <a:spLocks noGrp="1"/>
          </p:cNvSpPr>
          <p:nvPr>
            <p:ph idx="1"/>
          </p:nvPr>
        </p:nvSpPr>
        <p:spPr>
          <a:xfrm>
            <a:off x="457200" y="1524000"/>
            <a:ext cx="8686800" cy="4602163"/>
          </a:xfrm>
        </p:spPr>
        <p:txBody>
          <a:bodyPr/>
          <a:lstStyle/>
          <a:p>
            <a:r>
              <a:rPr lang="en-US" dirty="0"/>
              <a:t>1. </a:t>
            </a:r>
            <a:r>
              <a:rPr lang="en-US" b="1" dirty="0"/>
              <a:t>Part</a:t>
            </a:r>
            <a:r>
              <a:rPr lang="en-US" dirty="0"/>
              <a:t>—have the child repeat these words after me: beaches, shells, grains of sand, rocks, waves (drill)</a:t>
            </a:r>
          </a:p>
          <a:p>
            <a:r>
              <a:rPr lang="en-US" dirty="0"/>
              <a:t>2. </a:t>
            </a:r>
            <a:r>
              <a:rPr lang="en-US" b="1" dirty="0"/>
              <a:t>Whole</a:t>
            </a:r>
            <a:r>
              <a:rPr lang="en-US" dirty="0"/>
              <a:t>—Draw a picture that has all these objects and discuss the picture</a:t>
            </a:r>
          </a:p>
          <a:p>
            <a:r>
              <a:rPr lang="en-US" dirty="0"/>
              <a:t>3. </a:t>
            </a:r>
            <a:r>
              <a:rPr lang="en-US" b="1" dirty="0"/>
              <a:t>Part</a:t>
            </a:r>
            <a:r>
              <a:rPr lang="en-US" dirty="0"/>
              <a:t>—Have the child create sentences using each word (e.g., The shells are pretty.) [drill]</a:t>
            </a:r>
          </a:p>
          <a:p>
            <a:r>
              <a:rPr lang="en-US" dirty="0"/>
              <a:t>4. </a:t>
            </a:r>
            <a:r>
              <a:rPr lang="en-US" b="1" dirty="0"/>
              <a:t>Whole</a:t>
            </a:r>
            <a:r>
              <a:rPr lang="en-US" dirty="0"/>
              <a:t>—Watch a </a:t>
            </a:r>
            <a:r>
              <a:rPr lang="en-US" dirty="0" err="1"/>
              <a:t>youtube</a:t>
            </a:r>
            <a:r>
              <a:rPr lang="en-US" dirty="0"/>
              <a:t> video about conserving our beaches and discuss it afterwards, using the plural –s correctly</a:t>
            </a:r>
          </a:p>
        </p:txBody>
      </p:sp>
    </p:spTree>
    <p:extLst>
      <p:ext uri="{BB962C8B-B14F-4D97-AF65-F5344CB8AC3E}">
        <p14:creationId xmlns:p14="http://schemas.microsoft.com/office/powerpoint/2010/main" val="118283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27"/>
            <a:ext cx="8210550" cy="549274"/>
          </a:xfrm>
        </p:spPr>
        <p:txBody>
          <a:bodyPr>
            <a:normAutofit fontScale="90000"/>
          </a:bodyPr>
          <a:lstStyle/>
          <a:p>
            <a:r>
              <a:rPr lang="en-US" dirty="0"/>
              <a:t>III. DYNAMIC ASSESSMENT</a:t>
            </a:r>
          </a:p>
        </p:txBody>
      </p:sp>
      <p:sp>
        <p:nvSpPr>
          <p:cNvPr id="3" name="Content Placeholder 2"/>
          <p:cNvSpPr>
            <a:spLocks noGrp="1"/>
          </p:cNvSpPr>
          <p:nvPr>
            <p:ph idx="1"/>
          </p:nvPr>
        </p:nvSpPr>
        <p:spPr>
          <a:xfrm>
            <a:off x="0" y="1219200"/>
            <a:ext cx="8686800" cy="5334000"/>
          </a:xfrm>
        </p:spPr>
        <p:txBody>
          <a:bodyPr/>
          <a:lstStyle/>
          <a:p>
            <a:endParaRPr lang="en-US" dirty="0"/>
          </a:p>
        </p:txBody>
      </p:sp>
    </p:spTree>
    <p:extLst>
      <p:ext uri="{BB962C8B-B14F-4D97-AF65-F5344CB8AC3E}">
        <p14:creationId xmlns:p14="http://schemas.microsoft.com/office/powerpoint/2010/main" val="91227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609600"/>
          </a:xfrm>
        </p:spPr>
        <p:txBody>
          <a:bodyPr>
            <a:normAutofit fontScale="90000"/>
          </a:bodyPr>
          <a:lstStyle/>
          <a:p>
            <a:r>
              <a:rPr lang="en-US" dirty="0"/>
              <a:t>For </a:t>
            </a:r>
            <a:r>
              <a:rPr lang="en-US"/>
              <a:t>test 2…</a:t>
            </a:r>
            <a:endParaRPr lang="en-US" dirty="0"/>
          </a:p>
        </p:txBody>
      </p:sp>
      <p:sp>
        <p:nvSpPr>
          <p:cNvPr id="3" name="Content Placeholder 2"/>
          <p:cNvSpPr>
            <a:spLocks noGrp="1"/>
          </p:cNvSpPr>
          <p:nvPr>
            <p:ph idx="1"/>
          </p:nvPr>
        </p:nvSpPr>
        <p:spPr>
          <a:xfrm>
            <a:off x="457200" y="1219200"/>
            <a:ext cx="8001000" cy="4876800"/>
          </a:xfrm>
        </p:spPr>
        <p:txBody>
          <a:bodyPr/>
          <a:lstStyle/>
          <a:p>
            <a:r>
              <a:rPr lang="en-US" dirty="0"/>
              <a:t>In chapter 2, you only need to read pp. 41-52</a:t>
            </a:r>
          </a:p>
          <a:p>
            <a:endParaRPr lang="en-US" dirty="0"/>
          </a:p>
          <a:p>
            <a:r>
              <a:rPr lang="en-US" dirty="0"/>
              <a:t>Stop at the bottom of p. </a:t>
            </a:r>
            <a:r>
              <a:rPr lang="en-US"/>
              <a:t>52</a:t>
            </a:r>
            <a:endParaRPr lang="en-US" dirty="0"/>
          </a:p>
        </p:txBody>
      </p:sp>
    </p:spTree>
    <p:extLst>
      <p:ext uri="{BB962C8B-B14F-4D97-AF65-F5344CB8AC3E}">
        <p14:creationId xmlns:p14="http://schemas.microsoft.com/office/powerpoint/2010/main" val="1615418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D0E7-17A3-4679-91E1-AFCBCC3AA364}"/>
              </a:ext>
            </a:extLst>
          </p:cNvPr>
          <p:cNvSpPr>
            <a:spLocks noGrp="1"/>
          </p:cNvSpPr>
          <p:nvPr>
            <p:ph type="title"/>
          </p:nvPr>
        </p:nvSpPr>
        <p:spPr>
          <a:xfrm>
            <a:off x="1042988" y="188913"/>
            <a:ext cx="7948612" cy="782637"/>
          </a:xfrm>
        </p:spPr>
        <p:txBody>
          <a:bodyPr>
            <a:normAutofit fontScale="90000"/>
          </a:bodyPr>
          <a:lstStyle/>
          <a:p>
            <a:r>
              <a:rPr lang="en-US" sz="3600" dirty="0"/>
              <a:t>Diagnostic Pie (Roseberry-McKibbin, 2022)</a:t>
            </a:r>
          </a:p>
        </p:txBody>
      </p:sp>
      <p:pic>
        <p:nvPicPr>
          <p:cNvPr id="5" name="Content Placeholder 4" descr="A close up of text on a white background&#10;&#10;Description automatically generated">
            <a:extLst>
              <a:ext uri="{FF2B5EF4-FFF2-40B4-BE49-F238E27FC236}">
                <a16:creationId xmlns:a16="http://schemas.microsoft.com/office/drawing/2014/main" id="{0356B58F-08CC-4B30-8548-A2F3F8C9D6D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985178"/>
            <a:ext cx="7772400" cy="5804600"/>
          </a:xfrm>
        </p:spPr>
      </p:pic>
    </p:spTree>
    <p:extLst>
      <p:ext uri="{BB962C8B-B14F-4D97-AF65-F5344CB8AC3E}">
        <p14:creationId xmlns:p14="http://schemas.microsoft.com/office/powerpoint/2010/main" val="2027665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SYSTEMATIC LEARNING SUPPORTS**</a:t>
            </a:r>
          </a:p>
        </p:txBody>
      </p:sp>
      <p:sp>
        <p:nvSpPr>
          <p:cNvPr id="3" name="Content Placeholder 2"/>
          <p:cNvSpPr>
            <a:spLocks noGrp="1"/>
          </p:cNvSpPr>
          <p:nvPr>
            <p:ph idx="1"/>
          </p:nvPr>
        </p:nvSpPr>
        <p:spPr>
          <a:xfrm>
            <a:off x="0" y="1600200"/>
            <a:ext cx="8686800" cy="4525963"/>
          </a:xfrm>
        </p:spPr>
        <p:txBody>
          <a:bodyPr/>
          <a:lstStyle/>
          <a:p>
            <a:r>
              <a:rPr lang="en-US" b="1" dirty="0"/>
              <a:t>A. Structural Learning Support</a:t>
            </a:r>
          </a:p>
          <a:p>
            <a:endParaRPr lang="en-US" sz="1000" dirty="0"/>
          </a:p>
          <a:p>
            <a:r>
              <a:rPr lang="en-US" dirty="0"/>
              <a:t>Simplify learning activities</a:t>
            </a:r>
          </a:p>
          <a:p>
            <a:endParaRPr lang="en-US" sz="1050" dirty="0"/>
          </a:p>
          <a:p>
            <a:r>
              <a:rPr lang="en-US" dirty="0"/>
              <a:t>Make sure environment is not distracting</a:t>
            </a:r>
          </a:p>
          <a:p>
            <a:endParaRPr lang="en-US" sz="1100" dirty="0"/>
          </a:p>
          <a:p>
            <a:r>
              <a:rPr lang="en-US" dirty="0"/>
              <a:t>Use oral and print </a:t>
            </a:r>
            <a:r>
              <a:rPr lang="en-US" dirty="0" err="1"/>
              <a:t>lang</a:t>
            </a:r>
            <a:r>
              <a:rPr lang="en-US" dirty="0"/>
              <a:t> to support each other</a:t>
            </a:r>
          </a:p>
          <a:p>
            <a:endParaRPr lang="en-US" sz="1200" dirty="0"/>
          </a:p>
        </p:txBody>
      </p:sp>
    </p:spTree>
    <p:extLst>
      <p:ext uri="{BB962C8B-B14F-4D97-AF65-F5344CB8AC3E}">
        <p14:creationId xmlns:p14="http://schemas.microsoft.com/office/powerpoint/2010/main" val="307671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515350" cy="457201"/>
          </a:xfrm>
        </p:spPr>
        <p:txBody>
          <a:bodyPr>
            <a:normAutofit fontScale="90000"/>
          </a:bodyPr>
          <a:lstStyle/>
          <a:p>
            <a:r>
              <a:rPr lang="en-US" dirty="0"/>
              <a:t>B. Interactive Learning Support</a:t>
            </a:r>
          </a:p>
        </p:txBody>
      </p:sp>
      <p:sp>
        <p:nvSpPr>
          <p:cNvPr id="3" name="Content Placeholder 2"/>
          <p:cNvSpPr>
            <a:spLocks noGrp="1"/>
          </p:cNvSpPr>
          <p:nvPr>
            <p:ph idx="1"/>
          </p:nvPr>
        </p:nvSpPr>
        <p:spPr>
          <a:xfrm>
            <a:off x="457200" y="990600"/>
            <a:ext cx="8229600" cy="5135563"/>
          </a:xfrm>
        </p:spPr>
        <p:txBody>
          <a:bodyPr/>
          <a:lstStyle/>
          <a:p>
            <a:endParaRPr lang="en-US" dirty="0"/>
          </a:p>
        </p:txBody>
      </p:sp>
    </p:spTree>
    <p:extLst>
      <p:ext uri="{BB962C8B-B14F-4D97-AF65-F5344CB8AC3E}">
        <p14:creationId xmlns:p14="http://schemas.microsoft.com/office/powerpoint/2010/main" val="74639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7"/>
            <a:ext cx="8286750" cy="320674"/>
          </a:xfrm>
        </p:spPr>
        <p:txBody>
          <a:bodyPr>
            <a:normAutofit fontScale="90000"/>
          </a:bodyPr>
          <a:lstStyle/>
          <a:p>
            <a:br>
              <a:rPr lang="en-US" dirty="0"/>
            </a:br>
            <a:r>
              <a:rPr lang="en-US" dirty="0"/>
              <a:t>1. Linguistic scaffolds (p. 94)</a:t>
            </a:r>
            <a:br>
              <a:rPr lang="en-US" dirty="0"/>
            </a:br>
            <a:endParaRPr lang="en-US" dirty="0"/>
          </a:p>
        </p:txBody>
      </p:sp>
      <p:sp>
        <p:nvSpPr>
          <p:cNvPr id="3" name="Content Placeholder 2"/>
          <p:cNvSpPr>
            <a:spLocks noGrp="1"/>
          </p:cNvSpPr>
          <p:nvPr>
            <p:ph idx="1"/>
          </p:nvPr>
        </p:nvSpPr>
        <p:spPr>
          <a:xfrm>
            <a:off x="228600" y="990600"/>
            <a:ext cx="8458200" cy="5135563"/>
          </a:xfrm>
        </p:spPr>
        <p:txBody>
          <a:bodyPr/>
          <a:lstStyle/>
          <a:p>
            <a:endParaRPr lang="en-US" dirty="0"/>
          </a:p>
        </p:txBody>
      </p:sp>
    </p:spTree>
    <p:extLst>
      <p:ext uri="{BB962C8B-B14F-4D97-AF65-F5344CB8AC3E}">
        <p14:creationId xmlns:p14="http://schemas.microsoft.com/office/powerpoint/2010/main" val="406382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 </a:t>
            </a:r>
            <a:r>
              <a:rPr lang="en-US"/>
              <a:t>Regulatory scaffolds**</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Help student become a better learner</a:t>
            </a:r>
          </a:p>
          <a:p>
            <a:endParaRPr lang="en-US" dirty="0"/>
          </a:p>
          <a:p>
            <a:r>
              <a:rPr lang="en-US" dirty="0"/>
              <a:t>Include developing sustained attention, helping student manage challenges</a:t>
            </a:r>
          </a:p>
        </p:txBody>
      </p:sp>
    </p:spTree>
    <p:extLst>
      <p:ext uri="{BB962C8B-B14F-4D97-AF65-F5344CB8AC3E}">
        <p14:creationId xmlns:p14="http://schemas.microsoft.com/office/powerpoint/2010/main" val="332247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scaffolds can include growth mindset work**</a:t>
            </a:r>
          </a:p>
        </p:txBody>
      </p:sp>
      <p:sp>
        <p:nvSpPr>
          <p:cNvPr id="3" name="Content Placeholder 2"/>
          <p:cNvSpPr>
            <a:spLocks noGrp="1"/>
          </p:cNvSpPr>
          <p:nvPr>
            <p:ph idx="1"/>
          </p:nvPr>
        </p:nvSpPr>
        <p:spPr>
          <a:xfrm>
            <a:off x="228600" y="2057400"/>
            <a:ext cx="8458200" cy="4068763"/>
          </a:xfrm>
        </p:spPr>
        <p:txBody>
          <a:bodyPr/>
          <a:lstStyle/>
          <a:p>
            <a:r>
              <a:rPr lang="en-US" dirty="0"/>
              <a:t>This is based on the research of Carol </a:t>
            </a:r>
            <a:r>
              <a:rPr lang="en-US" dirty="0" err="1"/>
              <a:t>Dweck</a:t>
            </a:r>
            <a:r>
              <a:rPr lang="en-US" dirty="0"/>
              <a:t> at Stanford</a:t>
            </a:r>
          </a:p>
          <a:p>
            <a:endParaRPr lang="en-US" dirty="0"/>
          </a:p>
          <a:p>
            <a:r>
              <a:rPr lang="en-US" dirty="0"/>
              <a:t>I have been using it very effectively for the last few years with ages 3-20</a:t>
            </a:r>
          </a:p>
        </p:txBody>
      </p:sp>
    </p:spTree>
    <p:extLst>
      <p:ext uri="{BB962C8B-B14F-4D97-AF65-F5344CB8AC3E}">
        <p14:creationId xmlns:p14="http://schemas.microsoft.com/office/powerpoint/2010/main" val="812000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Title 1"/>
          <p:cNvSpPr>
            <a:spLocks noGrp="1"/>
          </p:cNvSpPr>
          <p:nvPr>
            <p:ph type="title"/>
          </p:nvPr>
        </p:nvSpPr>
        <p:spPr>
          <a:xfrm>
            <a:off x="914400" y="0"/>
            <a:ext cx="7543800" cy="1752600"/>
          </a:xfrm>
        </p:spPr>
        <p:txBody>
          <a:bodyPr/>
          <a:lstStyle/>
          <a:p>
            <a:r>
              <a:rPr lang="en-US" altLang="en-US" dirty="0"/>
              <a:t>V. DEVELOPING A GROWTH MINDSET(regulatory scaffolds)</a:t>
            </a:r>
          </a:p>
        </p:txBody>
      </p:sp>
      <p:sp>
        <p:nvSpPr>
          <p:cNvPr id="567299" name="Text Placeholder 2"/>
          <p:cNvSpPr>
            <a:spLocks noGrp="1"/>
          </p:cNvSpPr>
          <p:nvPr>
            <p:ph type="body" sz="half" idx="1"/>
          </p:nvPr>
        </p:nvSpPr>
        <p:spPr>
          <a:xfrm>
            <a:off x="76200" y="1600200"/>
            <a:ext cx="8763000" cy="5181600"/>
          </a:xfrm>
        </p:spPr>
        <p:txBody>
          <a:bodyPr/>
          <a:lstStyle/>
          <a:p>
            <a:endParaRPr lang="en-US" altLang="en-US"/>
          </a:p>
        </p:txBody>
      </p:sp>
    </p:spTree>
    <p:extLst>
      <p:ext uri="{BB962C8B-B14F-4D97-AF65-F5344CB8AC3E}">
        <p14:creationId xmlns:p14="http://schemas.microsoft.com/office/powerpoint/2010/main" val="3992678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Title 1"/>
          <p:cNvSpPr>
            <a:spLocks noGrp="1"/>
          </p:cNvSpPr>
          <p:nvPr>
            <p:ph type="title"/>
          </p:nvPr>
        </p:nvSpPr>
        <p:spPr>
          <a:xfrm>
            <a:off x="0" y="76200"/>
            <a:ext cx="8458200" cy="1371600"/>
          </a:xfrm>
        </p:spPr>
        <p:txBody>
          <a:bodyPr/>
          <a:lstStyle/>
          <a:p>
            <a:r>
              <a:rPr lang="en-US" altLang="en-US" dirty="0"/>
              <a:t>When children are little:**</a:t>
            </a:r>
          </a:p>
        </p:txBody>
      </p:sp>
      <p:sp>
        <p:nvSpPr>
          <p:cNvPr id="3" name="Text Placeholder 2"/>
          <p:cNvSpPr>
            <a:spLocks noGrp="1"/>
          </p:cNvSpPr>
          <p:nvPr>
            <p:ph type="body" sz="half" idx="1"/>
          </p:nvPr>
        </p:nvSpPr>
        <p:spPr>
          <a:xfrm>
            <a:off x="0" y="1447800"/>
            <a:ext cx="8839200" cy="5257800"/>
          </a:xfrm>
        </p:spPr>
        <p:txBody>
          <a:bodyPr/>
          <a:lstStyle/>
          <a:p>
            <a:pPr>
              <a:defRPr/>
            </a:pPr>
            <a:r>
              <a:rPr lang="en-US" sz="3200" dirty="0"/>
              <a:t>High levels of warmth and nurturance from caregivers promote bonding, attachment, and a secure foundation</a:t>
            </a:r>
          </a:p>
          <a:p>
            <a:pPr>
              <a:defRPr/>
            </a:pPr>
            <a:endParaRPr lang="en-US" sz="1000" dirty="0"/>
          </a:p>
          <a:p>
            <a:pPr>
              <a:defRPr/>
            </a:pPr>
            <a:r>
              <a:rPr lang="en-US" sz="3200" dirty="0"/>
              <a:t>However, when children reach early adolescence,  motivated by a very different kind of nurturance—being challenged to work hard and improve themselves—a growth mindset</a:t>
            </a:r>
          </a:p>
        </p:txBody>
      </p:sp>
    </p:spTree>
    <p:extLst>
      <p:ext uri="{BB962C8B-B14F-4D97-AF65-F5344CB8AC3E}">
        <p14:creationId xmlns:p14="http://schemas.microsoft.com/office/powerpoint/2010/main" val="3888682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Title 3"/>
          <p:cNvSpPr>
            <a:spLocks noGrp="1"/>
          </p:cNvSpPr>
          <p:nvPr>
            <p:ph type="title"/>
          </p:nvPr>
        </p:nvSpPr>
        <p:spPr>
          <a:xfrm>
            <a:off x="0" y="304800"/>
            <a:ext cx="8458200" cy="1447800"/>
          </a:xfrm>
        </p:spPr>
        <p:txBody>
          <a:bodyPr/>
          <a:lstStyle/>
          <a:p>
            <a:r>
              <a:rPr lang="en-US" altLang="en-US" dirty="0"/>
              <a:t>The research of Carol </a:t>
            </a:r>
            <a:r>
              <a:rPr lang="en-US" altLang="en-US" dirty="0" err="1"/>
              <a:t>Dweck</a:t>
            </a:r>
            <a:r>
              <a:rPr lang="en-US" altLang="en-US" dirty="0"/>
              <a:t>**</a:t>
            </a:r>
          </a:p>
        </p:txBody>
      </p:sp>
      <p:sp>
        <p:nvSpPr>
          <p:cNvPr id="571395" name="Text Placeholder 4"/>
          <p:cNvSpPr>
            <a:spLocks noGrp="1"/>
          </p:cNvSpPr>
          <p:nvPr>
            <p:ph type="body" sz="half" idx="1"/>
          </p:nvPr>
        </p:nvSpPr>
        <p:spPr>
          <a:xfrm>
            <a:off x="533400" y="1371600"/>
            <a:ext cx="8229600" cy="4724400"/>
          </a:xfrm>
        </p:spPr>
        <p:txBody>
          <a:bodyPr/>
          <a:lstStyle/>
          <a:p>
            <a:r>
              <a:rPr lang="en-US" altLang="en-US" sz="3200" dirty="0"/>
              <a:t>Divided people: 1) fixed mindset (FM),  2) growth mindset (GM)</a:t>
            </a:r>
          </a:p>
          <a:p>
            <a:endParaRPr lang="en-US" altLang="en-US" sz="1100" dirty="0"/>
          </a:p>
          <a:p>
            <a:r>
              <a:rPr lang="en-US" altLang="en-US" dirty="0"/>
              <a:t>FM</a:t>
            </a:r>
            <a:r>
              <a:rPr lang="en-US" altLang="en-US" sz="3200" dirty="0"/>
              <a:t>: intelligence, other skills are inborn and static</a:t>
            </a:r>
            <a:r>
              <a:rPr lang="en-US" altLang="en-US" dirty="0"/>
              <a:t>--</a:t>
            </a:r>
            <a:r>
              <a:rPr lang="en-US" altLang="en-US" sz="3200" dirty="0"/>
              <a:t>not amenable to change</a:t>
            </a:r>
          </a:p>
        </p:txBody>
      </p:sp>
    </p:spTree>
    <p:extLst>
      <p:ext uri="{BB962C8B-B14F-4D97-AF65-F5344CB8AC3E}">
        <p14:creationId xmlns:p14="http://schemas.microsoft.com/office/powerpoint/2010/main" val="2595404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Title 1"/>
          <p:cNvSpPr>
            <a:spLocks noGrp="1"/>
          </p:cNvSpPr>
          <p:nvPr>
            <p:ph type="title"/>
          </p:nvPr>
        </p:nvSpPr>
        <p:spPr>
          <a:xfrm>
            <a:off x="1143000" y="76200"/>
            <a:ext cx="7315200" cy="990600"/>
          </a:xfrm>
        </p:spPr>
        <p:txBody>
          <a:bodyPr>
            <a:normAutofit fontScale="90000"/>
          </a:bodyPr>
          <a:lstStyle/>
          <a:p>
            <a:r>
              <a:rPr lang="en-US" altLang="en-US" dirty="0"/>
              <a:t>Those with a growth mindset…**</a:t>
            </a:r>
          </a:p>
        </p:txBody>
      </p:sp>
      <p:sp>
        <p:nvSpPr>
          <p:cNvPr id="572419" name="Text Placeholder 2"/>
          <p:cNvSpPr>
            <a:spLocks noGrp="1"/>
          </p:cNvSpPr>
          <p:nvPr>
            <p:ph type="body" sz="half" idx="1"/>
          </p:nvPr>
        </p:nvSpPr>
        <p:spPr>
          <a:xfrm>
            <a:off x="152400" y="1295400"/>
            <a:ext cx="8991600" cy="4800600"/>
          </a:xfrm>
        </p:spPr>
        <p:txBody>
          <a:bodyPr/>
          <a:lstStyle/>
          <a:p>
            <a:r>
              <a:rPr lang="en-US" altLang="en-US" sz="3200" dirty="0"/>
              <a:t>Believe that intelligence and overall skills can be improved with hard work</a:t>
            </a:r>
          </a:p>
          <a:p>
            <a:endParaRPr lang="en-US" altLang="en-US" sz="3200" dirty="0"/>
          </a:p>
          <a:p>
            <a:r>
              <a:rPr lang="en-US" altLang="en-US" sz="3200" dirty="0"/>
              <a:t>Students who believe that they can improve their intelligence and overall performance are more academically successful than those with a fixed mindset</a:t>
            </a:r>
          </a:p>
        </p:txBody>
      </p:sp>
    </p:spTree>
    <p:extLst>
      <p:ext uri="{BB962C8B-B14F-4D97-AF65-F5344CB8AC3E}">
        <p14:creationId xmlns:p14="http://schemas.microsoft.com/office/powerpoint/2010/main" val="23689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PowerPoint Outline**</a:t>
            </a:r>
          </a:p>
        </p:txBody>
      </p:sp>
      <p:sp>
        <p:nvSpPr>
          <p:cNvPr id="3" name="Content Placeholder 2"/>
          <p:cNvSpPr>
            <a:spLocks noGrp="1"/>
          </p:cNvSpPr>
          <p:nvPr>
            <p:ph idx="1"/>
          </p:nvPr>
        </p:nvSpPr>
        <p:spPr/>
        <p:txBody>
          <a:bodyPr/>
          <a:lstStyle/>
          <a:p>
            <a:r>
              <a:rPr lang="en-US" dirty="0"/>
              <a:t>I. Introduction</a:t>
            </a:r>
          </a:p>
          <a:p>
            <a:r>
              <a:rPr lang="en-US" dirty="0"/>
              <a:t>II. Intervention: Playing the Game</a:t>
            </a:r>
          </a:p>
          <a:p>
            <a:r>
              <a:rPr lang="en-US" dirty="0"/>
              <a:t>III. Dynamic Assessment (review—CSAD 143)</a:t>
            </a:r>
          </a:p>
          <a:p>
            <a:r>
              <a:rPr lang="en-US" dirty="0"/>
              <a:t>IV. Systematic Learning Supports</a:t>
            </a:r>
          </a:p>
          <a:p>
            <a:r>
              <a:rPr lang="en-US" dirty="0"/>
              <a:t>V. Developing a Growth Mindset</a:t>
            </a:r>
          </a:p>
        </p:txBody>
      </p:sp>
    </p:spTree>
    <p:extLst>
      <p:ext uri="{BB962C8B-B14F-4D97-AF65-F5344CB8AC3E}">
        <p14:creationId xmlns:p14="http://schemas.microsoft.com/office/powerpoint/2010/main" val="3462036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Text Placeholder 2"/>
          <p:cNvSpPr>
            <a:spLocks noGrp="1"/>
          </p:cNvSpPr>
          <p:nvPr>
            <p:ph type="body" sz="half" idx="1"/>
          </p:nvPr>
        </p:nvSpPr>
        <p:spPr>
          <a:xfrm>
            <a:off x="914400" y="762000"/>
            <a:ext cx="8153400" cy="5791200"/>
          </a:xfrm>
        </p:spPr>
        <p:txBody>
          <a:bodyPr/>
          <a:lstStyle/>
          <a:p>
            <a:r>
              <a:rPr lang="en-US" altLang="en-US" dirty="0"/>
              <a:t>We have believed for years in a “fixed brain,”**</a:t>
            </a:r>
          </a:p>
          <a:p>
            <a:pPr marL="0" indent="0">
              <a:buNone/>
            </a:pPr>
            <a:r>
              <a:rPr lang="en-US" altLang="en-US" dirty="0"/>
              <a:t> or that we are born with a certain fixed amount of innate intelligence</a:t>
            </a:r>
          </a:p>
          <a:p>
            <a:endParaRPr lang="en-US" altLang="en-US" sz="1050" dirty="0"/>
          </a:p>
          <a:p>
            <a:r>
              <a:rPr lang="en-US" altLang="en-US" dirty="0"/>
              <a:t>Recent findings in neuroscience and cognitive psychology show: the brain has a great deal of plasticity and can be taught, even into older age </a:t>
            </a:r>
          </a:p>
          <a:p>
            <a:endParaRPr lang="en-US" altLang="en-US" sz="900" dirty="0"/>
          </a:p>
          <a:p>
            <a:r>
              <a:rPr lang="en-US" altLang="en-US" dirty="0"/>
              <a:t>(I love the story of a student’s grandma, who began studying Spanish when she was 80!)</a:t>
            </a:r>
          </a:p>
        </p:txBody>
      </p:sp>
    </p:spTree>
    <p:extLst>
      <p:ext uri="{BB962C8B-B14F-4D97-AF65-F5344CB8AC3E}">
        <p14:creationId xmlns:p14="http://schemas.microsoft.com/office/powerpoint/2010/main" val="4292096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Title 1"/>
          <p:cNvSpPr>
            <a:spLocks noGrp="1"/>
          </p:cNvSpPr>
          <p:nvPr>
            <p:ph type="title"/>
          </p:nvPr>
        </p:nvSpPr>
        <p:spPr>
          <a:xfrm>
            <a:off x="914400" y="228600"/>
            <a:ext cx="8153400" cy="838200"/>
          </a:xfrm>
        </p:spPr>
        <p:txBody>
          <a:bodyPr/>
          <a:lstStyle/>
          <a:p>
            <a:r>
              <a:rPr lang="en-US" altLang="en-US" dirty="0"/>
              <a:t>In </a:t>
            </a:r>
            <a:r>
              <a:rPr lang="en-US" altLang="en-US" dirty="0" err="1"/>
              <a:t>Dweck’s</a:t>
            </a:r>
            <a:r>
              <a:rPr lang="en-US" altLang="en-US" dirty="0"/>
              <a:t> research…**</a:t>
            </a:r>
          </a:p>
        </p:txBody>
      </p:sp>
      <p:sp>
        <p:nvSpPr>
          <p:cNvPr id="574467" name="Text Placeholder 2"/>
          <p:cNvSpPr>
            <a:spLocks noGrp="1"/>
          </p:cNvSpPr>
          <p:nvPr>
            <p:ph type="body" sz="half" idx="1"/>
          </p:nvPr>
        </p:nvSpPr>
        <p:spPr>
          <a:xfrm>
            <a:off x="838200" y="1143000"/>
            <a:ext cx="7391400" cy="4953000"/>
          </a:xfrm>
        </p:spPr>
        <p:txBody>
          <a:bodyPr/>
          <a:lstStyle/>
          <a:p>
            <a:r>
              <a:rPr lang="en-US" altLang="en-US" dirty="0"/>
              <a:t>C</a:t>
            </a:r>
            <a:r>
              <a:rPr lang="en-US" altLang="en-US" sz="3200" dirty="0"/>
              <a:t>onducted a study with low-SES 7</a:t>
            </a:r>
            <a:r>
              <a:rPr lang="en-US" altLang="en-US" sz="3200" baseline="30000" dirty="0"/>
              <a:t>th</a:t>
            </a:r>
            <a:r>
              <a:rPr lang="en-US" altLang="en-US" sz="3200" dirty="0"/>
              <a:t> graders in Texas. Over the school year, each student in the study worked with a college student mentor</a:t>
            </a:r>
          </a:p>
          <a:p>
            <a:endParaRPr lang="en-US" altLang="en-US" sz="3200" dirty="0"/>
          </a:p>
          <a:p>
            <a:r>
              <a:rPr lang="en-US" altLang="en-US" sz="3200" dirty="0"/>
              <a:t>Students in the control group heard standard messages about how drugs could interfere with academic achievement</a:t>
            </a:r>
          </a:p>
        </p:txBody>
      </p:sp>
    </p:spTree>
    <p:extLst>
      <p:ext uri="{BB962C8B-B14F-4D97-AF65-F5344CB8AC3E}">
        <p14:creationId xmlns:p14="http://schemas.microsoft.com/office/powerpoint/2010/main" val="1517796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Title 1"/>
          <p:cNvSpPr>
            <a:spLocks noGrp="1"/>
          </p:cNvSpPr>
          <p:nvPr>
            <p:ph type="title"/>
          </p:nvPr>
        </p:nvSpPr>
        <p:spPr>
          <a:xfrm>
            <a:off x="1371600" y="0"/>
            <a:ext cx="7772400" cy="1143000"/>
          </a:xfrm>
        </p:spPr>
        <p:txBody>
          <a:bodyPr>
            <a:normAutofit fontScale="90000"/>
          </a:bodyPr>
          <a:lstStyle/>
          <a:p>
            <a:r>
              <a:rPr lang="en-US" altLang="en-US" dirty="0"/>
              <a:t>Students in the experimental group…</a:t>
            </a:r>
          </a:p>
        </p:txBody>
      </p:sp>
      <p:sp>
        <p:nvSpPr>
          <p:cNvPr id="4" name="Text Placeholder 3">
            <a:extLst>
              <a:ext uri="{FF2B5EF4-FFF2-40B4-BE49-F238E27FC236}">
                <a16:creationId xmlns:a16="http://schemas.microsoft.com/office/drawing/2014/main" id="{92EED81F-71C9-4BD1-9123-1048EF3223DA}"/>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803233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Title 1"/>
          <p:cNvSpPr>
            <a:spLocks noGrp="1"/>
          </p:cNvSpPr>
          <p:nvPr>
            <p:ph type="title"/>
          </p:nvPr>
        </p:nvSpPr>
        <p:spPr>
          <a:xfrm>
            <a:off x="152400" y="228600"/>
            <a:ext cx="8305800" cy="1524000"/>
          </a:xfrm>
        </p:spPr>
        <p:txBody>
          <a:bodyPr/>
          <a:lstStyle/>
          <a:p>
            <a:r>
              <a:rPr lang="en-US" altLang="en-US" dirty="0"/>
              <a:t>Again, the experimental students heard that:**</a:t>
            </a:r>
          </a:p>
        </p:txBody>
      </p:sp>
      <p:sp>
        <p:nvSpPr>
          <p:cNvPr id="576515" name="Text Placeholder 2"/>
          <p:cNvSpPr>
            <a:spLocks noGrp="1"/>
          </p:cNvSpPr>
          <p:nvPr>
            <p:ph type="body" sz="half" idx="1"/>
          </p:nvPr>
        </p:nvSpPr>
        <p:spPr>
          <a:xfrm>
            <a:off x="0" y="1676400"/>
            <a:ext cx="6248400" cy="4419600"/>
          </a:xfrm>
        </p:spPr>
        <p:txBody>
          <a:bodyPr/>
          <a:lstStyle/>
          <a:p>
            <a:r>
              <a:rPr lang="en-US" altLang="en-US" dirty="0"/>
              <a:t>The brain is like a muscle-- grows stronger with use</a:t>
            </a:r>
          </a:p>
          <a:p>
            <a:endParaRPr lang="en-US" altLang="en-US" dirty="0"/>
          </a:p>
          <a:p>
            <a:r>
              <a:rPr lang="en-US" altLang="en-US" dirty="0"/>
              <a:t>Every time you stretch yourself and learn something new,  brain forms new connections</a:t>
            </a:r>
          </a:p>
        </p:txBody>
      </p:sp>
    </p:spTree>
    <p:extLst>
      <p:ext uri="{BB962C8B-B14F-4D97-AF65-F5344CB8AC3E}">
        <p14:creationId xmlns:p14="http://schemas.microsoft.com/office/powerpoint/2010/main" val="3151211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itle 1"/>
          <p:cNvSpPr>
            <a:spLocks noGrp="1"/>
          </p:cNvSpPr>
          <p:nvPr>
            <p:ph type="title"/>
          </p:nvPr>
        </p:nvSpPr>
        <p:spPr>
          <a:xfrm>
            <a:off x="914400" y="152400"/>
            <a:ext cx="7543800" cy="838200"/>
          </a:xfrm>
        </p:spPr>
        <p:txBody>
          <a:bodyPr/>
          <a:lstStyle/>
          <a:p>
            <a:r>
              <a:rPr lang="en-US" altLang="en-US" dirty="0"/>
              <a:t>In other words…**</a:t>
            </a:r>
          </a:p>
        </p:txBody>
      </p:sp>
      <p:sp>
        <p:nvSpPr>
          <p:cNvPr id="577539" name="Text Placeholder 2"/>
          <p:cNvSpPr>
            <a:spLocks noGrp="1"/>
          </p:cNvSpPr>
          <p:nvPr>
            <p:ph type="body" sz="half" idx="1"/>
          </p:nvPr>
        </p:nvSpPr>
        <p:spPr>
          <a:xfrm>
            <a:off x="304800" y="990600"/>
            <a:ext cx="5410200" cy="5867400"/>
          </a:xfrm>
        </p:spPr>
        <p:txBody>
          <a:bodyPr/>
          <a:lstStyle/>
          <a:p>
            <a:r>
              <a:rPr lang="en-US" altLang="en-US" dirty="0"/>
              <a:t>E</a:t>
            </a:r>
            <a:r>
              <a:rPr lang="en-US" altLang="en-US" sz="3200" dirty="0"/>
              <a:t>xperimental group heard:  intelligence is not fixed—it’s malleable, </a:t>
            </a:r>
            <a:r>
              <a:rPr lang="en-US" altLang="en-US" dirty="0"/>
              <a:t>can be </a:t>
            </a:r>
            <a:r>
              <a:rPr lang="en-US" altLang="en-US" dirty="0">
                <a:latin typeface="Arial" panose="020B0604020202020204" pitchFamily="34" charset="0"/>
                <a:cs typeface="Arial" panose="020B0604020202020204" pitchFamily="34" charset="0"/>
              </a:rPr>
              <a:t>↑</a:t>
            </a:r>
            <a:r>
              <a:rPr lang="en-US" altLang="en-US" sz="3200" dirty="0"/>
              <a:t>with hard work, grit, and perseverance</a:t>
            </a:r>
          </a:p>
          <a:p>
            <a:endParaRPr lang="en-US" altLang="en-US" sz="3200" dirty="0"/>
          </a:p>
          <a:p>
            <a:r>
              <a:rPr lang="en-US" altLang="en-US" sz="3200" dirty="0"/>
              <a:t>Good study habits were also taught</a:t>
            </a:r>
          </a:p>
        </p:txBody>
      </p:sp>
    </p:spTree>
    <p:extLst>
      <p:ext uri="{BB962C8B-B14F-4D97-AF65-F5344CB8AC3E}">
        <p14:creationId xmlns:p14="http://schemas.microsoft.com/office/powerpoint/2010/main" val="3342341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Title 2"/>
          <p:cNvSpPr>
            <a:spLocks noGrp="1"/>
          </p:cNvSpPr>
          <p:nvPr>
            <p:ph type="title"/>
          </p:nvPr>
        </p:nvSpPr>
        <p:spPr/>
        <p:txBody>
          <a:bodyPr/>
          <a:lstStyle/>
          <a:p>
            <a:r>
              <a:rPr lang="en-US" altLang="en-US" dirty="0"/>
              <a:t>The researchers reported that:**</a:t>
            </a:r>
          </a:p>
        </p:txBody>
      </p:sp>
      <p:sp>
        <p:nvSpPr>
          <p:cNvPr id="578563" name="Content Placeholder 3"/>
          <p:cNvSpPr>
            <a:spLocks noGrp="1"/>
          </p:cNvSpPr>
          <p:nvPr>
            <p:ph idx="1"/>
          </p:nvPr>
        </p:nvSpPr>
        <p:spPr>
          <a:xfrm>
            <a:off x="250825" y="1600200"/>
            <a:ext cx="8512175" cy="4953000"/>
          </a:xfrm>
        </p:spPr>
        <p:txBody>
          <a:bodyPr/>
          <a:lstStyle/>
          <a:p>
            <a:r>
              <a:rPr lang="en-US" altLang="en-US"/>
              <a:t>The image of new connections forming proved extremely motivating to the students in the pilot studies</a:t>
            </a:r>
          </a:p>
          <a:p>
            <a:endParaRPr lang="en-US" altLang="en-US"/>
          </a:p>
          <a:p>
            <a:r>
              <a:rPr lang="en-US" altLang="en-US"/>
              <a:t>They reported that as they paid attention in class or studied difficult material, they pictured their neurons growing new connections; and that when they considered not studying, they warned themselves that they would be missing a chance to form new connections</a:t>
            </a:r>
          </a:p>
        </p:txBody>
      </p:sp>
    </p:spTree>
    <p:extLst>
      <p:ext uri="{BB962C8B-B14F-4D97-AF65-F5344CB8AC3E}">
        <p14:creationId xmlns:p14="http://schemas.microsoft.com/office/powerpoint/2010/main" val="3833157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itle 1"/>
          <p:cNvSpPr>
            <a:spLocks noGrp="1"/>
          </p:cNvSpPr>
          <p:nvPr>
            <p:ph type="title"/>
          </p:nvPr>
        </p:nvSpPr>
        <p:spPr/>
        <p:txBody>
          <a:bodyPr/>
          <a:lstStyle/>
          <a:p>
            <a:r>
              <a:rPr lang="en-US" altLang="en-US" dirty="0"/>
              <a:t>Students were taught that:**</a:t>
            </a:r>
          </a:p>
        </p:txBody>
      </p:sp>
      <p:sp>
        <p:nvSpPr>
          <p:cNvPr id="580611" name="Text Placeholder 2"/>
          <p:cNvSpPr>
            <a:spLocks noGrp="1"/>
          </p:cNvSpPr>
          <p:nvPr>
            <p:ph type="body" sz="half" idx="1"/>
          </p:nvPr>
        </p:nvSpPr>
        <p:spPr>
          <a:xfrm>
            <a:off x="76200" y="1600200"/>
            <a:ext cx="8610600" cy="5029200"/>
          </a:xfrm>
        </p:spPr>
        <p:txBody>
          <a:bodyPr/>
          <a:lstStyle/>
          <a:p>
            <a:r>
              <a:rPr lang="en-US" altLang="en-US"/>
              <a:t>The brain grows new connections every time we face challenges and learn, and that great mathematicians and scientists are people who have engaged in this process more than other people</a:t>
            </a:r>
          </a:p>
        </p:txBody>
      </p:sp>
    </p:spTree>
    <p:extLst>
      <p:ext uri="{BB962C8B-B14F-4D97-AF65-F5344CB8AC3E}">
        <p14:creationId xmlns:p14="http://schemas.microsoft.com/office/powerpoint/2010/main" val="3842459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can also explain that it’s like trees growing out to touch each other**</a:t>
            </a:r>
          </a:p>
        </p:txBody>
      </p:sp>
      <p:sp>
        <p:nvSpPr>
          <p:cNvPr id="3" name="Text Placeholder 2"/>
          <p:cNvSpPr>
            <a:spLocks noGrp="1"/>
          </p:cNvSpPr>
          <p:nvPr>
            <p:ph type="body" sz="half" idx="1"/>
          </p:nvPr>
        </p:nvSpPr>
        <p:spPr>
          <a:xfrm>
            <a:off x="685800" y="2209800"/>
            <a:ext cx="8001000" cy="38862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421225"/>
            <a:ext cx="4648200" cy="3600567"/>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400" y="2362199"/>
            <a:ext cx="4724400" cy="3659593"/>
          </a:xfrm>
          <a:prstGeom prst="rect">
            <a:avLst/>
          </a:prstGeom>
        </p:spPr>
      </p:pic>
    </p:spTree>
    <p:extLst>
      <p:ext uri="{BB962C8B-B14F-4D97-AF65-F5344CB8AC3E}">
        <p14:creationId xmlns:p14="http://schemas.microsoft.com/office/powerpoint/2010/main" val="2010387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Title 1"/>
          <p:cNvSpPr>
            <a:spLocks noGrp="1"/>
          </p:cNvSpPr>
          <p:nvPr>
            <p:ph type="title"/>
          </p:nvPr>
        </p:nvSpPr>
        <p:spPr>
          <a:xfrm>
            <a:off x="990600" y="152400"/>
            <a:ext cx="7848600" cy="1981200"/>
          </a:xfrm>
        </p:spPr>
        <p:txBody>
          <a:bodyPr>
            <a:normAutofit fontScale="90000"/>
          </a:bodyPr>
          <a:lstStyle/>
          <a:p>
            <a:r>
              <a:rPr lang="en-US" altLang="en-US" sz="3600" dirty="0"/>
              <a:t>At the end of the year, </a:t>
            </a:r>
            <a:r>
              <a:rPr lang="en-US" altLang="en-US" sz="3600" dirty="0" err="1"/>
              <a:t>Dweck</a:t>
            </a:r>
            <a:r>
              <a:rPr lang="en-US" altLang="en-US" sz="3600" dirty="0"/>
              <a:t> et al compared the 2 groups’ scores on Texas’ standardized achievement tests:</a:t>
            </a:r>
            <a:br>
              <a:rPr lang="en-US" altLang="en-US" sz="3600" dirty="0"/>
            </a:br>
            <a:endParaRPr lang="en-US" altLang="en-US" sz="3600" dirty="0"/>
          </a:p>
        </p:txBody>
      </p:sp>
      <p:sp>
        <p:nvSpPr>
          <p:cNvPr id="3" name="Text Placeholder 2">
            <a:extLst>
              <a:ext uri="{FF2B5EF4-FFF2-40B4-BE49-F238E27FC236}">
                <a16:creationId xmlns:a16="http://schemas.microsoft.com/office/drawing/2014/main" id="{1606018C-AA03-43DA-82E2-EED3D4ABE047}"/>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2286668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Title 4"/>
          <p:cNvSpPr>
            <a:spLocks noGrp="1"/>
          </p:cNvSpPr>
          <p:nvPr>
            <p:ph type="title"/>
          </p:nvPr>
        </p:nvSpPr>
        <p:spPr>
          <a:xfrm>
            <a:off x="457200" y="365127"/>
            <a:ext cx="8058150" cy="473074"/>
          </a:xfrm>
        </p:spPr>
        <p:txBody>
          <a:bodyPr>
            <a:normAutofit fontScale="90000"/>
          </a:bodyPr>
          <a:lstStyle/>
          <a:p>
            <a:r>
              <a:rPr lang="en-US" altLang="en-US" dirty="0"/>
              <a:t>The researchers concluded:**</a:t>
            </a:r>
          </a:p>
        </p:txBody>
      </p:sp>
      <p:sp>
        <p:nvSpPr>
          <p:cNvPr id="582659" name="Text Placeholder 2"/>
          <p:cNvSpPr>
            <a:spLocks noGrp="1"/>
          </p:cNvSpPr>
          <p:nvPr>
            <p:ph idx="1"/>
          </p:nvPr>
        </p:nvSpPr>
        <p:spPr>
          <a:xfrm>
            <a:off x="609600" y="990600"/>
            <a:ext cx="8077200" cy="5135563"/>
          </a:xfrm>
        </p:spPr>
        <p:txBody>
          <a:bodyPr/>
          <a:lstStyle/>
          <a:p>
            <a:r>
              <a:rPr lang="en-US" altLang="en-US" dirty="0"/>
              <a:t>It is important, particularly if this era of high stakes testing continues, for students to understand that these tests assess current skills and </a:t>
            </a:r>
            <a:r>
              <a:rPr lang="en-US" altLang="en-US" b="1" dirty="0">
                <a:solidFill>
                  <a:srgbClr val="FF0000"/>
                </a:solidFill>
              </a:rPr>
              <a:t>not long-term potential to learn</a:t>
            </a:r>
          </a:p>
          <a:p>
            <a:endParaRPr lang="en-US" altLang="en-US" dirty="0"/>
          </a:p>
          <a:p>
            <a:r>
              <a:rPr lang="en-US" altLang="en-US" dirty="0"/>
              <a:t>This is critical since many students make take their disappointing achievement test scores as a measure of their fixed, underlying ability and become discouraged about their academic futures</a:t>
            </a:r>
          </a:p>
        </p:txBody>
      </p:sp>
    </p:spTree>
    <p:extLst>
      <p:ext uri="{BB962C8B-B14F-4D97-AF65-F5344CB8AC3E}">
        <p14:creationId xmlns:p14="http://schemas.microsoft.com/office/powerpoint/2010/main" val="405370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228600"/>
            <a:ext cx="8760883" cy="1295400"/>
          </a:xfrm>
        </p:spPr>
        <p:txBody>
          <a:bodyPr/>
          <a:lstStyle/>
          <a:p>
            <a:r>
              <a:rPr lang="en-US" dirty="0"/>
              <a:t>I. </a:t>
            </a:r>
            <a:r>
              <a:rPr lang="en-US" sz="3600" dirty="0"/>
              <a:t>INTRODUCTION: The Cone of Language Learning</a:t>
            </a:r>
          </a:p>
        </p:txBody>
      </p:sp>
      <p:sp>
        <p:nvSpPr>
          <p:cNvPr id="3" name="Content Placeholder 2"/>
          <p:cNvSpPr>
            <a:spLocks noGrp="1"/>
          </p:cNvSpPr>
          <p:nvPr>
            <p:ph idx="1"/>
          </p:nvPr>
        </p:nvSpPr>
        <p:spPr>
          <a:xfrm>
            <a:off x="457200" y="990600"/>
            <a:ext cx="6296638" cy="4800600"/>
          </a:xfrm>
        </p:spPr>
        <p:txBody>
          <a:bodyPr/>
          <a:lstStyle/>
          <a:p>
            <a:endParaRPr lang="en-US" dirty="0"/>
          </a:p>
        </p:txBody>
      </p:sp>
      <p:pic>
        <p:nvPicPr>
          <p:cNvPr id="4" name="Picture 3">
            <a:extLst>
              <a:ext uri="{FF2B5EF4-FFF2-40B4-BE49-F238E27FC236}">
                <a16:creationId xmlns:a16="http://schemas.microsoft.com/office/drawing/2014/main" id="{4FA402CF-97B1-4271-ADA3-49636C90BF6F}"/>
              </a:ext>
            </a:extLst>
          </p:cNvPr>
          <p:cNvPicPr>
            <a:picLocks noChangeAspect="1"/>
          </p:cNvPicPr>
          <p:nvPr/>
        </p:nvPicPr>
        <p:blipFill>
          <a:blip r:embed="rId2"/>
          <a:stretch>
            <a:fillRect/>
          </a:stretch>
        </p:blipFill>
        <p:spPr>
          <a:xfrm>
            <a:off x="7086600" y="1447800"/>
            <a:ext cx="1979083" cy="5181600"/>
          </a:xfrm>
          <a:prstGeom prst="rect">
            <a:avLst/>
          </a:prstGeom>
        </p:spPr>
      </p:pic>
      <p:sp>
        <p:nvSpPr>
          <p:cNvPr id="5" name="Oval 4">
            <a:extLst>
              <a:ext uri="{FF2B5EF4-FFF2-40B4-BE49-F238E27FC236}">
                <a16:creationId xmlns:a16="http://schemas.microsoft.com/office/drawing/2014/main" id="{EB432F2E-1515-419A-8456-1B80F0CEC77F}"/>
              </a:ext>
            </a:extLst>
          </p:cNvPr>
          <p:cNvSpPr/>
          <p:nvPr/>
        </p:nvSpPr>
        <p:spPr>
          <a:xfrm>
            <a:off x="6629400" y="5029200"/>
            <a:ext cx="2514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Medical/physical</a:t>
            </a:r>
          </a:p>
        </p:txBody>
      </p:sp>
      <p:sp>
        <p:nvSpPr>
          <p:cNvPr id="6" name="Rectangle: Rounded Corners 5">
            <a:extLst>
              <a:ext uri="{FF2B5EF4-FFF2-40B4-BE49-F238E27FC236}">
                <a16:creationId xmlns:a16="http://schemas.microsoft.com/office/drawing/2014/main" id="{F3164A94-903F-4B17-84F7-F9FC3E3E50F4}"/>
              </a:ext>
            </a:extLst>
          </p:cNvPr>
          <p:cNvSpPr/>
          <p:nvPr/>
        </p:nvSpPr>
        <p:spPr>
          <a:xfrm>
            <a:off x="6705600" y="1524000"/>
            <a:ext cx="2286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Literacy</a:t>
            </a:r>
          </a:p>
        </p:txBody>
      </p:sp>
      <p:sp>
        <p:nvSpPr>
          <p:cNvPr id="7" name="Rectangle: Rounded Corners 6">
            <a:extLst>
              <a:ext uri="{FF2B5EF4-FFF2-40B4-BE49-F238E27FC236}">
                <a16:creationId xmlns:a16="http://schemas.microsoft.com/office/drawing/2014/main" id="{129A3C4E-B4DE-453E-BE35-4F372B4581C5}"/>
              </a:ext>
            </a:extLst>
          </p:cNvPr>
          <p:cNvSpPr/>
          <p:nvPr/>
        </p:nvSpPr>
        <p:spPr>
          <a:xfrm>
            <a:off x="7008283" y="4114800"/>
            <a:ext cx="2057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Sensory Processing</a:t>
            </a:r>
          </a:p>
        </p:txBody>
      </p:sp>
      <p:sp>
        <p:nvSpPr>
          <p:cNvPr id="8" name="Rectangle 7">
            <a:extLst>
              <a:ext uri="{FF2B5EF4-FFF2-40B4-BE49-F238E27FC236}">
                <a16:creationId xmlns:a16="http://schemas.microsoft.com/office/drawing/2014/main" id="{857EED95-2F9C-498E-93E4-EA760F8ADD33}"/>
              </a:ext>
            </a:extLst>
          </p:cNvPr>
          <p:cNvSpPr/>
          <p:nvPr/>
        </p:nvSpPr>
        <p:spPr>
          <a:xfrm>
            <a:off x="7086600" y="3276600"/>
            <a:ext cx="1979083"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Attention, memory</a:t>
            </a:r>
          </a:p>
        </p:txBody>
      </p:sp>
      <p:sp>
        <p:nvSpPr>
          <p:cNvPr id="9" name="Oval 8">
            <a:extLst>
              <a:ext uri="{FF2B5EF4-FFF2-40B4-BE49-F238E27FC236}">
                <a16:creationId xmlns:a16="http://schemas.microsoft.com/office/drawing/2014/main" id="{F089E7BF-0D74-4EB2-9EF0-E033AB2CDA1B}"/>
              </a:ext>
            </a:extLst>
          </p:cNvPr>
          <p:cNvSpPr/>
          <p:nvPr/>
        </p:nvSpPr>
        <p:spPr>
          <a:xfrm>
            <a:off x="7068065" y="2286000"/>
            <a:ext cx="1752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Oral language</a:t>
            </a:r>
          </a:p>
        </p:txBody>
      </p:sp>
    </p:spTree>
    <p:extLst>
      <p:ext uri="{BB962C8B-B14F-4D97-AF65-F5344CB8AC3E}">
        <p14:creationId xmlns:p14="http://schemas.microsoft.com/office/powerpoint/2010/main" val="73502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Title 1"/>
          <p:cNvSpPr>
            <a:spLocks noGrp="1"/>
          </p:cNvSpPr>
          <p:nvPr>
            <p:ph type="title"/>
          </p:nvPr>
        </p:nvSpPr>
        <p:spPr>
          <a:xfrm>
            <a:off x="152400" y="152400"/>
            <a:ext cx="8305800" cy="914400"/>
          </a:xfrm>
        </p:spPr>
        <p:txBody>
          <a:bodyPr>
            <a:normAutofit fontScale="90000"/>
          </a:bodyPr>
          <a:lstStyle/>
          <a:p>
            <a:r>
              <a:rPr lang="en-US" altLang="en-US" dirty="0"/>
              <a:t>Interestingly, the researchers also found that:**</a:t>
            </a:r>
          </a:p>
        </p:txBody>
      </p:sp>
      <p:sp>
        <p:nvSpPr>
          <p:cNvPr id="583683" name="Text Placeholder 2"/>
          <p:cNvSpPr>
            <a:spLocks noGrp="1"/>
          </p:cNvSpPr>
          <p:nvPr>
            <p:ph type="body" sz="half" idx="1"/>
          </p:nvPr>
        </p:nvSpPr>
        <p:spPr>
          <a:xfrm>
            <a:off x="152400" y="1219200"/>
            <a:ext cx="8763000" cy="5486400"/>
          </a:xfrm>
        </p:spPr>
        <p:txBody>
          <a:bodyPr/>
          <a:lstStyle/>
          <a:p>
            <a:pPr marL="0" indent="0">
              <a:buNone/>
            </a:pPr>
            <a:r>
              <a:rPr lang="en-US" altLang="en-US" dirty="0"/>
              <a:t>Students with a fixed mindset are threatened by challenges, effort, and mistakes--these are things threaten to reveal the limits of students’ ability</a:t>
            </a:r>
          </a:p>
          <a:p>
            <a:endParaRPr lang="en-US" altLang="en-US" sz="1000" dirty="0"/>
          </a:p>
          <a:p>
            <a:r>
              <a:rPr lang="en-US" altLang="en-US" dirty="0"/>
              <a:t>We portray </a:t>
            </a:r>
            <a:r>
              <a:rPr lang="en-US" altLang="en-US" b="1" dirty="0">
                <a:solidFill>
                  <a:srgbClr val="FF0000"/>
                </a:solidFill>
              </a:rPr>
              <a:t>effortless achievement </a:t>
            </a:r>
            <a:r>
              <a:rPr lang="en-US" altLang="en-US" dirty="0"/>
              <a:t>as the sign of</a:t>
            </a:r>
            <a:r>
              <a:rPr lang="en-US" altLang="en-US" b="1" dirty="0">
                <a:solidFill>
                  <a:srgbClr val="FF0000"/>
                </a:solidFill>
              </a:rPr>
              <a:t> true talent</a:t>
            </a:r>
            <a:r>
              <a:rPr lang="en-US" altLang="en-US" dirty="0"/>
              <a:t>. Many bright students, praised for their easy successes, may believe that they are gifted only when things </a:t>
            </a:r>
            <a:r>
              <a:rPr lang="en-US" altLang="en-US" b="1" dirty="0">
                <a:solidFill>
                  <a:srgbClr val="FF0000"/>
                </a:solidFill>
              </a:rPr>
              <a:t>come easily to them</a:t>
            </a:r>
            <a:r>
              <a:rPr lang="en-US" altLang="en-US" dirty="0"/>
              <a:t>.</a:t>
            </a:r>
          </a:p>
        </p:txBody>
      </p:sp>
    </p:spTree>
    <p:extLst>
      <p:ext uri="{BB962C8B-B14F-4D97-AF65-F5344CB8AC3E}">
        <p14:creationId xmlns:p14="http://schemas.microsoft.com/office/powerpoint/2010/main" val="1771874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Title 4"/>
          <p:cNvSpPr>
            <a:spLocks noGrp="1"/>
          </p:cNvSpPr>
          <p:nvPr>
            <p:ph type="title"/>
          </p:nvPr>
        </p:nvSpPr>
        <p:spPr/>
        <p:txBody>
          <a:bodyPr/>
          <a:lstStyle/>
          <a:p>
            <a:r>
              <a:rPr lang="en-US" altLang="en-US" dirty="0"/>
              <a:t>We can help students by…**</a:t>
            </a:r>
          </a:p>
        </p:txBody>
      </p:sp>
      <p:sp>
        <p:nvSpPr>
          <p:cNvPr id="584707" name="Text Placeholder 2"/>
          <p:cNvSpPr>
            <a:spLocks noGrp="1"/>
          </p:cNvSpPr>
          <p:nvPr>
            <p:ph idx="1"/>
          </p:nvPr>
        </p:nvSpPr>
        <p:spPr>
          <a:xfrm>
            <a:off x="250825" y="1600200"/>
            <a:ext cx="8740775" cy="5181600"/>
          </a:xfrm>
        </p:spPr>
        <p:txBody>
          <a:bodyPr/>
          <a:lstStyle/>
          <a:p>
            <a:r>
              <a:rPr lang="en-US" altLang="en-US" sz="3200" dirty="0"/>
              <a:t>Teaching them about the new science of brain plasticity and the new view of talent and giftedness as dynamic attributes that can be developed. </a:t>
            </a:r>
          </a:p>
          <a:p>
            <a:endParaRPr lang="en-US" altLang="en-US" sz="3200" dirty="0"/>
          </a:p>
          <a:p>
            <a:r>
              <a:rPr lang="en-US" altLang="en-US" sz="3200" dirty="0"/>
              <a:t>Too often, the brain is believed to be static, and talent and giftedness are seen as permanent, unchanging personal attributes that automatically bring later success</a:t>
            </a:r>
          </a:p>
          <a:p>
            <a:r>
              <a:rPr lang="en-US" altLang="en-US" sz="3200" dirty="0"/>
              <a:t> </a:t>
            </a:r>
          </a:p>
        </p:txBody>
      </p:sp>
    </p:spTree>
    <p:extLst>
      <p:ext uri="{BB962C8B-B14F-4D97-AF65-F5344CB8AC3E}">
        <p14:creationId xmlns:p14="http://schemas.microsoft.com/office/powerpoint/2010/main" val="3249421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Text Placeholder 2"/>
          <p:cNvSpPr>
            <a:spLocks noGrp="1"/>
          </p:cNvSpPr>
          <p:nvPr>
            <p:ph type="body" sz="half" idx="1"/>
          </p:nvPr>
        </p:nvSpPr>
        <p:spPr>
          <a:xfrm>
            <a:off x="0" y="152400"/>
            <a:ext cx="8991600" cy="6629400"/>
          </a:xfrm>
          <a:solidFill>
            <a:schemeClr val="bg1"/>
          </a:solidFill>
        </p:spPr>
        <p:txBody>
          <a:bodyPr/>
          <a:lstStyle/>
          <a:p>
            <a:r>
              <a:rPr lang="en-US" altLang="en-US" dirty="0"/>
              <a:t>**Our research </a:t>
            </a:r>
            <a:r>
              <a:rPr lang="en-US" altLang="en-US" sz="2400" dirty="0"/>
              <a:t>(</a:t>
            </a:r>
            <a:r>
              <a:rPr lang="en-US" altLang="en-US" sz="2400" dirty="0" err="1"/>
              <a:t>Cimpian</a:t>
            </a:r>
            <a:r>
              <a:rPr lang="en-US" altLang="en-US" sz="2400" dirty="0"/>
              <a:t>, Arce, </a:t>
            </a:r>
            <a:r>
              <a:rPr lang="en-US" altLang="en-US" sz="2400" dirty="0" err="1"/>
              <a:t>Markman</a:t>
            </a:r>
            <a:r>
              <a:rPr lang="en-US" altLang="en-US" sz="2400" dirty="0"/>
              <a:t>, &amp; </a:t>
            </a:r>
            <a:r>
              <a:rPr lang="en-US" altLang="en-US" sz="2400" dirty="0" err="1"/>
              <a:t>Dweck</a:t>
            </a:r>
            <a:r>
              <a:rPr lang="en-US" altLang="en-US" sz="2400" dirty="0"/>
              <a:t>, 2007; </a:t>
            </a:r>
            <a:r>
              <a:rPr lang="en-US" altLang="en-US" sz="2400" dirty="0" err="1"/>
              <a:t>Kamins</a:t>
            </a:r>
            <a:r>
              <a:rPr lang="en-US" altLang="en-US" sz="2400" dirty="0"/>
              <a:t> &amp; </a:t>
            </a:r>
            <a:r>
              <a:rPr lang="en-US" altLang="en-US" sz="2400" dirty="0" err="1"/>
              <a:t>Dweck</a:t>
            </a:r>
            <a:r>
              <a:rPr lang="en-US" altLang="en-US" sz="2400" dirty="0"/>
              <a:t>, 1999; Mueller &amp; </a:t>
            </a:r>
            <a:r>
              <a:rPr lang="en-US" altLang="en-US" sz="2400" dirty="0" err="1"/>
              <a:t>Dweck</a:t>
            </a:r>
            <a:r>
              <a:rPr lang="en-US" altLang="en-US" sz="2400" dirty="0"/>
              <a:t>, 1998) </a:t>
            </a:r>
            <a:r>
              <a:rPr lang="en-US" altLang="en-US" dirty="0"/>
              <a:t>has shown that giving </a:t>
            </a:r>
            <a:r>
              <a:rPr lang="en-US" altLang="en-US" b="1" dirty="0">
                <a:solidFill>
                  <a:srgbClr val="FF0000"/>
                </a:solidFill>
              </a:rPr>
              <a:t>students praise for their intelligence,</a:t>
            </a:r>
            <a:r>
              <a:rPr lang="en-US" altLang="en-US" dirty="0"/>
              <a:t> as opposed to praise for process (such as effort or strategy) makes students think that their abilities are fixed, makes them avoid challenging tasks (so they can keep on looking intelligent), makes them </a:t>
            </a:r>
            <a:r>
              <a:rPr lang="en-US" altLang="en-US" b="1" dirty="0">
                <a:solidFill>
                  <a:srgbClr val="FF0000"/>
                </a:solidFill>
              </a:rPr>
              <a:t>lose confidence and motivation when the task be-comes hard, impairs their performance </a:t>
            </a:r>
            <a:r>
              <a:rPr lang="en-US" altLang="en-US" dirty="0"/>
              <a:t>on and after difficult problems, and leads them to </a:t>
            </a:r>
            <a:r>
              <a:rPr lang="en-US" altLang="en-US" b="1" dirty="0">
                <a:solidFill>
                  <a:srgbClr val="FF0000"/>
                </a:solidFill>
              </a:rPr>
              <a:t>lie </a:t>
            </a:r>
            <a:r>
              <a:rPr lang="en-US" altLang="en-US" dirty="0"/>
              <a:t>about their </a:t>
            </a:r>
            <a:r>
              <a:rPr lang="en-US" altLang="en-US" b="1" dirty="0">
                <a:solidFill>
                  <a:srgbClr val="FF0000"/>
                </a:solidFill>
              </a:rPr>
              <a:t>scores</a:t>
            </a:r>
            <a:r>
              <a:rPr lang="en-US" altLang="en-US" dirty="0"/>
              <a:t> afterwards.</a:t>
            </a:r>
          </a:p>
          <a:p>
            <a:endParaRPr lang="en-US" altLang="en-US" dirty="0"/>
          </a:p>
          <a:p>
            <a:r>
              <a:rPr lang="en-US" altLang="en-US" dirty="0"/>
              <a:t> </a:t>
            </a:r>
          </a:p>
        </p:txBody>
      </p:sp>
    </p:spTree>
    <p:extLst>
      <p:ext uri="{BB962C8B-B14F-4D97-AF65-F5344CB8AC3E}">
        <p14:creationId xmlns:p14="http://schemas.microsoft.com/office/powerpoint/2010/main" val="2324031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620000" cy="685800"/>
          </a:xfrm>
        </p:spPr>
        <p:txBody>
          <a:bodyPr>
            <a:normAutofit fontScale="90000"/>
          </a:bodyPr>
          <a:lstStyle/>
          <a:p>
            <a:r>
              <a:rPr lang="en-US" dirty="0"/>
              <a:t>On the other hand….**</a:t>
            </a:r>
          </a:p>
        </p:txBody>
      </p:sp>
      <p:sp>
        <p:nvSpPr>
          <p:cNvPr id="3" name="Text Placeholder 2"/>
          <p:cNvSpPr>
            <a:spLocks noGrp="1"/>
          </p:cNvSpPr>
          <p:nvPr>
            <p:ph type="body" sz="half" idx="1"/>
          </p:nvPr>
        </p:nvSpPr>
        <p:spPr>
          <a:xfrm>
            <a:off x="762000" y="838200"/>
            <a:ext cx="7772400" cy="5257800"/>
          </a:xfrm>
        </p:spPr>
        <p:txBody>
          <a:bodyPr/>
          <a:lstStyle/>
          <a:p>
            <a:r>
              <a:rPr lang="en-US" altLang="en-US" b="1" dirty="0">
                <a:solidFill>
                  <a:srgbClr val="FF0000"/>
                </a:solidFill>
              </a:rPr>
              <a:t>Process praise </a:t>
            </a:r>
            <a:r>
              <a:rPr lang="en-US" altLang="en-US" dirty="0"/>
              <a:t>(e.g., for effort or strategy) leads students to seek and thrive on challenges. </a:t>
            </a:r>
          </a:p>
          <a:p>
            <a:endParaRPr lang="en-US" altLang="en-US" dirty="0"/>
          </a:p>
          <a:p>
            <a:endParaRPr lang="en-US" altLang="en-US" dirty="0"/>
          </a:p>
          <a:p>
            <a:endParaRPr lang="en-US" altLang="en-US" dirty="0"/>
          </a:p>
          <a:p>
            <a:endParaRPr lang="en-US" dirty="0"/>
          </a:p>
        </p:txBody>
      </p:sp>
    </p:spTree>
    <p:extLst>
      <p:ext uri="{BB962C8B-B14F-4D97-AF65-F5344CB8AC3E}">
        <p14:creationId xmlns:p14="http://schemas.microsoft.com/office/powerpoint/2010/main" val="153787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itle 1"/>
          <p:cNvSpPr>
            <a:spLocks noGrp="1"/>
          </p:cNvSpPr>
          <p:nvPr>
            <p:ph type="title"/>
          </p:nvPr>
        </p:nvSpPr>
        <p:spPr>
          <a:xfrm>
            <a:off x="685800" y="228600"/>
            <a:ext cx="7772400" cy="381000"/>
          </a:xfrm>
        </p:spPr>
        <p:txBody>
          <a:bodyPr>
            <a:normAutofit fontScale="90000"/>
          </a:bodyPr>
          <a:lstStyle/>
          <a:p>
            <a:r>
              <a:rPr lang="en-US" altLang="en-US" dirty="0"/>
              <a:t>Process praise is best:</a:t>
            </a:r>
          </a:p>
        </p:txBody>
      </p:sp>
      <p:sp>
        <p:nvSpPr>
          <p:cNvPr id="3" name="Text Placeholder 2">
            <a:extLst>
              <a:ext uri="{FF2B5EF4-FFF2-40B4-BE49-F238E27FC236}">
                <a16:creationId xmlns:a16="http://schemas.microsoft.com/office/drawing/2014/main" id="{69E63361-2F41-43F2-B12A-5146E95529C2}"/>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827029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533400" y="152400"/>
            <a:ext cx="8458200" cy="6553200"/>
          </a:xfrm>
        </p:spPr>
        <p:txBody>
          <a:bodyPr/>
          <a:lstStyle/>
          <a:p>
            <a:pPr>
              <a:defRPr/>
            </a:pPr>
            <a:r>
              <a:rPr lang="en-US" dirty="0"/>
              <a:t>**Process praise contributes to much better outcomes than intelligence or product praise</a:t>
            </a:r>
          </a:p>
          <a:p>
            <a:pPr>
              <a:defRPr/>
            </a:pPr>
            <a:endParaRPr lang="en-US" sz="1050" dirty="0"/>
          </a:p>
          <a:p>
            <a:pPr>
              <a:defRPr/>
            </a:pPr>
            <a:r>
              <a:rPr lang="en-US" dirty="0"/>
              <a:t>“You are such a hard worker. I’m really excited about how you’re stretching yourself now and working to learn hard things.” </a:t>
            </a:r>
          </a:p>
          <a:p>
            <a:pPr>
              <a:defRPr/>
            </a:pPr>
            <a:endParaRPr lang="en-US" sz="1100" dirty="0"/>
          </a:p>
          <a:p>
            <a:pPr>
              <a:defRPr/>
            </a:pPr>
            <a:r>
              <a:rPr lang="en-US" dirty="0"/>
              <a:t>It may take more time for you to catch on to this and be comfortable with this material, but you if you keep at it like this you will.” </a:t>
            </a:r>
          </a:p>
          <a:p>
            <a:pPr>
              <a:defRPr/>
            </a:pPr>
            <a:endParaRPr lang="en-US" dirty="0"/>
          </a:p>
        </p:txBody>
      </p:sp>
    </p:spTree>
    <p:extLst>
      <p:ext uri="{BB962C8B-B14F-4D97-AF65-F5344CB8AC3E}">
        <p14:creationId xmlns:p14="http://schemas.microsoft.com/office/powerpoint/2010/main" val="3417791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never say:</a:t>
            </a:r>
          </a:p>
        </p:txBody>
      </p:sp>
      <p:sp>
        <p:nvSpPr>
          <p:cNvPr id="3" name="Text Placeholder 2"/>
          <p:cNvSpPr>
            <a:spLocks noGrp="1"/>
          </p:cNvSpPr>
          <p:nvPr>
            <p:ph type="body" sz="half" idx="1"/>
          </p:nvPr>
        </p:nvSpPr>
        <p:spPr>
          <a:xfrm>
            <a:off x="685800" y="1981200"/>
            <a:ext cx="8382000" cy="4114800"/>
          </a:xfrm>
        </p:spPr>
        <p:txBody>
          <a:bodyPr/>
          <a:lstStyle/>
          <a:p>
            <a:endParaRPr lang="en-US" dirty="0"/>
          </a:p>
        </p:txBody>
      </p:sp>
    </p:spTree>
    <p:extLst>
      <p:ext uri="{BB962C8B-B14F-4D97-AF65-F5344CB8AC3E}">
        <p14:creationId xmlns:p14="http://schemas.microsoft.com/office/powerpoint/2010/main" val="3847931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Title 1"/>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D495A5CC-9B9E-440A-AA1F-EA55F0C6377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833680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Title 4"/>
          <p:cNvSpPr>
            <a:spLocks noGrp="1"/>
          </p:cNvSpPr>
          <p:nvPr>
            <p:ph type="title"/>
          </p:nvPr>
        </p:nvSpPr>
        <p:spPr>
          <a:xfrm>
            <a:off x="228600" y="365127"/>
            <a:ext cx="8286750" cy="320674"/>
          </a:xfrm>
        </p:spPr>
        <p:txBody>
          <a:bodyPr>
            <a:normAutofit fontScale="90000"/>
          </a:bodyPr>
          <a:lstStyle/>
          <a:p>
            <a:r>
              <a:rPr lang="en-US" altLang="en-US" dirty="0"/>
              <a:t>Examples of what to say:**</a:t>
            </a:r>
          </a:p>
        </p:txBody>
      </p:sp>
      <p:sp>
        <p:nvSpPr>
          <p:cNvPr id="589827" name="Text Placeholder 2"/>
          <p:cNvSpPr>
            <a:spLocks noGrp="1"/>
          </p:cNvSpPr>
          <p:nvPr>
            <p:ph idx="1"/>
          </p:nvPr>
        </p:nvSpPr>
        <p:spPr>
          <a:xfrm>
            <a:off x="0" y="1143000"/>
            <a:ext cx="9144000" cy="5791200"/>
          </a:xfrm>
        </p:spPr>
        <p:txBody>
          <a:bodyPr/>
          <a:lstStyle/>
          <a:p>
            <a:r>
              <a:rPr lang="en-US" altLang="en-US" sz="2800" dirty="0"/>
              <a:t>“Let’s go around and have each of you share something hard you learned today that you didn’t know before.” </a:t>
            </a:r>
          </a:p>
          <a:p>
            <a:r>
              <a:rPr lang="en-US" altLang="en-US" sz="2800" dirty="0"/>
              <a:t>“Who had a good struggle? Let’s share what we struggled with today” </a:t>
            </a:r>
          </a:p>
          <a:p>
            <a:r>
              <a:rPr lang="en-US" altLang="en-US" sz="2800" dirty="0"/>
              <a:t>“Get ready for a terrific struggle! Are you ready? Here we go.” </a:t>
            </a:r>
          </a:p>
          <a:p>
            <a:r>
              <a:rPr lang="en-US" altLang="en-US" sz="2800" dirty="0"/>
              <a:t>“That was a lot of hard work. Can you just imagine all the connections you grew today?” </a:t>
            </a:r>
          </a:p>
          <a:p>
            <a:r>
              <a:rPr lang="en-US" altLang="en-US" sz="2800" dirty="0"/>
              <a:t>“Who thinks they made a really interesting mistake?” </a:t>
            </a:r>
          </a:p>
          <a:p>
            <a:r>
              <a:rPr lang="en-US" altLang="en-US" sz="2800" dirty="0"/>
              <a:t>“Who else made a terrific mistake that will help us learn?” </a:t>
            </a:r>
          </a:p>
        </p:txBody>
      </p:sp>
    </p:spTree>
    <p:extLst>
      <p:ext uri="{BB962C8B-B14F-4D97-AF65-F5344CB8AC3E}">
        <p14:creationId xmlns:p14="http://schemas.microsoft.com/office/powerpoint/2010/main" val="1508914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itle 1"/>
          <p:cNvSpPr>
            <a:spLocks noGrp="1"/>
          </p:cNvSpPr>
          <p:nvPr>
            <p:ph type="title"/>
          </p:nvPr>
        </p:nvSpPr>
        <p:spPr>
          <a:xfrm>
            <a:off x="609600" y="152400"/>
            <a:ext cx="8210550" cy="1335087"/>
          </a:xfrm>
        </p:spPr>
        <p:txBody>
          <a:bodyPr>
            <a:normAutofit fontScale="90000"/>
          </a:bodyPr>
          <a:lstStyle/>
          <a:p>
            <a:r>
              <a:rPr lang="en-US" altLang="en-US" sz="3600" dirty="0"/>
              <a:t>Me with a defiant (and huge!) 15-year old with Fetal Alcohol Syndrome and a history of violence:**</a:t>
            </a:r>
          </a:p>
        </p:txBody>
      </p:sp>
      <p:sp>
        <p:nvSpPr>
          <p:cNvPr id="590851" name="Content Placeholder 2"/>
          <p:cNvSpPr>
            <a:spLocks noGrp="1"/>
          </p:cNvSpPr>
          <p:nvPr>
            <p:ph idx="1"/>
          </p:nvPr>
        </p:nvSpPr>
        <p:spPr/>
        <p:txBody>
          <a:bodyPr/>
          <a:lstStyle/>
          <a:p>
            <a:r>
              <a:rPr lang="en-US" altLang="en-US" dirty="0"/>
              <a:t>Dr. R.</a:t>
            </a:r>
            <a:r>
              <a:rPr lang="en-US" altLang="en-US" sz="3200" dirty="0"/>
              <a:t>: “</a:t>
            </a:r>
            <a:r>
              <a:rPr lang="en-US" altLang="en-US" sz="3200" dirty="0" err="1"/>
              <a:t>Kiree</a:t>
            </a:r>
            <a:r>
              <a:rPr lang="en-US" altLang="en-US" sz="3200" dirty="0"/>
              <a:t>, I want you to do 50 productions of sentences with slow, careful speech.”</a:t>
            </a:r>
          </a:p>
          <a:p>
            <a:endParaRPr lang="en-US" altLang="en-US" sz="1000" dirty="0"/>
          </a:p>
          <a:p>
            <a:r>
              <a:rPr lang="en-US" altLang="en-US" sz="3200" dirty="0" err="1"/>
              <a:t>Kiree</a:t>
            </a:r>
            <a:r>
              <a:rPr lang="en-US" altLang="en-US" sz="3200" dirty="0"/>
              <a:t>: “No way. I can’t.”</a:t>
            </a:r>
          </a:p>
          <a:p>
            <a:endParaRPr lang="en-US" altLang="en-US" sz="1000" dirty="0"/>
          </a:p>
          <a:p>
            <a:r>
              <a:rPr lang="en-US" altLang="en-US" dirty="0"/>
              <a:t>Dr. R.:</a:t>
            </a:r>
            <a:r>
              <a:rPr lang="en-US" altLang="en-US" sz="3200" dirty="0"/>
              <a:t> (after the hour was up): “Just so you know, you did 120 good productions. You didn’t even think you could do 50! Look at you! “</a:t>
            </a:r>
          </a:p>
        </p:txBody>
      </p:sp>
    </p:spTree>
    <p:extLst>
      <p:ext uri="{BB962C8B-B14F-4D97-AF65-F5344CB8AC3E}">
        <p14:creationId xmlns:p14="http://schemas.microsoft.com/office/powerpoint/2010/main" val="62742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1219200"/>
          </a:xfrm>
        </p:spPr>
        <p:txBody>
          <a:bodyPr/>
          <a:lstStyle/>
          <a:p>
            <a:r>
              <a:rPr lang="en-US" dirty="0"/>
              <a:t>**</a:t>
            </a:r>
          </a:p>
        </p:txBody>
      </p:sp>
      <p:sp>
        <p:nvSpPr>
          <p:cNvPr id="3" name="Content Placeholder 2"/>
          <p:cNvSpPr>
            <a:spLocks noGrp="1"/>
          </p:cNvSpPr>
          <p:nvPr>
            <p:ph idx="1"/>
          </p:nvPr>
        </p:nvSpPr>
        <p:spPr>
          <a:xfrm>
            <a:off x="152400" y="1295400"/>
            <a:ext cx="7924800" cy="4800600"/>
          </a:xfrm>
        </p:spPr>
        <p:txBody>
          <a:bodyPr/>
          <a:lstStyle/>
          <a:p>
            <a:r>
              <a:rPr lang="en-US" dirty="0"/>
              <a:t>If we focus on fixing the problem at the source or base of the cone, then when that problem is fixed, the impact of these interventions spreads upward</a:t>
            </a:r>
          </a:p>
          <a:p>
            <a:endParaRPr lang="en-US" dirty="0"/>
          </a:p>
          <a:p>
            <a:r>
              <a:rPr lang="en-US" dirty="0"/>
              <a:t>Medical problems are not within our scope, but we can indirectly refer (e.g., for PE tubes, needed surgery, glasses, etc.)</a:t>
            </a:r>
          </a:p>
        </p:txBody>
      </p:sp>
    </p:spTree>
    <p:extLst>
      <p:ext uri="{BB962C8B-B14F-4D97-AF65-F5344CB8AC3E}">
        <p14:creationId xmlns:p14="http://schemas.microsoft.com/office/powerpoint/2010/main" val="35260495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Title 1"/>
          <p:cNvSpPr>
            <a:spLocks noGrp="1"/>
          </p:cNvSpPr>
          <p:nvPr>
            <p:ph type="title"/>
          </p:nvPr>
        </p:nvSpPr>
        <p:spPr>
          <a:xfrm>
            <a:off x="1295400" y="76200"/>
            <a:ext cx="7162800" cy="838200"/>
          </a:xfrm>
        </p:spPr>
        <p:txBody>
          <a:bodyPr/>
          <a:lstStyle/>
          <a:p>
            <a:r>
              <a:rPr lang="en-US" altLang="en-US" dirty="0"/>
              <a:t>Recent research concludes:</a:t>
            </a:r>
          </a:p>
        </p:txBody>
      </p:sp>
      <p:sp>
        <p:nvSpPr>
          <p:cNvPr id="3" name="Text Placeholder 2">
            <a:extLst>
              <a:ext uri="{FF2B5EF4-FFF2-40B4-BE49-F238E27FC236}">
                <a16:creationId xmlns:a16="http://schemas.microsoft.com/office/drawing/2014/main" id="{25182D9E-A792-4F7D-99C0-6DF4107E2A82}"/>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494706233"/>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itle 1"/>
          <p:cNvSpPr>
            <a:spLocks noGrp="1"/>
          </p:cNvSpPr>
          <p:nvPr>
            <p:ph type="title"/>
          </p:nvPr>
        </p:nvSpPr>
        <p:spPr>
          <a:xfrm>
            <a:off x="0" y="457200"/>
            <a:ext cx="8991600" cy="1066800"/>
          </a:xfrm>
        </p:spPr>
        <p:txBody>
          <a:bodyPr>
            <a:normAutofit fontScale="90000"/>
          </a:bodyPr>
          <a:lstStyle/>
          <a:p>
            <a:r>
              <a:rPr lang="en-US" altLang="en-US" dirty="0"/>
              <a:t>A study cautions that too much screen time can decrease students’ grit and perseverance**</a:t>
            </a:r>
          </a:p>
        </p:txBody>
      </p:sp>
      <p:sp>
        <p:nvSpPr>
          <p:cNvPr id="592899" name="Text Placeholder 2"/>
          <p:cNvSpPr>
            <a:spLocks noGrp="1"/>
          </p:cNvSpPr>
          <p:nvPr>
            <p:ph type="body" sz="half" idx="1"/>
          </p:nvPr>
        </p:nvSpPr>
        <p:spPr>
          <a:xfrm>
            <a:off x="0" y="1905000"/>
            <a:ext cx="4953000" cy="4953000"/>
          </a:xfrm>
        </p:spPr>
        <p:txBody>
          <a:bodyPr/>
          <a:lstStyle/>
          <a:p>
            <a:r>
              <a:rPr lang="en-US" altLang="en-US" sz="2800" dirty="0"/>
              <a:t>Pressman, R.M., Owens, J.A.,  Evans, &amp; </a:t>
            </a:r>
            <a:r>
              <a:rPr lang="en-US" altLang="en-US" sz="2800" dirty="0" err="1"/>
              <a:t>Nemon</a:t>
            </a:r>
            <a:r>
              <a:rPr lang="en-US" altLang="en-US" sz="2800" dirty="0"/>
              <a:t>, M.L. </a:t>
            </a:r>
            <a:r>
              <a:rPr lang="en-US" altLang="en-US" sz="2800" i="1" dirty="0"/>
              <a:t>The American Journal of Family Therapy, 42 </a:t>
            </a:r>
            <a:r>
              <a:rPr lang="en-US" altLang="en-US" sz="2800" dirty="0"/>
              <a:t>(5), 347-363.</a:t>
            </a:r>
          </a:p>
          <a:p>
            <a:endParaRPr lang="en-US" altLang="en-US" sz="1000" dirty="0"/>
          </a:p>
          <a:p>
            <a:r>
              <a:rPr lang="en-US" altLang="en-US" sz="2800" dirty="0"/>
              <a:t>“Examining the interface of family and personal traits, media, and academic imperatives using the learning habit study.”</a:t>
            </a:r>
          </a:p>
        </p:txBody>
      </p:sp>
      <p:sp>
        <p:nvSpPr>
          <p:cNvPr id="592900" name="Content Placeholder 3"/>
          <p:cNvSpPr>
            <a:spLocks noGrp="1"/>
          </p:cNvSpPr>
          <p:nvPr>
            <p:ph sz="half" idx="2"/>
          </p:nvPr>
        </p:nvSpPr>
        <p:spPr>
          <a:xfrm>
            <a:off x="4876800" y="1981200"/>
            <a:ext cx="4114800" cy="4114800"/>
          </a:xfrm>
        </p:spPr>
        <p:txBody>
          <a:bodyPr/>
          <a:lstStyle/>
          <a:p>
            <a:r>
              <a:rPr lang="en-US" altLang="en-US" dirty="0"/>
              <a:t>They studied family routines in 46,000 U.S. homes of children in grades K-12 via an online survey.</a:t>
            </a:r>
          </a:p>
          <a:p>
            <a:endParaRPr lang="en-US" altLang="en-US" dirty="0"/>
          </a:p>
          <a:p>
            <a:endParaRPr lang="en-US" altLang="en-US" dirty="0"/>
          </a:p>
        </p:txBody>
      </p:sp>
    </p:spTree>
    <p:extLst>
      <p:ext uri="{BB962C8B-B14F-4D97-AF65-F5344CB8AC3E}">
        <p14:creationId xmlns:p14="http://schemas.microsoft.com/office/powerpoint/2010/main" val="4223948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itle 1"/>
          <p:cNvSpPr>
            <a:spLocks noGrp="1"/>
          </p:cNvSpPr>
          <p:nvPr>
            <p:ph type="title"/>
          </p:nvPr>
        </p:nvSpPr>
        <p:spPr>
          <a:xfrm>
            <a:off x="1066800" y="76200"/>
            <a:ext cx="7391400" cy="457200"/>
          </a:xfrm>
        </p:spPr>
        <p:txBody>
          <a:bodyPr>
            <a:normAutofit fontScale="90000"/>
          </a:bodyPr>
          <a:lstStyle/>
          <a:p>
            <a:r>
              <a:rPr lang="en-US" altLang="en-US" dirty="0"/>
              <a:t>Major findings:</a:t>
            </a:r>
          </a:p>
        </p:txBody>
      </p:sp>
      <p:sp>
        <p:nvSpPr>
          <p:cNvPr id="3" name="Text Placeholder 2">
            <a:extLst>
              <a:ext uri="{FF2B5EF4-FFF2-40B4-BE49-F238E27FC236}">
                <a16:creationId xmlns:a16="http://schemas.microsoft.com/office/drawing/2014/main" id="{9D1B2625-274D-45F2-9AB4-F1D1B5CED37B}"/>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40846375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DC032B-1B34-4EBE-8387-0F4372590977}"/>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618084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normAutofit fontScale="90000"/>
          </a:bodyPr>
          <a:lstStyle/>
          <a:p>
            <a:r>
              <a:rPr lang="en-US" dirty="0" err="1"/>
              <a:t>Treston</a:t>
            </a:r>
            <a:r>
              <a:rPr lang="en-US" dirty="0"/>
              <a:t> wants:**</a:t>
            </a:r>
          </a:p>
        </p:txBody>
      </p:sp>
      <p:sp>
        <p:nvSpPr>
          <p:cNvPr id="3" name="Text Placeholder 2"/>
          <p:cNvSpPr>
            <a:spLocks noGrp="1"/>
          </p:cNvSpPr>
          <p:nvPr>
            <p:ph type="body" sz="half" idx="1"/>
          </p:nvPr>
        </p:nvSpPr>
        <p:spPr>
          <a:xfrm>
            <a:off x="2133600" y="838200"/>
            <a:ext cx="6553200" cy="6019800"/>
          </a:xfrm>
        </p:spPr>
        <p:txBody>
          <a:bodyPr/>
          <a:lstStyle/>
          <a:p>
            <a:r>
              <a:rPr lang="en-US" dirty="0"/>
              <a:t>Nice home in a good area</a:t>
            </a:r>
          </a:p>
          <a:p>
            <a:r>
              <a:rPr lang="en-US" dirty="0"/>
              <a:t>Pug</a:t>
            </a:r>
          </a:p>
          <a:p>
            <a:r>
              <a:rPr lang="en-US" dirty="0"/>
              <a:t>Yard</a:t>
            </a:r>
          </a:p>
          <a:p>
            <a:r>
              <a:rPr lang="en-US" dirty="0"/>
              <a:t>Spouse</a:t>
            </a:r>
          </a:p>
          <a:p>
            <a:r>
              <a:rPr lang="en-US" dirty="0"/>
              <a:t>Food</a:t>
            </a:r>
          </a:p>
          <a:p>
            <a:r>
              <a:rPr lang="en-US" dirty="0"/>
              <a:t>Utilities</a:t>
            </a:r>
          </a:p>
          <a:p>
            <a:r>
              <a:rPr lang="en-US" dirty="0"/>
              <a:t>Vacations to Hawaii, Greenland, Iceland</a:t>
            </a:r>
          </a:p>
          <a:p>
            <a:endParaRPr lang="en-US" sz="900" dirty="0"/>
          </a:p>
          <a:p>
            <a:r>
              <a:rPr lang="en-US" dirty="0"/>
              <a:t>We talked about how much all this would cost a year</a:t>
            </a:r>
          </a:p>
        </p:txBody>
      </p:sp>
    </p:spTree>
    <p:extLst>
      <p:ext uri="{BB962C8B-B14F-4D97-AF65-F5344CB8AC3E}">
        <p14:creationId xmlns:p14="http://schemas.microsoft.com/office/powerpoint/2010/main" val="7127801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077200" cy="685800"/>
          </a:xfrm>
        </p:spPr>
        <p:txBody>
          <a:bodyPr>
            <a:normAutofit fontScale="90000"/>
          </a:bodyPr>
          <a:lstStyle/>
          <a:p>
            <a:pPr algn="l"/>
            <a:r>
              <a:rPr lang="en-US" sz="3200" dirty="0"/>
              <a:t>How does he get there? He came up with all this and wrote it on the whiteboard himself**</a:t>
            </a:r>
          </a:p>
        </p:txBody>
      </p:sp>
      <p:sp>
        <p:nvSpPr>
          <p:cNvPr id="3" name="Text Placeholder 2"/>
          <p:cNvSpPr>
            <a:spLocks noGrp="1"/>
          </p:cNvSpPr>
          <p:nvPr>
            <p:ph type="body" sz="half" idx="1"/>
          </p:nvPr>
        </p:nvSpPr>
        <p:spPr>
          <a:xfrm>
            <a:off x="762000" y="914400"/>
            <a:ext cx="7391400" cy="5181600"/>
          </a:xfrm>
        </p:spPr>
        <p:txBody>
          <a:bodyPr/>
          <a:lstStyle/>
          <a:p>
            <a:r>
              <a:rPr lang="en-US" sz="2800" dirty="0"/>
              <a:t>Graduate from high school with good grades</a:t>
            </a:r>
          </a:p>
          <a:p>
            <a:r>
              <a:rPr lang="en-US" sz="2800" dirty="0"/>
              <a:t>Proper hygiene</a:t>
            </a:r>
          </a:p>
          <a:p>
            <a:r>
              <a:rPr lang="en-US" sz="2800" dirty="0"/>
              <a:t>Be organized and neat</a:t>
            </a:r>
          </a:p>
          <a:p>
            <a:r>
              <a:rPr lang="en-US" sz="2800" dirty="0"/>
              <a:t>Be active and exercise</a:t>
            </a:r>
          </a:p>
          <a:p>
            <a:r>
              <a:rPr lang="en-US" sz="2800" dirty="0"/>
              <a:t>Fulfill assigned tasks in the group home (which he wasn’t doing)</a:t>
            </a:r>
          </a:p>
          <a:p>
            <a:r>
              <a:rPr lang="en-US" sz="2800" dirty="0"/>
              <a:t>Do chores</a:t>
            </a:r>
          </a:p>
          <a:p>
            <a:r>
              <a:rPr lang="en-US" sz="2800" dirty="0"/>
              <a:t>Better social skills</a:t>
            </a:r>
          </a:p>
          <a:p>
            <a:r>
              <a:rPr lang="en-US" sz="2800" dirty="0"/>
              <a:t>Control his temper</a:t>
            </a:r>
          </a:p>
          <a:p>
            <a:r>
              <a:rPr lang="en-US" sz="2800" dirty="0"/>
              <a:t>Get better at bio/life science</a:t>
            </a:r>
          </a:p>
        </p:txBody>
      </p:sp>
    </p:spTree>
    <p:extLst>
      <p:ext uri="{BB962C8B-B14F-4D97-AF65-F5344CB8AC3E}">
        <p14:creationId xmlns:p14="http://schemas.microsoft.com/office/powerpoint/2010/main" val="19501573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391400" cy="1066800"/>
          </a:xfrm>
        </p:spPr>
        <p:txBody>
          <a:bodyPr>
            <a:normAutofit fontScale="90000"/>
          </a:bodyPr>
          <a:lstStyle/>
          <a:p>
            <a:r>
              <a:rPr lang="en-US" dirty="0"/>
              <a:t>I emphasized that if he wanted to be a nurse…**</a:t>
            </a:r>
          </a:p>
        </p:txBody>
      </p:sp>
      <p:sp>
        <p:nvSpPr>
          <p:cNvPr id="3" name="Text Placeholder 2"/>
          <p:cNvSpPr>
            <a:spLocks noGrp="1"/>
          </p:cNvSpPr>
          <p:nvPr>
            <p:ph type="body" sz="half" idx="1"/>
          </p:nvPr>
        </p:nvSpPr>
        <p:spPr>
          <a:xfrm>
            <a:off x="685800" y="1524000"/>
            <a:ext cx="8153400" cy="4572000"/>
          </a:xfrm>
        </p:spPr>
        <p:txBody>
          <a:bodyPr/>
          <a:lstStyle/>
          <a:p>
            <a:r>
              <a:rPr lang="en-US" dirty="0"/>
              <a:t>People had to understand his speech!</a:t>
            </a:r>
          </a:p>
          <a:p>
            <a:endParaRPr lang="en-US" dirty="0"/>
          </a:p>
          <a:p>
            <a:r>
              <a:rPr lang="en-US" dirty="0"/>
              <a:t>Thus, carryover homework was imperative</a:t>
            </a:r>
          </a:p>
        </p:txBody>
      </p:sp>
    </p:spTree>
    <p:extLst>
      <p:ext uri="{BB962C8B-B14F-4D97-AF65-F5344CB8AC3E}">
        <p14:creationId xmlns:p14="http://schemas.microsoft.com/office/powerpoint/2010/main" val="42941295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91400" cy="914400"/>
          </a:xfrm>
        </p:spPr>
        <p:txBody>
          <a:bodyPr/>
          <a:lstStyle/>
          <a:p>
            <a:r>
              <a:rPr lang="en-US" dirty="0"/>
              <a:t>For many kids….**</a:t>
            </a:r>
          </a:p>
        </p:txBody>
      </p:sp>
      <p:sp>
        <p:nvSpPr>
          <p:cNvPr id="3" name="Text Placeholder 2"/>
          <p:cNvSpPr>
            <a:spLocks noGrp="1"/>
          </p:cNvSpPr>
          <p:nvPr>
            <p:ph type="body" sz="half" idx="1"/>
          </p:nvPr>
        </p:nvSpPr>
        <p:spPr>
          <a:xfrm>
            <a:off x="1447800" y="1371600"/>
            <a:ext cx="7162800" cy="4724400"/>
          </a:xfrm>
        </p:spPr>
        <p:txBody>
          <a:bodyPr/>
          <a:lstStyle/>
          <a:p>
            <a:r>
              <a:rPr lang="en-US" dirty="0"/>
              <a:t>No one has ever connected the dots</a:t>
            </a:r>
          </a:p>
          <a:p>
            <a:endParaRPr lang="en-US" dirty="0"/>
          </a:p>
          <a:p>
            <a:r>
              <a:rPr lang="en-US" dirty="0"/>
              <a:t>No one has ever talked about what they want and the path to get it</a:t>
            </a:r>
          </a:p>
        </p:txBody>
      </p:sp>
    </p:spTree>
    <p:extLst>
      <p:ext uri="{BB962C8B-B14F-4D97-AF65-F5344CB8AC3E}">
        <p14:creationId xmlns:p14="http://schemas.microsoft.com/office/powerpoint/2010/main" val="3126690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we have time….**</a:t>
            </a:r>
          </a:p>
        </p:txBody>
      </p:sp>
      <p:sp>
        <p:nvSpPr>
          <p:cNvPr id="3" name="Content Placeholder 2"/>
          <p:cNvSpPr>
            <a:spLocks noGrp="1"/>
          </p:cNvSpPr>
          <p:nvPr>
            <p:ph idx="1"/>
          </p:nvPr>
        </p:nvSpPr>
        <p:spPr/>
        <p:txBody>
          <a:bodyPr/>
          <a:lstStyle/>
          <a:p>
            <a:r>
              <a:rPr lang="en-US" dirty="0"/>
              <a:t>The 74 explains how to teach your baby grit</a:t>
            </a:r>
          </a:p>
          <a:p>
            <a:pPr marL="0" indent="0">
              <a:buNone/>
            </a:pPr>
            <a:endParaRPr lang="en-US" dirty="0"/>
          </a:p>
          <a:p>
            <a:r>
              <a:rPr lang="en-US" dirty="0" err="1"/>
              <a:t>Youtube</a:t>
            </a:r>
            <a:r>
              <a:rPr lang="en-US" dirty="0"/>
              <a:t> video</a:t>
            </a:r>
          </a:p>
          <a:p>
            <a:endParaRPr lang="en-US" dirty="0"/>
          </a:p>
          <a:p>
            <a:r>
              <a:rPr lang="en-US" dirty="0"/>
              <a:t>13-month old babies tried harder on a difficult task if they saw an adult struggle and persevere on a hard task!</a:t>
            </a:r>
          </a:p>
          <a:p>
            <a:endParaRPr lang="en-US" dirty="0"/>
          </a:p>
        </p:txBody>
      </p:sp>
    </p:spTree>
    <p:extLst>
      <p:ext uri="{BB962C8B-B14F-4D97-AF65-F5344CB8AC3E}">
        <p14:creationId xmlns:p14="http://schemas.microsoft.com/office/powerpoint/2010/main" val="162627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INTERVENTION: PLAYING THE GAME**</a:t>
            </a:r>
          </a:p>
        </p:txBody>
      </p:sp>
      <p:sp>
        <p:nvSpPr>
          <p:cNvPr id="3" name="Content Placeholder 2"/>
          <p:cNvSpPr>
            <a:spLocks noGrp="1"/>
          </p:cNvSpPr>
          <p:nvPr>
            <p:ph idx="1"/>
          </p:nvPr>
        </p:nvSpPr>
        <p:spPr>
          <a:xfrm>
            <a:off x="228600" y="1690689"/>
            <a:ext cx="8458200" cy="4435474"/>
          </a:xfrm>
        </p:spPr>
        <p:txBody>
          <a:bodyPr/>
          <a:lstStyle/>
          <a:p>
            <a:r>
              <a:rPr lang="en-US" dirty="0"/>
              <a:t>In basketball, you have a series of tasks (run, dribble, shoot)</a:t>
            </a:r>
          </a:p>
          <a:p>
            <a:endParaRPr lang="en-US" dirty="0"/>
          </a:p>
          <a:p>
            <a:r>
              <a:rPr lang="en-US" dirty="0"/>
              <a:t>The end goal is to play the game well</a:t>
            </a:r>
          </a:p>
          <a:p>
            <a:endParaRPr lang="en-US" dirty="0"/>
          </a:p>
          <a:p>
            <a:r>
              <a:rPr lang="en-US" dirty="0"/>
              <a:t>Language is the same way—there are skills and strategies, but the end goal is effective communication in social and academic settings and living a productive and happy life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238634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515350" cy="1995489"/>
          </a:xfrm>
        </p:spPr>
        <p:txBody>
          <a:bodyPr/>
          <a:lstStyle/>
          <a:p>
            <a:r>
              <a:rPr lang="en-US" dirty="0"/>
              <a:t>In the old days, you had 2 boxes:**</a:t>
            </a:r>
          </a:p>
        </p:txBody>
      </p:sp>
      <p:sp>
        <p:nvSpPr>
          <p:cNvPr id="10" name="Content Placeholder 9"/>
          <p:cNvSpPr>
            <a:spLocks noGrp="1"/>
          </p:cNvSpPr>
          <p:nvPr>
            <p:ph idx="1"/>
          </p:nvPr>
        </p:nvSpPr>
        <p:spPr>
          <a:xfrm>
            <a:off x="152400" y="1143000"/>
            <a:ext cx="8534400" cy="4983163"/>
          </a:xfrm>
        </p:spPr>
        <p:txBody>
          <a:bodyPr/>
          <a:lstStyle/>
          <a:p>
            <a:endParaRPr lang="en-US" dirty="0"/>
          </a:p>
        </p:txBody>
      </p:sp>
      <p:sp>
        <p:nvSpPr>
          <p:cNvPr id="6" name="Oval 5"/>
          <p:cNvSpPr/>
          <p:nvPr/>
        </p:nvSpPr>
        <p:spPr>
          <a:xfrm>
            <a:off x="1524000" y="1219200"/>
            <a:ext cx="2743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Behaviorist drill and kill, discrete trials, no context, lots of flashcards</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0"/>
            <a:ext cx="38862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descr="http://www.ikea.com/us/en/images/products/drona-box-yellow__0311971_PE429574_S4.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520518"/>
            <a:ext cx="3771900" cy="3771900"/>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5562600" y="1219200"/>
            <a:ext cx="2895600" cy="13716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Whole language—immerse children in rich literature, but no direct teaching of skills</a:t>
            </a:r>
          </a:p>
        </p:txBody>
      </p:sp>
    </p:spTree>
    <p:extLst>
      <p:ext uri="{BB962C8B-B14F-4D97-AF65-F5344CB8AC3E}">
        <p14:creationId xmlns:p14="http://schemas.microsoft.com/office/powerpoint/2010/main" val="270485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305800" cy="723900"/>
          </a:xfrm>
        </p:spPr>
        <p:txBody>
          <a:bodyPr/>
          <a:lstStyle/>
          <a:p>
            <a:r>
              <a:rPr lang="en-US" dirty="0"/>
              <a:t>Hierarchical Skill Intervention</a:t>
            </a:r>
          </a:p>
        </p:txBody>
      </p:sp>
      <p:sp>
        <p:nvSpPr>
          <p:cNvPr id="3" name="Content Placeholder 2"/>
          <p:cNvSpPr>
            <a:spLocks noGrp="1"/>
          </p:cNvSpPr>
          <p:nvPr>
            <p:ph idx="1"/>
          </p:nvPr>
        </p:nvSpPr>
        <p:spPr>
          <a:xfrm>
            <a:off x="228600" y="800100"/>
            <a:ext cx="4724400" cy="5676900"/>
          </a:xfrm>
        </p:spPr>
        <p:txBody>
          <a:bodyPr/>
          <a:lstStyle/>
          <a:p>
            <a:endParaRPr lang="en-US" dirty="0"/>
          </a:p>
        </p:txBody>
      </p:sp>
      <p:pic>
        <p:nvPicPr>
          <p:cNvPr id="3074" name="Picture 2" descr="http://www.how-to-draw-funny-cartoons.com/image-files/cartoon-ladder-5.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209800"/>
            <a:ext cx="2381250"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705600" y="4724400"/>
            <a:ext cx="1600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rPr>
              <a:t>Past -</a:t>
            </a:r>
            <a:r>
              <a:rPr lang="en-US" b="1" dirty="0" err="1">
                <a:solidFill>
                  <a:schemeClr val="tx1">
                    <a:lumMod val="95000"/>
                    <a:lumOff val="5000"/>
                  </a:schemeClr>
                </a:solidFill>
              </a:rPr>
              <a:t>ed</a:t>
            </a:r>
            <a:endParaRPr lang="en-US" b="1" dirty="0">
              <a:solidFill>
                <a:schemeClr val="tx1">
                  <a:lumMod val="95000"/>
                  <a:lumOff val="5000"/>
                </a:schemeClr>
              </a:solidFill>
            </a:endParaRPr>
          </a:p>
        </p:txBody>
      </p:sp>
      <p:sp>
        <p:nvSpPr>
          <p:cNvPr id="5" name="Rounded Rectangle 4"/>
          <p:cNvSpPr/>
          <p:nvPr/>
        </p:nvSpPr>
        <p:spPr>
          <a:xfrm>
            <a:off x="6553200" y="5410200"/>
            <a:ext cx="1600200" cy="4572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rPr>
              <a:t>Plural -s</a:t>
            </a:r>
          </a:p>
        </p:txBody>
      </p:sp>
      <p:sp>
        <p:nvSpPr>
          <p:cNvPr id="6" name="Rectangle 5"/>
          <p:cNvSpPr/>
          <p:nvPr/>
        </p:nvSpPr>
        <p:spPr>
          <a:xfrm>
            <a:off x="6400800" y="6134100"/>
            <a:ext cx="1447800" cy="4191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rPr>
              <a:t>-</a:t>
            </a:r>
            <a:r>
              <a:rPr lang="en-US" sz="2400" b="1" dirty="0" err="1">
                <a:solidFill>
                  <a:schemeClr val="tx1">
                    <a:lumMod val="95000"/>
                    <a:lumOff val="5000"/>
                  </a:schemeClr>
                </a:solidFill>
              </a:rPr>
              <a:t>ing</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228503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Celeste Roseberry </a:t>
            </a:r>
            <a:r>
              <a:rPr lang="en-US" dirty="0" err="1"/>
              <a:t>youtube</a:t>
            </a:r>
            <a:r>
              <a:rPr lang="en-US" dirty="0"/>
              <a:t> channel </a:t>
            </a:r>
          </a:p>
          <a:p>
            <a:endParaRPr lang="en-US" dirty="0"/>
          </a:p>
          <a:p>
            <a:r>
              <a:rPr lang="en-US" dirty="0"/>
              <a:t>Using Drill to Improve Sight </a:t>
            </a:r>
            <a:r>
              <a:rPr lang="en-US"/>
              <a:t>Word Recognition</a:t>
            </a:r>
          </a:p>
        </p:txBody>
      </p:sp>
    </p:spTree>
    <p:extLst>
      <p:ext uri="{BB962C8B-B14F-4D97-AF65-F5344CB8AC3E}">
        <p14:creationId xmlns:p14="http://schemas.microsoft.com/office/powerpoint/2010/main" val="36268233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2203</Words>
  <Application>Microsoft Office PowerPoint</Application>
  <PresentationFormat>On-screen Show (4:3)</PresentationFormat>
  <Paragraphs>220</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Theoretical Foundations of Language Impairment:</vt:lpstr>
      <vt:lpstr>For test 2…</vt:lpstr>
      <vt:lpstr>PowerPoint Outline**</vt:lpstr>
      <vt:lpstr>I. INTRODUCTION: The Cone of Language Learning</vt:lpstr>
      <vt:lpstr>**</vt:lpstr>
      <vt:lpstr>II. INTERVENTION: PLAYING THE GAME**</vt:lpstr>
      <vt:lpstr>In the old days, you had 2 boxes:**</vt:lpstr>
      <vt:lpstr>Hierarchical Skill Intervention</vt:lpstr>
      <vt:lpstr>PowerPoint Presentation</vt:lpstr>
      <vt:lpstr>Often, drill requires the child to imitate the SLP through use of elicited imitation:**</vt:lpstr>
      <vt:lpstr>Eisenberg et al. (2020). Use of imitation training** for targeting grammar: A narrative review. Language, Speech, and Hearing Services in Schools, 51, 205-225. </vt:lpstr>
      <vt:lpstr>Eisenberg et al. 2020 recommended:</vt:lpstr>
      <vt:lpstr>. Contextualized Skill Intervention** </vt:lpstr>
      <vt:lpstr>RISE:** </vt:lpstr>
      <vt:lpstr>Ukrainetz recommends combining drill and whole context learning—for example:**</vt:lpstr>
      <vt:lpstr>The SLP and or teacher can do this…</vt:lpstr>
      <vt:lpstr>4th grade science: recycling lesson**</vt:lpstr>
      <vt:lpstr>For example, with the word “beaches”**</vt:lpstr>
      <vt:lpstr>III. DYNAMIC ASSESSMENT</vt:lpstr>
      <vt:lpstr>Diagnostic Pie (Roseberry-McKibbin, 2022)</vt:lpstr>
      <vt:lpstr>IV. SYSTEMATIC LEARNING SUPPORTS**</vt:lpstr>
      <vt:lpstr>B. Interactive Learning Support</vt:lpstr>
      <vt:lpstr> 1. Linguistic scaffolds (p. 94) </vt:lpstr>
      <vt:lpstr>2. Regulatory scaffolds**</vt:lpstr>
      <vt:lpstr>Regulatory scaffolds can include growth mindset work**</vt:lpstr>
      <vt:lpstr>V. DEVELOPING A GROWTH MINDSET(regulatory scaffolds)</vt:lpstr>
      <vt:lpstr>When children are little:**</vt:lpstr>
      <vt:lpstr>The research of Carol Dweck**</vt:lpstr>
      <vt:lpstr>Those with a growth mindset…**</vt:lpstr>
      <vt:lpstr>PowerPoint Presentation</vt:lpstr>
      <vt:lpstr>In Dweck’s research…**</vt:lpstr>
      <vt:lpstr>Students in the experimental group…</vt:lpstr>
      <vt:lpstr>Again, the experimental students heard that:**</vt:lpstr>
      <vt:lpstr>In other words…**</vt:lpstr>
      <vt:lpstr>The researchers reported that:**</vt:lpstr>
      <vt:lpstr>Students were taught that:**</vt:lpstr>
      <vt:lpstr>We can also explain that it’s like trees growing out to touch each other**</vt:lpstr>
      <vt:lpstr>At the end of the year, Dweck et al compared the 2 groups’ scores on Texas’ standardized achievement tests: </vt:lpstr>
      <vt:lpstr>The researchers concluded:**</vt:lpstr>
      <vt:lpstr>Interestingly, the researchers also found that:**</vt:lpstr>
      <vt:lpstr>We can help students by…**</vt:lpstr>
      <vt:lpstr>PowerPoint Presentation</vt:lpstr>
      <vt:lpstr>On the other hand….**</vt:lpstr>
      <vt:lpstr>Process praise is best:</vt:lpstr>
      <vt:lpstr>PowerPoint Presentation</vt:lpstr>
      <vt:lpstr>I never say:</vt:lpstr>
      <vt:lpstr>PowerPoint Presentation</vt:lpstr>
      <vt:lpstr>Examples of what to say:**</vt:lpstr>
      <vt:lpstr>Me with a defiant (and huge!) 15-year old with Fetal Alcohol Syndrome and a history of violence:**</vt:lpstr>
      <vt:lpstr>Recent research concludes:</vt:lpstr>
      <vt:lpstr>A study cautions that too much screen time can decrease students’ grit and perseverance**</vt:lpstr>
      <vt:lpstr>Major findings:</vt:lpstr>
      <vt:lpstr>PowerPoint Presentation</vt:lpstr>
      <vt:lpstr>Treston wants:**</vt:lpstr>
      <vt:lpstr>How does he get there? He came up with all this and wrote it on the whiteboard himself**</vt:lpstr>
      <vt:lpstr>I emphasized that if he wanted to be a nurse…**</vt:lpstr>
      <vt:lpstr>For many kids….**</vt:lpstr>
      <vt:lpstr>If we have time….**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Roseberry-Mckibbin, Celeste</cp:lastModifiedBy>
  <cp:revision>109</cp:revision>
  <dcterms:created xsi:type="dcterms:W3CDTF">2016-06-07T00:00:36Z</dcterms:created>
  <dcterms:modified xsi:type="dcterms:W3CDTF">2023-05-09T14:12:29Z</dcterms:modified>
</cp:coreProperties>
</file>