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1" r:id="rId3"/>
    <p:sldMasterId id="2147483722" r:id="rId4"/>
  </p:sldMasterIdLst>
  <p:notesMasterIdLst>
    <p:notesMasterId r:id="rId27"/>
  </p:notesMasterIdLst>
  <p:sldIdLst>
    <p:sldId id="256" r:id="rId5"/>
    <p:sldId id="264" r:id="rId6"/>
    <p:sldId id="257" r:id="rId7"/>
    <p:sldId id="258" r:id="rId8"/>
    <p:sldId id="266" r:id="rId9"/>
    <p:sldId id="277" r:id="rId10"/>
    <p:sldId id="270" r:id="rId11"/>
    <p:sldId id="271" r:id="rId12"/>
    <p:sldId id="272" r:id="rId13"/>
    <p:sldId id="259" r:id="rId14"/>
    <p:sldId id="278" r:id="rId15"/>
    <p:sldId id="279" r:id="rId16"/>
    <p:sldId id="280" r:id="rId17"/>
    <p:sldId id="261" r:id="rId18"/>
    <p:sldId id="276" r:id="rId19"/>
    <p:sldId id="281" r:id="rId20"/>
    <p:sldId id="260" r:id="rId21"/>
    <p:sldId id="265" r:id="rId22"/>
    <p:sldId id="263" r:id="rId23"/>
    <p:sldId id="267" r:id="rId24"/>
    <p:sldId id="268" r:id="rId25"/>
    <p:sldId id="26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79292" autoAdjust="0"/>
  </p:normalViewPr>
  <p:slideViewPr>
    <p:cSldViewPr>
      <p:cViewPr varScale="1">
        <p:scale>
          <a:sx n="82" d="100"/>
          <a:sy n="82" d="100"/>
        </p:scale>
        <p:origin x="95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5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328"/>
    </p:cViewPr>
  </p:sorterViewPr>
  <p:notesViewPr>
    <p:cSldViewPr>
      <p:cViewPr varScale="1">
        <p:scale>
          <a:sx n="62" d="100"/>
          <a:sy n="62" d="100"/>
        </p:scale>
        <p:origin x="127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FF29C-D956-438E-B951-25C5EF70DCB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8D354-6455-428F-8336-013AF89FB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49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8D354-6455-428F-8336-013AF89FB7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61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0" y="4572000"/>
            <a:ext cx="3048000" cy="609600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0" y="5105400"/>
            <a:ext cx="3048000" cy="381000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folHlink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0450" y="914400"/>
            <a:ext cx="150495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914400"/>
            <a:ext cx="436245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347" y="4003793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35463"/>
            <a:ext cx="6400800" cy="17526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920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28A7B-F67B-4C67-97D8-A6139AC8F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023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03993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47313"/>
            <a:ext cx="6400800" cy="563189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920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C3D1E-C6D3-4257-938E-41050C5E1B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05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3"/>
                </a:solidFill>
              </a:defRPr>
            </a:lvl1pPr>
            <a:lvl2pPr algn="r">
              <a:defRPr sz="2400">
                <a:solidFill>
                  <a:schemeClr val="accent3"/>
                </a:solidFill>
              </a:defRPr>
            </a:lvl2pPr>
            <a:lvl3pPr algn="r">
              <a:defRPr sz="2000">
                <a:solidFill>
                  <a:schemeClr val="accent3"/>
                </a:solidFill>
              </a:defRPr>
            </a:lvl3pPr>
            <a:lvl4pPr algn="r">
              <a:defRPr sz="1800">
                <a:solidFill>
                  <a:schemeClr val="accent3"/>
                </a:solidFill>
              </a:defRPr>
            </a:lvl4pPr>
            <a:lvl5pPr algn="r"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9E34D-EB5B-4274-8529-05D3E1999C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105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3"/>
                </a:solidFill>
              </a:defRPr>
            </a:lvl1pPr>
            <a:lvl2pPr algn="r">
              <a:defRPr sz="2400">
                <a:solidFill>
                  <a:schemeClr val="accent3"/>
                </a:solidFill>
              </a:defRPr>
            </a:lvl2pPr>
            <a:lvl3pPr algn="r">
              <a:defRPr sz="2000">
                <a:solidFill>
                  <a:schemeClr val="accent3"/>
                </a:solidFill>
              </a:defRPr>
            </a:lvl3pPr>
            <a:lvl4pPr algn="r">
              <a:defRPr sz="1800">
                <a:solidFill>
                  <a:schemeClr val="accent3"/>
                </a:solidFill>
              </a:defRPr>
            </a:lvl4pPr>
            <a:lvl5pPr algn="r"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D6A29-18D6-4B3A-A739-41E750B068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865D8-C664-42F4-806D-9BC7F36DA9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741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95362-4216-4DE4-AFAF-C4BDC454AF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317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 sz="2400">
                <a:solidFill>
                  <a:schemeClr val="bg1"/>
                </a:solidFill>
              </a:defRPr>
            </a:lvl2pPr>
            <a:lvl3pPr algn="l">
              <a:defRPr sz="2000">
                <a:solidFill>
                  <a:schemeClr val="bg1"/>
                </a:solidFill>
              </a:defRPr>
            </a:lvl3pPr>
            <a:lvl4pPr algn="l">
              <a:defRPr sz="1800">
                <a:solidFill>
                  <a:schemeClr val="bg1"/>
                </a:solidFill>
              </a:defRPr>
            </a:lvl4pPr>
            <a:lvl5pPr algn="l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36124-8A90-4B69-A646-22209A2167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762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5EB7C-28BC-4D80-8568-660D5A79BE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25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  <a:lvl2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3pPr>
            <a:lvl4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4pPr>
            <a:lvl5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24E4E-841E-4205-BC49-C71B38831A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716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59F16-F436-42B2-91D7-CE884E5E8A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118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3B172-CFA4-4FB0-AAB8-8A5C33AB5B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310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3C4C1-447F-4C3C-B20F-7C7179BFB6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7876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1781F-5D93-4BF4-A1CB-FE17C65389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424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E51C9-930E-4649-9905-E08B645AEF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1752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8A31B-CDAE-4D99-B642-405A9FD910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684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E8387-44C6-4D5A-9CC7-41C7268603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5547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1E4AB-5FEB-4FE8-A59D-83D091FFE6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6366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4A4F0-D002-4439-B1E2-EBF61AA3B9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21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975225"/>
            <a:ext cx="8534400" cy="1349375"/>
          </a:xfr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4518025"/>
            <a:ext cx="8534400" cy="444500"/>
          </a:xfrm>
          <a:solidFill>
            <a:schemeClr val="tx2">
              <a:lumMod val="20000"/>
              <a:lumOff val="80000"/>
            </a:schemeClr>
          </a:solidFill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347" y="4003793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35463"/>
            <a:ext cx="6400800" cy="17526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920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309E4-01C1-499A-80E0-44D59F4DA1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2460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03993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47313"/>
            <a:ext cx="6400800" cy="563189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920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7340A-9644-4CB0-99CC-F91C50635B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4394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D3723-E8E2-40A8-BB3E-8133437C30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2396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C25BF-00D4-4DDF-9C26-DDAC5BAE8E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3268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3C794-AE76-4032-AE2A-D3E9A98707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6799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97B22-6E34-4244-A6BA-6760DACA73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2271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 sz="2400">
                <a:solidFill>
                  <a:schemeClr val="bg1"/>
                </a:solidFill>
              </a:defRPr>
            </a:lvl2pPr>
            <a:lvl3pPr algn="l">
              <a:defRPr sz="2000">
                <a:solidFill>
                  <a:schemeClr val="bg1"/>
                </a:solidFill>
              </a:defRPr>
            </a:lvl3pPr>
            <a:lvl4pPr algn="l">
              <a:defRPr sz="1800">
                <a:solidFill>
                  <a:schemeClr val="bg1"/>
                </a:solidFill>
              </a:defRPr>
            </a:lvl4pPr>
            <a:lvl5pPr algn="l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A1660-A46C-43C0-9FA6-F9F5E7E1DF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990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503F5-CCF4-4B11-926B-1F4E6EAEF2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791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016E9-41CB-4F03-9BF2-0314381878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699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1A74F-430F-4D77-A412-725B9BE5F5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04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95600" y="1828800"/>
            <a:ext cx="29337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8800"/>
            <a:ext cx="29337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82EA9-D555-47E2-8B32-B7ED2E3DEF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3588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86ABE-E9F0-4C4F-96E7-73BCD83BBA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6847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9618F-EDE9-4CE2-ADEE-77EE25703A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6605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1F006-5605-4614-9010-85EF8DE591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1689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DD1C3-D19B-4DBC-8FCE-2657D472E7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425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BB4DD-9015-4E33-91C1-7E6A04EAB0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5631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4C02E-4FD2-4EDC-8291-8EA7EF6CA3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2707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EF082-7ED2-4D60-84E7-FFD80B5FD1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9279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28A7B-F67B-4C67-97D8-A6139AC8F08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774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9E34D-EB5B-4274-8529-05D3E1999C9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63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914400"/>
            <a:ext cx="6096000" cy="5032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1524000"/>
            <a:ext cx="2973388" cy="587327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5600" y="2163762"/>
            <a:ext cx="2973388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3600" y="1535113"/>
            <a:ext cx="3048000" cy="585527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3600" y="2174875"/>
            <a:ext cx="3048000" cy="3616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5EB7C-28BC-4D80-8568-660D5A79BEF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90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24E4E-841E-4205-BC49-C71B38831A2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8513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59F16-F436-42B2-91D7-CE884E5E8A1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5318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3B172-CFA4-4FB0-AAB8-8A5C33AB5B2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0558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3C4C1-447F-4C3C-B20F-7C7179BFB66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6153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1781F-5D93-4BF4-A1CB-FE17C653899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5367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E51C9-930E-4649-9905-E08B645AEF3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0233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8A31B-CDAE-4D99-B642-405A9FD9105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0423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E8387-44C6-4D5A-9CC7-41C7268603B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64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914400"/>
            <a:ext cx="6248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990600"/>
            <a:ext cx="434340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46482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76600" y="990600"/>
            <a:ext cx="5486400" cy="35814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76600" y="5257800"/>
            <a:ext cx="5486400" cy="5334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914400"/>
            <a:ext cx="601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95600" y="1828800"/>
            <a:ext cx="6019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6">
              <a:lumMod val="40000"/>
              <a:lumOff val="60000"/>
            </a:schemeClr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accent4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8B1779-5727-4B05-8701-377F64024B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2344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2344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344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344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344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75DDA00-C419-47F4-A3FD-6D7C96975E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2344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2344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344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344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344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457DC5-9CDB-43DD-A815-CE9561F70BD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141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Gathering and Analyzing a Language Sample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967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411162"/>
          </a:xfrm>
        </p:spPr>
        <p:txBody>
          <a:bodyPr/>
          <a:lstStyle/>
          <a:p>
            <a:pPr algn="l"/>
            <a:r>
              <a:rPr lang="en-US" dirty="0"/>
              <a:t>When analyzing a LS: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ECF02B-C218-495E-A222-5CC7DDA1B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99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1173162"/>
          </a:xfrm>
        </p:spPr>
        <p:txBody>
          <a:bodyPr/>
          <a:lstStyle/>
          <a:p>
            <a:pPr algn="l"/>
            <a:r>
              <a:rPr lang="en-US" sz="3200" dirty="0" err="1"/>
              <a:t>Hao</a:t>
            </a:r>
            <a:r>
              <a:rPr lang="en-US" sz="3200" dirty="0"/>
              <a:t> et al. A narrative evaluation of Mandarin-speaking children with language impairment. </a:t>
            </a:r>
            <a:r>
              <a:rPr lang="en-US" sz="3200" i="1" dirty="0"/>
              <a:t>Journal of Speech, Language, and Hearing Research, 61</a:t>
            </a:r>
            <a:r>
              <a:rPr lang="en-US" sz="3200" dirty="0"/>
              <a:t>, 35-359.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24D2C-9AE4-40E1-8EB3-E2CB228AF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504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However…(</a:t>
            </a:r>
            <a:r>
              <a:rPr lang="en-US" dirty="0" err="1"/>
              <a:t>Hao</a:t>
            </a:r>
            <a:r>
              <a:rPr lang="en-US" dirty="0"/>
              <a:t> et al.  continued)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D3BD3E-2E54-4B5F-8913-305308465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70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example (this slide not on the exam)**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772400" cy="4449763"/>
          </a:xfrm>
        </p:spPr>
        <p:txBody>
          <a:bodyPr/>
          <a:lstStyle/>
          <a:p>
            <a:pPr algn="l"/>
            <a:r>
              <a:rPr lang="en-US" dirty="0"/>
              <a:t>So we, like, went to Disneyland you know? And, like there was this thing, this ride…this ride that was just totally awesome. I, like, totally loved it. (27 words)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We went to Disneyland and I loved this awesome ride. (10 words)</a:t>
            </a:r>
          </a:p>
        </p:txBody>
      </p:sp>
    </p:spTree>
    <p:extLst>
      <p:ext uri="{BB962C8B-B14F-4D97-AF65-F5344CB8AC3E}">
        <p14:creationId xmlns:p14="http://schemas.microsoft.com/office/powerpoint/2010/main" val="1700201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792162"/>
          </a:xfrm>
        </p:spPr>
        <p:txBody>
          <a:bodyPr/>
          <a:lstStyle/>
          <a:p>
            <a:pPr algn="l"/>
            <a:r>
              <a:rPr lang="en-US" dirty="0"/>
              <a:t>II. Obtaining the LS (review from 112)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D9B122-8541-4018-9659-11530576F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33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7480300" cy="533400"/>
          </a:xfrm>
        </p:spPr>
        <p:txBody>
          <a:bodyPr/>
          <a:lstStyle/>
          <a:p>
            <a:r>
              <a:rPr lang="en-US" altLang="en-US"/>
              <a:t>Fogle, 2019: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7CEDC6-2A88-4E54-96F9-7448B8063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138603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68" y="438466"/>
            <a:ext cx="6592832" cy="580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719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251700" cy="609600"/>
          </a:xfrm>
        </p:spPr>
        <p:txBody>
          <a:bodyPr/>
          <a:lstStyle/>
          <a:p>
            <a:r>
              <a:rPr lang="en-US" altLang="en-US" dirty="0"/>
              <a:t>III. MLU Norms (</a:t>
            </a:r>
            <a:r>
              <a:rPr lang="en-US" altLang="en-US"/>
              <a:t>PRAXIS!)** </a:t>
            </a:r>
            <a:endParaRPr lang="en-US" alt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6248400"/>
          </a:xfrm>
        </p:spPr>
        <p:txBody>
          <a:bodyPr/>
          <a:lstStyle/>
          <a:p>
            <a:pPr algn="l"/>
            <a:r>
              <a:rPr lang="en-US" altLang="en-US" dirty="0"/>
              <a:t>18-24 mos. MLU = 1.5 to 2.0</a:t>
            </a:r>
          </a:p>
          <a:p>
            <a:pPr algn="l"/>
            <a:endParaRPr lang="en-US" altLang="en-US" sz="1000" dirty="0"/>
          </a:p>
          <a:p>
            <a:pPr algn="l"/>
            <a:r>
              <a:rPr lang="en-US" altLang="en-US" dirty="0"/>
              <a:t>2-2 ½ yrs. MLU = 2.0-2.5</a:t>
            </a:r>
          </a:p>
          <a:p>
            <a:pPr algn="l"/>
            <a:endParaRPr lang="en-US" altLang="en-US" sz="1400" dirty="0"/>
          </a:p>
          <a:p>
            <a:pPr algn="l"/>
            <a:r>
              <a:rPr lang="en-US" altLang="en-US" dirty="0"/>
              <a:t>2 ½ to 3 yrs. MLU = 2.5-3.0</a:t>
            </a:r>
          </a:p>
          <a:p>
            <a:pPr algn="l"/>
            <a:endParaRPr lang="en-US" altLang="en-US" sz="1400" dirty="0"/>
          </a:p>
          <a:p>
            <a:pPr algn="l"/>
            <a:r>
              <a:rPr lang="en-US" altLang="en-US" dirty="0"/>
              <a:t>3-4 yrs. MLU = 3.0-4.0</a:t>
            </a:r>
          </a:p>
          <a:p>
            <a:pPr algn="l"/>
            <a:endParaRPr lang="en-US" altLang="en-US" sz="1200" dirty="0"/>
          </a:p>
          <a:p>
            <a:pPr algn="l"/>
            <a:r>
              <a:rPr lang="en-US" altLang="en-US" dirty="0"/>
              <a:t>4-5 yrs. MLU = 4.5+</a:t>
            </a:r>
          </a:p>
          <a:p>
            <a:pPr algn="l"/>
            <a:endParaRPr lang="en-US" altLang="en-US" sz="1400" dirty="0"/>
          </a:p>
          <a:p>
            <a:pPr marL="0" lvl="2" indent="1588"/>
            <a:r>
              <a:rPr lang="en-US" altLang="en-US" sz="3200" dirty="0"/>
              <a:t>5-6 yrs. MLU= 8+ words, compound  and complex sentences</a:t>
            </a:r>
          </a:p>
        </p:txBody>
      </p:sp>
    </p:spTree>
    <p:extLst>
      <p:ext uri="{BB962C8B-B14F-4D97-AF65-F5344CB8AC3E}">
        <p14:creationId xmlns:p14="http://schemas.microsoft.com/office/powerpoint/2010/main" val="2836030596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8763000" cy="6324600"/>
          </a:xfrm>
        </p:spPr>
        <p:txBody>
          <a:bodyPr/>
          <a:lstStyle/>
          <a:p>
            <a:pPr algn="l"/>
            <a:r>
              <a:rPr lang="en-US" sz="3200" b="0"/>
              <a:t>PowerPoint Outline</a:t>
            </a:r>
            <a:br>
              <a:rPr lang="en-US" sz="3200" b="0"/>
            </a:br>
            <a:br>
              <a:rPr lang="en-US" sz="3200" b="0" dirty="0"/>
            </a:br>
            <a:r>
              <a:rPr lang="en-US" sz="3200" b="0" dirty="0"/>
              <a:t>I. Purpose of a Language Sample</a:t>
            </a:r>
            <a:br>
              <a:rPr lang="en-US" sz="3200" b="0" dirty="0"/>
            </a:br>
            <a:r>
              <a:rPr lang="en-US" sz="3200" b="0" dirty="0"/>
              <a:t>II. Obtaining the Language Sample</a:t>
            </a:r>
            <a:br>
              <a:rPr lang="en-US" sz="3200" b="0" dirty="0"/>
            </a:br>
            <a:r>
              <a:rPr lang="en-US" sz="3200" b="0" dirty="0"/>
              <a:t>III. MLU Norms</a:t>
            </a:r>
            <a:br>
              <a:rPr lang="en-US" sz="3200" b="0" dirty="0"/>
            </a:br>
            <a:r>
              <a:rPr lang="en-US" sz="3200" b="0" dirty="0"/>
              <a:t>IV. Group Activity: LSA</a:t>
            </a:r>
          </a:p>
        </p:txBody>
      </p:sp>
    </p:spTree>
    <p:extLst>
      <p:ext uri="{BB962C8B-B14F-4D97-AF65-F5344CB8AC3E}">
        <p14:creationId xmlns:p14="http://schemas.microsoft.com/office/powerpoint/2010/main" val="2746494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/>
          <a:lstStyle/>
          <a:p>
            <a:pPr algn="l"/>
            <a:r>
              <a:rPr lang="en-US" dirty="0"/>
              <a:t>IV. Group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600200"/>
            <a:ext cx="4724400" cy="4525963"/>
          </a:xfrm>
        </p:spPr>
        <p:txBody>
          <a:bodyPr/>
          <a:lstStyle/>
          <a:p>
            <a:pPr algn="l"/>
            <a:r>
              <a:rPr lang="en-US" dirty="0"/>
              <a:t>Together, we will analyze the language sample in </a:t>
            </a:r>
            <a:r>
              <a:rPr lang="en-US"/>
              <a:t>your copy 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71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6324600"/>
          </a:xfrm>
        </p:spPr>
        <p:txBody>
          <a:bodyPr/>
          <a:lstStyle/>
          <a:p>
            <a:pPr algn="l"/>
            <a:r>
              <a:rPr lang="en-US" sz="3200" b="0" dirty="0"/>
              <a:t>PowerPoint Outline</a:t>
            </a:r>
            <a:br>
              <a:rPr lang="en-US" sz="3200" b="0" dirty="0"/>
            </a:br>
            <a:br>
              <a:rPr lang="en-US" sz="3200" b="0" dirty="0"/>
            </a:br>
            <a:r>
              <a:rPr lang="en-US" sz="3200" b="0" dirty="0"/>
              <a:t>I. Purpose of a Language Sample</a:t>
            </a:r>
            <a:br>
              <a:rPr lang="en-US" sz="3200" b="0" dirty="0"/>
            </a:br>
            <a:r>
              <a:rPr lang="en-US" sz="3200" b="0" dirty="0"/>
              <a:t>II. Obtaining the Language Sample</a:t>
            </a:r>
            <a:br>
              <a:rPr lang="en-US" sz="3200" b="0" dirty="0"/>
            </a:br>
            <a:r>
              <a:rPr lang="en-US" sz="3200" b="0" dirty="0"/>
              <a:t>III. MLU Norms</a:t>
            </a:r>
            <a:br>
              <a:rPr lang="en-US" sz="3200" b="0" dirty="0"/>
            </a:br>
            <a:r>
              <a:rPr lang="en-US" sz="3200" b="0" dirty="0"/>
              <a:t>IV. Group Activity: LSA</a:t>
            </a:r>
          </a:p>
        </p:txBody>
      </p:sp>
    </p:spTree>
    <p:extLst>
      <p:ext uri="{BB962C8B-B14F-4D97-AF65-F5344CB8AC3E}">
        <p14:creationId xmlns:p14="http://schemas.microsoft.com/office/powerpoint/2010/main" val="3926881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7660"/>
            <a:ext cx="5410200" cy="6726522"/>
          </a:xfrm>
        </p:spPr>
      </p:pic>
    </p:spTree>
    <p:extLst>
      <p:ext uri="{BB962C8B-B14F-4D97-AF65-F5344CB8AC3E}">
        <p14:creationId xmlns:p14="http://schemas.microsoft.com/office/powerpoint/2010/main" val="2299777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5719"/>
            <a:ext cx="5715000" cy="6669881"/>
          </a:xfrm>
        </p:spPr>
      </p:pic>
    </p:spTree>
    <p:extLst>
      <p:ext uri="{BB962C8B-B14F-4D97-AF65-F5344CB8AC3E}">
        <p14:creationId xmlns:p14="http://schemas.microsoft.com/office/powerpoint/2010/main" val="4138330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205582"/>
            <a:ext cx="4897636" cy="6530182"/>
          </a:xfrm>
        </p:spPr>
      </p:pic>
    </p:spTree>
    <p:extLst>
      <p:ext uri="{BB962C8B-B14F-4D97-AF65-F5344CB8AC3E}">
        <p14:creationId xmlns:p14="http://schemas.microsoft.com/office/powerpoint/2010/main" val="2107499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563562"/>
          </a:xfrm>
        </p:spPr>
        <p:txBody>
          <a:bodyPr/>
          <a:lstStyle/>
          <a:p>
            <a:pPr algn="l"/>
            <a:r>
              <a:rPr lang="en-US" dirty="0"/>
              <a:t>I. Purpose of a Language Sample: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31C4E3-94FA-47BB-BE1A-58082751D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27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111283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Language samples are ideal for evaluating young children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363F0-B9B0-4633-AA8E-49BF76B34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91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10600" cy="2925762"/>
          </a:xfrm>
        </p:spPr>
        <p:txBody>
          <a:bodyPr/>
          <a:lstStyle/>
          <a:p>
            <a:pPr algn="l"/>
            <a:r>
              <a:rPr lang="en-US" sz="3200" dirty="0" err="1"/>
              <a:t>Pavelko</a:t>
            </a:r>
            <a:r>
              <a:rPr lang="en-US" sz="3200" dirty="0"/>
              <a:t> et al. Use of language sample analysis by school-based SLPs: Results of a nationwide survey. </a:t>
            </a:r>
            <a:r>
              <a:rPr lang="en-US" sz="3200" i="1" dirty="0"/>
              <a:t>Language, Speech, and Hearing Services in Schools, 47</a:t>
            </a:r>
            <a:r>
              <a:rPr lang="en-US" sz="3200" dirty="0"/>
              <a:t>(3), 246-258.  doi:10.1044/2016_LSHSS-15-0044.</a:t>
            </a:r>
            <a:endParaRPr lang="en-US" sz="3200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D2CD4F-DD53-4DFA-A5F9-690E185B4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6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 gave a workshop for 500 SLPs in Houston, TX**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7620000" cy="4144963"/>
          </a:xfrm>
        </p:spPr>
        <p:txBody>
          <a:bodyPr/>
          <a:lstStyle/>
          <a:p>
            <a:r>
              <a:rPr lang="en-US" dirty="0"/>
              <a:t>I asked how many used language samples when assessing ELLs </a:t>
            </a:r>
          </a:p>
          <a:p>
            <a:endParaRPr lang="en-US" dirty="0"/>
          </a:p>
          <a:p>
            <a:r>
              <a:rPr lang="en-US" dirty="0"/>
              <a:t>Not one hand went up!!</a:t>
            </a:r>
          </a:p>
        </p:txBody>
      </p:sp>
    </p:spTree>
    <p:extLst>
      <p:ext uri="{BB962C8B-B14F-4D97-AF65-F5344CB8AC3E}">
        <p14:creationId xmlns:p14="http://schemas.microsoft.com/office/powerpoint/2010/main" val="2375449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848600" cy="1477962"/>
          </a:xfrm>
        </p:spPr>
        <p:txBody>
          <a:bodyPr/>
          <a:lstStyle/>
          <a:p>
            <a:pPr algn="l"/>
            <a:r>
              <a:rPr lang="en-US" sz="3200" dirty="0"/>
              <a:t>However, in the case of populations such as multicultural and low-SES, we need to try because norm-referenced tests are biased**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057400"/>
            <a:ext cx="7696200" cy="4068763"/>
          </a:xfrm>
        </p:spPr>
        <p:txBody>
          <a:bodyPr/>
          <a:lstStyle/>
          <a:p>
            <a:pPr algn="l"/>
            <a:r>
              <a:rPr lang="en-US" i="1" dirty="0"/>
              <a:t>Communication Disorders Quarterly</a:t>
            </a:r>
            <a:r>
              <a:rPr lang="en-US" dirty="0"/>
              <a:t> Vol 38(4), 231-241.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Abel, A.D., </a:t>
            </a:r>
            <a:r>
              <a:rPr lang="en-US" dirty="0" err="1"/>
              <a:t>Schuele</a:t>
            </a:r>
            <a:r>
              <a:rPr lang="en-US" dirty="0"/>
              <a:t>, M., Arndt, K.B., Lee, M.W., &amp; Blankenship, K.G. Another look at the influence of maternal education on preschoolers’ performance on two norm-referenced measures.</a:t>
            </a:r>
          </a:p>
        </p:txBody>
      </p:sp>
    </p:spTree>
    <p:extLst>
      <p:ext uri="{BB962C8B-B14F-4D97-AF65-F5344CB8AC3E}">
        <p14:creationId xmlns:p14="http://schemas.microsoft.com/office/powerpoint/2010/main" val="1067134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848600" cy="1341438"/>
          </a:xfrm>
        </p:spPr>
        <p:txBody>
          <a:bodyPr/>
          <a:lstStyle/>
          <a:p>
            <a:pPr algn="l"/>
            <a:r>
              <a:rPr lang="en-US" sz="3200" dirty="0"/>
              <a:t>In this study, they compared the performance of low- and mid-SES preschoolers (typically developing)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824BB-E6DA-4830-A1BC-58D1AA3C5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13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Thus….**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600200"/>
            <a:ext cx="5867400" cy="4525963"/>
          </a:xfrm>
        </p:spPr>
        <p:txBody>
          <a:bodyPr/>
          <a:lstStyle/>
          <a:p>
            <a:pPr algn="l"/>
            <a:r>
              <a:rPr lang="en-US" dirty="0"/>
              <a:t>Use of language sampling is very important with populations such as </a:t>
            </a:r>
            <a:r>
              <a:rPr lang="en-US"/>
              <a:t>low-SES children!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18090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73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ustom Design">
      <a:majorFont>
        <a:latin typeface="Times New Roman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70">
  <a:themeElements>
    <a:clrScheme name="Lorry White">
      <a:dk1>
        <a:srgbClr val="5F5F5F"/>
      </a:dk1>
      <a:lt1>
        <a:srgbClr val="7F7F7F"/>
      </a:lt1>
      <a:dk2>
        <a:srgbClr val="5F5F5F"/>
      </a:dk2>
      <a:lt2>
        <a:srgbClr val="F2F2F2"/>
      </a:lt2>
      <a:accent1>
        <a:srgbClr val="89AFD5"/>
      </a:accent1>
      <a:accent2>
        <a:srgbClr val="336394"/>
      </a:accent2>
      <a:accent3>
        <a:srgbClr val="234466"/>
      </a:accent3>
      <a:accent4>
        <a:srgbClr val="5D91C7"/>
      </a:accent4>
      <a:accent5>
        <a:srgbClr val="CFDFEE"/>
      </a:accent5>
      <a:accent6>
        <a:srgbClr val="A2C0DF"/>
      </a:accent6>
      <a:hlink>
        <a:srgbClr val="0070C0"/>
      </a:hlink>
      <a:folHlink>
        <a:srgbClr val="33639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Lorry White">
      <a:dk1>
        <a:srgbClr val="5F5F5F"/>
      </a:dk1>
      <a:lt1>
        <a:srgbClr val="7F7F7F"/>
      </a:lt1>
      <a:dk2>
        <a:srgbClr val="5F5F5F"/>
      </a:dk2>
      <a:lt2>
        <a:srgbClr val="F2F2F2"/>
      </a:lt2>
      <a:accent1>
        <a:srgbClr val="89AFD5"/>
      </a:accent1>
      <a:accent2>
        <a:srgbClr val="336394"/>
      </a:accent2>
      <a:accent3>
        <a:srgbClr val="234466"/>
      </a:accent3>
      <a:accent4>
        <a:srgbClr val="5D91C7"/>
      </a:accent4>
      <a:accent5>
        <a:srgbClr val="CFDFEE"/>
      </a:accent5>
      <a:accent6>
        <a:srgbClr val="A2C0DF"/>
      </a:accent6>
      <a:hlink>
        <a:srgbClr val="0070C0"/>
      </a:hlink>
      <a:folHlink>
        <a:srgbClr val="33639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eme61">
  <a:themeElements>
    <a:clrScheme name="0328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328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328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28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28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28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28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28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28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28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28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28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28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28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Theme73</Template>
  <TotalTime>251</TotalTime>
  <Words>456</Words>
  <Application>Microsoft Office PowerPoint</Application>
  <PresentationFormat>On-screen Show (4:3)</PresentationFormat>
  <Paragraphs>41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Times New Roman</vt:lpstr>
      <vt:lpstr>Verdana</vt:lpstr>
      <vt:lpstr>Theme73</vt:lpstr>
      <vt:lpstr>Theme70</vt:lpstr>
      <vt:lpstr>1_Default Design</vt:lpstr>
      <vt:lpstr>Theme61</vt:lpstr>
      <vt:lpstr>Gathering and Analyzing a Language Sample</vt:lpstr>
      <vt:lpstr>PowerPoint Outline  I. Purpose of a Language Sample II. Obtaining the Language Sample III. MLU Norms IV. Group Activity: LSA</vt:lpstr>
      <vt:lpstr>I. Purpose of a Language Sample:</vt:lpstr>
      <vt:lpstr>Language samples are ideal for evaluating young children</vt:lpstr>
      <vt:lpstr>Pavelko et al. Use of language sample analysis by school-based SLPs: Results of a nationwide survey. Language, Speech, and Hearing Services in Schools, 47(3), 246-258.  doi:10.1044/2016_LSHSS-15-0044.</vt:lpstr>
      <vt:lpstr>When I gave a workshop for 500 SLPs in Houston, TX**</vt:lpstr>
      <vt:lpstr>However, in the case of populations such as multicultural and low-SES, we need to try because norm-referenced tests are biased**</vt:lpstr>
      <vt:lpstr>In this study, they compared the performance of low- and mid-SES preschoolers (typically developing)</vt:lpstr>
      <vt:lpstr>Thus….**</vt:lpstr>
      <vt:lpstr>When analyzing a LS:</vt:lpstr>
      <vt:lpstr>Hao et al. A narrative evaluation of Mandarin-speaking children with language impairment. Journal of Speech, Language, and Hearing Research, 61, 35-359.</vt:lpstr>
      <vt:lpstr>However…(Hao et al.  continued)</vt:lpstr>
      <vt:lpstr>For example (this slide not on the exam)**</vt:lpstr>
      <vt:lpstr>II. Obtaining the LS (review from 112)</vt:lpstr>
      <vt:lpstr>Fogle, 2019:</vt:lpstr>
      <vt:lpstr>PowerPoint Presentation</vt:lpstr>
      <vt:lpstr>III. MLU Norms (PRAXIS!)** </vt:lpstr>
      <vt:lpstr>PowerPoint Outline  I. Purpose of a Language Sample II. Obtaining the Language Sample III. MLU Norms IV. Group Activity: LSA</vt:lpstr>
      <vt:lpstr>IV. Group Activity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Celeste</dc:creator>
  <cp:lastModifiedBy>Roseberry-Mckibbin, Celeste</cp:lastModifiedBy>
  <cp:revision>42</cp:revision>
  <dcterms:created xsi:type="dcterms:W3CDTF">2016-07-28T19:45:03Z</dcterms:created>
  <dcterms:modified xsi:type="dcterms:W3CDTF">2020-06-28T21:53:04Z</dcterms:modified>
</cp:coreProperties>
</file>