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1" r:id="rId2"/>
    <p:sldMasterId id="2147483769" r:id="rId3"/>
  </p:sldMasterIdLst>
  <p:sldIdLst>
    <p:sldId id="328" r:id="rId4"/>
    <p:sldId id="283" r:id="rId5"/>
    <p:sldId id="257" r:id="rId6"/>
    <p:sldId id="346" r:id="rId7"/>
    <p:sldId id="347" r:id="rId8"/>
    <p:sldId id="258" r:id="rId9"/>
    <p:sldId id="326" r:id="rId10"/>
    <p:sldId id="294" r:id="rId11"/>
    <p:sldId id="309" r:id="rId12"/>
    <p:sldId id="259" r:id="rId13"/>
    <p:sldId id="327" r:id="rId14"/>
    <p:sldId id="311" r:id="rId15"/>
    <p:sldId id="312" r:id="rId16"/>
    <p:sldId id="260" r:id="rId17"/>
    <p:sldId id="263" r:id="rId18"/>
    <p:sldId id="262" r:id="rId19"/>
    <p:sldId id="261" r:id="rId20"/>
    <p:sldId id="306" r:id="rId21"/>
    <p:sldId id="307" r:id="rId22"/>
    <p:sldId id="308" r:id="rId23"/>
    <p:sldId id="265" r:id="rId24"/>
    <p:sldId id="367" r:id="rId25"/>
    <p:sldId id="266" r:id="rId26"/>
    <p:sldId id="272" r:id="rId27"/>
    <p:sldId id="270" r:id="rId28"/>
    <p:sldId id="271" r:id="rId29"/>
    <p:sldId id="318" r:id="rId30"/>
    <p:sldId id="290" r:id="rId31"/>
    <p:sldId id="313" r:id="rId32"/>
    <p:sldId id="269" r:id="rId33"/>
    <p:sldId id="310" r:id="rId34"/>
    <p:sldId id="279" r:id="rId35"/>
    <p:sldId id="316" r:id="rId36"/>
    <p:sldId id="317" r:id="rId37"/>
    <p:sldId id="280" r:id="rId38"/>
    <p:sldId id="281" r:id="rId39"/>
    <p:sldId id="319" r:id="rId40"/>
    <p:sldId id="320" r:id="rId41"/>
    <p:sldId id="364" r:id="rId42"/>
    <p:sldId id="296" r:id="rId43"/>
    <p:sldId id="297" r:id="rId44"/>
    <p:sldId id="298" r:id="rId45"/>
    <p:sldId id="299" r:id="rId46"/>
    <p:sldId id="295" r:id="rId47"/>
    <p:sldId id="365" r:id="rId48"/>
    <p:sldId id="366" r:id="rId49"/>
    <p:sldId id="348" r:id="rId50"/>
    <p:sldId id="349" r:id="rId51"/>
    <p:sldId id="278" r:id="rId52"/>
    <p:sldId id="314" r:id="rId53"/>
    <p:sldId id="315" r:id="rId54"/>
    <p:sldId id="275" r:id="rId55"/>
    <p:sldId id="28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117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t="12225"/>
          <a:stretch>
            <a:fillRect/>
          </a:stretch>
        </p:blipFill>
        <p:spPr bwMode="auto">
          <a:xfrm>
            <a:off x="-3175" y="84455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2">
            <a:extLst>
              <a:ext uri="{28A0092B-C50C-407E-A947-70E740481C1C}">
                <a14:useLocalDpi xmlns:a14="http://schemas.microsoft.com/office/drawing/2010/main" val="0"/>
              </a:ext>
            </a:extLst>
          </a:blip>
          <a:srcRect t="12225"/>
          <a:stretch>
            <a:fillRect/>
          </a:stretch>
        </p:blipFill>
        <p:spPr bwMode="auto">
          <a:xfrm>
            <a:off x="0" y="-5715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2">
            <a:extLst>
              <a:ext uri="{28A0092B-C50C-407E-A947-70E740481C1C}">
                <a14:useLocalDpi xmlns:a14="http://schemas.microsoft.com/office/drawing/2010/main" val="0"/>
              </a:ext>
            </a:extLst>
          </a:blip>
          <a:srcRect t="29427"/>
          <a:stretch>
            <a:fillRect/>
          </a:stretch>
        </p:blipFill>
        <p:spPr bwMode="auto">
          <a:xfrm>
            <a:off x="0" y="-55563"/>
            <a:ext cx="91440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9" name="Rectangle 2"/>
          <p:cNvSpPr>
            <a:spLocks noGrp="1" noChangeArrowheads="1"/>
          </p:cNvSpPr>
          <p:nvPr>
            <p:ph type="title"/>
          </p:nvPr>
        </p:nvSpPr>
        <p:spPr bwMode="auto">
          <a:xfrm>
            <a:off x="457200" y="41608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t>Click to edit Master title style</a:t>
            </a:r>
            <a:endParaRPr lang="en-GB" dirty="0"/>
          </a:p>
        </p:txBody>
      </p:sp>
      <p:sp>
        <p:nvSpPr>
          <p:cNvPr id="7" name="Rectangle 6"/>
          <p:cNvSpPr>
            <a:spLocks noGrp="1" noChangeArrowheads="1"/>
          </p:cNvSpPr>
          <p:nvPr>
            <p:ph type="dt" sz="half" idx="10"/>
          </p:nvPr>
        </p:nvSpPr>
        <p:spPr/>
        <p:txBody>
          <a:bodyPr/>
          <a:lstStyle>
            <a:lvl1pPr>
              <a:defRPr/>
            </a:lvl1pPr>
          </a:lstStyle>
          <a:p>
            <a:fld id="{8AAE4D38-E28D-4730-8460-8180F9BD6E3B}" type="datetimeFigureOut">
              <a:rPr lang="en-US" smtClean="0"/>
              <a:t>6/6/2024</a:t>
            </a:fld>
            <a:endParaRPr lang="en-US"/>
          </a:p>
        </p:txBody>
      </p:sp>
      <p:sp>
        <p:nvSpPr>
          <p:cNvPr id="8" name="Rectangle 7"/>
          <p:cNvSpPr>
            <a:spLocks noGrp="1" noChangeArrowheads="1"/>
          </p:cNvSpPr>
          <p:nvPr>
            <p:ph type="ftr" sz="quarter" idx="11"/>
          </p:nvPr>
        </p:nvSpPr>
        <p:spPr>
          <a:xfrm>
            <a:off x="3124200" y="92075"/>
            <a:ext cx="2895600" cy="476250"/>
          </a:xfrm>
        </p:spPr>
        <p:txBody>
          <a:bodyPr/>
          <a:lstStyle>
            <a:lvl1pPr>
              <a:defRPr/>
            </a:lvl1pPr>
          </a:lstStyle>
          <a:p>
            <a:endParaRPr lang="en-US"/>
          </a:p>
        </p:txBody>
      </p:sp>
      <p:sp>
        <p:nvSpPr>
          <p:cNvPr id="10" name="Rectangle 9"/>
          <p:cNvSpPr>
            <a:spLocks noGrp="1" noChangeArrowheads="1"/>
          </p:cNvSpPr>
          <p:nvPr>
            <p:ph type="sldNum" sz="quarter" idx="12"/>
          </p:nvPr>
        </p:nvSpPr>
        <p:spPr/>
        <p:txBody>
          <a:bodyPr/>
          <a:lstStyle>
            <a:lvl1pPr>
              <a:defRPr/>
            </a:lvl1pPr>
          </a:lstStyle>
          <a:p>
            <a:pPr>
              <a:defRPr/>
            </a:pPr>
            <a:fld id="{8C5D5667-9972-405E-BC13-95E49818FBE8}" type="slidenum">
              <a:rPr lang="en-GB"/>
              <a:pPr>
                <a:defRPr/>
              </a:pPr>
              <a:t>‹#›</a:t>
            </a:fld>
            <a:endParaRPr lang="en-GB"/>
          </a:p>
        </p:txBody>
      </p:sp>
    </p:spTree>
    <p:extLst>
      <p:ext uri="{BB962C8B-B14F-4D97-AF65-F5344CB8AC3E}">
        <p14:creationId xmlns:p14="http://schemas.microsoft.com/office/powerpoint/2010/main" val="25379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80385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190297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98344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123683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682873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4073216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3198719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3200358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165777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02010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9" name="Rectangle 2"/>
          <p:cNvSpPr>
            <a:spLocks noGrp="1" noChangeArrowheads="1"/>
          </p:cNvSpPr>
          <p:nvPr>
            <p:ph type="title"/>
          </p:nvPr>
        </p:nvSpPr>
        <p:spPr bwMode="auto">
          <a:xfrm>
            <a:off x="457200" y="41608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t>Click to edit Master title style</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92157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476832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C77AEE34-AA75-4A82-B74D-B771D1762994}" type="slidenum">
              <a:rPr lang="en-GB"/>
              <a:pPr>
                <a:defRPr/>
              </a:pPr>
              <a:t>‹#›</a:t>
            </a:fld>
            <a:endParaRPr lang="en-GB"/>
          </a:p>
        </p:txBody>
      </p:sp>
    </p:spTree>
    <p:extLst>
      <p:ext uri="{BB962C8B-B14F-4D97-AF65-F5344CB8AC3E}">
        <p14:creationId xmlns:p14="http://schemas.microsoft.com/office/powerpoint/2010/main" val="3716793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C9ABE40-DA29-49AC-9C3B-AB3767D78B58}" type="slidenum">
              <a:rPr lang="en-GB"/>
              <a:pPr>
                <a:defRPr/>
              </a:pPr>
              <a:t>‹#›</a:t>
            </a:fld>
            <a:endParaRPr lang="en-GB"/>
          </a:p>
        </p:txBody>
      </p:sp>
    </p:spTree>
    <p:extLst>
      <p:ext uri="{BB962C8B-B14F-4D97-AF65-F5344CB8AC3E}">
        <p14:creationId xmlns:p14="http://schemas.microsoft.com/office/powerpoint/2010/main" val="3472741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CA9D49D-A04B-48A7-A06C-A03575D548BE}" type="slidenum">
              <a:rPr lang="en-GB"/>
              <a:pPr>
                <a:defRPr/>
              </a:pPr>
              <a:t>‹#›</a:t>
            </a:fld>
            <a:endParaRPr lang="en-GB"/>
          </a:p>
        </p:txBody>
      </p:sp>
    </p:spTree>
    <p:extLst>
      <p:ext uri="{BB962C8B-B14F-4D97-AF65-F5344CB8AC3E}">
        <p14:creationId xmlns:p14="http://schemas.microsoft.com/office/powerpoint/2010/main" val="1060446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15C30C8B-14C5-43CD-8139-374B2E014EE9}" type="slidenum">
              <a:rPr lang="en-GB"/>
              <a:pPr>
                <a:defRPr/>
              </a:pPr>
              <a:t>‹#›</a:t>
            </a:fld>
            <a:endParaRPr lang="en-GB"/>
          </a:p>
        </p:txBody>
      </p:sp>
    </p:spTree>
    <p:extLst>
      <p:ext uri="{BB962C8B-B14F-4D97-AF65-F5344CB8AC3E}">
        <p14:creationId xmlns:p14="http://schemas.microsoft.com/office/powerpoint/2010/main" val="1790882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DD9F477-ECB5-4CB9-9DEB-C735B9255037}" type="slidenum">
              <a:rPr lang="en-GB"/>
              <a:pPr>
                <a:defRPr/>
              </a:pPr>
              <a:t>‹#›</a:t>
            </a:fld>
            <a:endParaRPr lang="en-GB"/>
          </a:p>
        </p:txBody>
      </p:sp>
    </p:spTree>
    <p:extLst>
      <p:ext uri="{BB962C8B-B14F-4D97-AF65-F5344CB8AC3E}">
        <p14:creationId xmlns:p14="http://schemas.microsoft.com/office/powerpoint/2010/main" val="2830603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67EA1F-3663-438A-8FF3-9759D3C3D86F}" type="slidenum">
              <a:rPr lang="en-GB"/>
              <a:pPr>
                <a:defRPr/>
              </a:pPr>
              <a:t>‹#›</a:t>
            </a:fld>
            <a:endParaRPr lang="en-GB"/>
          </a:p>
        </p:txBody>
      </p:sp>
    </p:spTree>
    <p:extLst>
      <p:ext uri="{BB962C8B-B14F-4D97-AF65-F5344CB8AC3E}">
        <p14:creationId xmlns:p14="http://schemas.microsoft.com/office/powerpoint/2010/main" val="314924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8A7B00-92BC-46AA-8AA5-7F1718C48949}" type="slidenum">
              <a:rPr lang="en-GB"/>
              <a:pPr>
                <a:defRPr/>
              </a:pPr>
              <a:t>‹#›</a:t>
            </a:fld>
            <a:endParaRPr lang="en-GB"/>
          </a:p>
        </p:txBody>
      </p:sp>
    </p:spTree>
    <p:extLst>
      <p:ext uri="{BB962C8B-B14F-4D97-AF65-F5344CB8AC3E}">
        <p14:creationId xmlns:p14="http://schemas.microsoft.com/office/powerpoint/2010/main" val="657378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4CC7A15-97A8-472E-82AE-D316F3052560}" type="slidenum">
              <a:rPr lang="en-GB"/>
              <a:pPr>
                <a:defRPr/>
              </a:pPr>
              <a:t>‹#›</a:t>
            </a:fld>
            <a:endParaRPr lang="en-GB"/>
          </a:p>
        </p:txBody>
      </p:sp>
    </p:spTree>
    <p:extLst>
      <p:ext uri="{BB962C8B-B14F-4D97-AF65-F5344CB8AC3E}">
        <p14:creationId xmlns:p14="http://schemas.microsoft.com/office/powerpoint/2010/main" val="3850228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A023D92-0E7B-4CB2-BF41-EB76D7687014}" type="slidenum">
              <a:rPr lang="en-GB"/>
              <a:pPr>
                <a:defRPr/>
              </a:pPr>
              <a:t>‹#›</a:t>
            </a:fld>
            <a:endParaRPr lang="en-GB"/>
          </a:p>
        </p:txBody>
      </p:sp>
    </p:spTree>
    <p:extLst>
      <p:ext uri="{BB962C8B-B14F-4D97-AF65-F5344CB8AC3E}">
        <p14:creationId xmlns:p14="http://schemas.microsoft.com/office/powerpoint/2010/main" val="428306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29875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385635E-E787-444A-94CA-BD018EDB58E3}" type="slidenum">
              <a:rPr lang="en-GB"/>
              <a:pPr>
                <a:defRPr/>
              </a:pPr>
              <a:t>‹#›</a:t>
            </a:fld>
            <a:endParaRPr lang="en-GB"/>
          </a:p>
        </p:txBody>
      </p:sp>
    </p:spTree>
    <p:extLst>
      <p:ext uri="{BB962C8B-B14F-4D97-AF65-F5344CB8AC3E}">
        <p14:creationId xmlns:p14="http://schemas.microsoft.com/office/powerpoint/2010/main" val="900705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B75FCB1-D154-425F-8153-422494A419EB}" type="slidenum">
              <a:rPr lang="en-GB"/>
              <a:pPr>
                <a:defRPr/>
              </a:pPr>
              <a:t>‹#›</a:t>
            </a:fld>
            <a:endParaRPr lang="en-GB"/>
          </a:p>
        </p:txBody>
      </p:sp>
    </p:spTree>
    <p:extLst>
      <p:ext uri="{BB962C8B-B14F-4D97-AF65-F5344CB8AC3E}">
        <p14:creationId xmlns:p14="http://schemas.microsoft.com/office/powerpoint/2010/main" val="77860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72B2455-8493-4A9C-AF81-02949B5D99EA}" type="slidenum">
              <a:rPr lang="en-GB"/>
              <a:pPr>
                <a:defRPr/>
              </a:pPr>
              <a:t>‹#›</a:t>
            </a:fld>
            <a:endParaRPr lang="en-GB"/>
          </a:p>
        </p:txBody>
      </p:sp>
    </p:spTree>
    <p:extLst>
      <p:ext uri="{BB962C8B-B14F-4D97-AF65-F5344CB8AC3E}">
        <p14:creationId xmlns:p14="http://schemas.microsoft.com/office/powerpoint/2010/main" val="1089967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815830-BF9E-428F-B41E-08E0CFC8582C}" type="slidenum">
              <a:rPr lang="en-GB"/>
              <a:pPr>
                <a:defRPr/>
              </a:pPr>
              <a:t>‹#›</a:t>
            </a:fld>
            <a:endParaRPr lang="en-GB"/>
          </a:p>
        </p:txBody>
      </p:sp>
    </p:spTree>
    <p:extLst>
      <p:ext uri="{BB962C8B-B14F-4D97-AF65-F5344CB8AC3E}">
        <p14:creationId xmlns:p14="http://schemas.microsoft.com/office/powerpoint/2010/main" val="2843829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F97044-0A3A-4C04-B748-15F9ACD56A17}" type="slidenum">
              <a:rPr lang="en-GB"/>
              <a:pPr>
                <a:defRPr/>
              </a:pPr>
              <a:t>‹#›</a:t>
            </a:fld>
            <a:endParaRPr lang="en-GB"/>
          </a:p>
        </p:txBody>
      </p:sp>
    </p:spTree>
    <p:extLst>
      <p:ext uri="{BB962C8B-B14F-4D97-AF65-F5344CB8AC3E}">
        <p14:creationId xmlns:p14="http://schemas.microsoft.com/office/powerpoint/2010/main" val="1069956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095C52-1844-4E88-A56F-A22CAC60E355}" type="slidenum">
              <a:rPr lang="en-GB"/>
              <a:pPr>
                <a:defRPr/>
              </a:pPr>
              <a:t>‹#›</a:t>
            </a:fld>
            <a:endParaRPr lang="en-GB"/>
          </a:p>
        </p:txBody>
      </p:sp>
    </p:spTree>
    <p:extLst>
      <p:ext uri="{BB962C8B-B14F-4D97-AF65-F5344CB8AC3E}">
        <p14:creationId xmlns:p14="http://schemas.microsoft.com/office/powerpoint/2010/main" val="1481571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7A33C53-C1B1-49F9-AA55-742DD43068E8}" type="slidenum">
              <a:rPr lang="en-GB"/>
              <a:pPr>
                <a:defRPr/>
              </a:pPr>
              <a:t>‹#›</a:t>
            </a:fld>
            <a:endParaRPr lang="en-GB"/>
          </a:p>
        </p:txBody>
      </p:sp>
    </p:spTree>
    <p:extLst>
      <p:ext uri="{BB962C8B-B14F-4D97-AF65-F5344CB8AC3E}">
        <p14:creationId xmlns:p14="http://schemas.microsoft.com/office/powerpoint/2010/main" val="1593109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C62DB6-74C1-48F7-82C5-DF869226C0FF}" type="slidenum">
              <a:rPr lang="en-GB"/>
              <a:pPr>
                <a:defRPr/>
              </a:pPr>
              <a:t>‹#›</a:t>
            </a:fld>
            <a:endParaRPr lang="en-GB"/>
          </a:p>
        </p:txBody>
      </p:sp>
    </p:spTree>
    <p:extLst>
      <p:ext uri="{BB962C8B-B14F-4D97-AF65-F5344CB8AC3E}">
        <p14:creationId xmlns:p14="http://schemas.microsoft.com/office/powerpoint/2010/main" val="21783562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894B14-6908-4DB1-B0D1-BCA2FB084AD4}" type="slidenum">
              <a:rPr lang="en-GB"/>
              <a:pPr>
                <a:defRPr/>
              </a:pPr>
              <a:t>‹#›</a:t>
            </a:fld>
            <a:endParaRPr lang="en-GB"/>
          </a:p>
        </p:txBody>
      </p:sp>
    </p:spTree>
    <p:extLst>
      <p:ext uri="{BB962C8B-B14F-4D97-AF65-F5344CB8AC3E}">
        <p14:creationId xmlns:p14="http://schemas.microsoft.com/office/powerpoint/2010/main" val="2917913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E4D38-E28D-4730-8460-8180F9BD6E3B}"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C5D5667-9972-405E-BC13-95E49818FBE8}" type="slidenum">
              <a:rPr lang="en-GB" smtClean="0"/>
              <a:pPr>
                <a:defRPr/>
              </a:pPr>
              <a:t>‹#›</a:t>
            </a:fld>
            <a:endParaRPr lang="en-GB"/>
          </a:p>
        </p:txBody>
      </p:sp>
    </p:spTree>
    <p:extLst>
      <p:ext uri="{BB962C8B-B14F-4D97-AF65-F5344CB8AC3E}">
        <p14:creationId xmlns:p14="http://schemas.microsoft.com/office/powerpoint/2010/main" val="262591755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1963365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03915C-984C-4B65-950F-0CE5DF9F2A26}" type="slidenum">
              <a:rPr lang="en-US" smtClean="0"/>
              <a:pPr>
                <a:defRPr/>
              </a:pPr>
              <a:t>‹#›</a:t>
            </a:fld>
            <a:endParaRPr lang="en-US"/>
          </a:p>
        </p:txBody>
      </p:sp>
    </p:spTree>
    <p:extLst>
      <p:ext uri="{BB962C8B-B14F-4D97-AF65-F5344CB8AC3E}">
        <p14:creationId xmlns:p14="http://schemas.microsoft.com/office/powerpoint/2010/main" val="173825902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2A07AE-BB2A-4B9C-96ED-8509E162DAC2}" type="slidenum">
              <a:rPr lang="en-US" smtClean="0"/>
              <a:pPr>
                <a:defRPr/>
              </a:pPr>
              <a:t>‹#›</a:t>
            </a:fld>
            <a:endParaRPr lang="en-US"/>
          </a:p>
        </p:txBody>
      </p:sp>
    </p:spTree>
    <p:extLst>
      <p:ext uri="{BB962C8B-B14F-4D97-AF65-F5344CB8AC3E}">
        <p14:creationId xmlns:p14="http://schemas.microsoft.com/office/powerpoint/2010/main" val="2823241976"/>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5AC661-1EAA-4DF0-8062-2BC1EB8793F1}" type="slidenum">
              <a:rPr lang="en-US" smtClean="0"/>
              <a:pPr>
                <a:defRPr/>
              </a:pPr>
              <a:t>‹#›</a:t>
            </a:fld>
            <a:endParaRPr lang="en-US"/>
          </a:p>
        </p:txBody>
      </p:sp>
    </p:spTree>
    <p:extLst>
      <p:ext uri="{BB962C8B-B14F-4D97-AF65-F5344CB8AC3E}">
        <p14:creationId xmlns:p14="http://schemas.microsoft.com/office/powerpoint/2010/main" val="156150131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BD7910-72D3-4571-AF8E-545F7F9F30A3}" type="slidenum">
              <a:rPr lang="en-US" smtClean="0"/>
              <a:pPr>
                <a:defRPr/>
              </a:pPr>
              <a:t>‹#›</a:t>
            </a:fld>
            <a:endParaRPr lang="en-US"/>
          </a:p>
        </p:txBody>
      </p:sp>
    </p:spTree>
    <p:extLst>
      <p:ext uri="{BB962C8B-B14F-4D97-AF65-F5344CB8AC3E}">
        <p14:creationId xmlns:p14="http://schemas.microsoft.com/office/powerpoint/2010/main" val="2874283711"/>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308CCA6-BF72-46A4-92EF-7F8ABB6A96B1}" type="slidenum">
              <a:rPr lang="en-US" smtClean="0"/>
              <a:pPr>
                <a:defRPr/>
              </a:pPr>
              <a:t>‹#›</a:t>
            </a:fld>
            <a:endParaRPr lang="en-US"/>
          </a:p>
        </p:txBody>
      </p:sp>
    </p:spTree>
    <p:extLst>
      <p:ext uri="{BB962C8B-B14F-4D97-AF65-F5344CB8AC3E}">
        <p14:creationId xmlns:p14="http://schemas.microsoft.com/office/powerpoint/2010/main" val="874141645"/>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BB61E50-6335-4180-9D65-135A1FCAD93D}" type="slidenum">
              <a:rPr lang="en-US" smtClean="0"/>
              <a:pPr>
                <a:defRPr/>
              </a:pPr>
              <a:t>‹#›</a:t>
            </a:fld>
            <a:endParaRPr lang="en-US"/>
          </a:p>
        </p:txBody>
      </p:sp>
    </p:spTree>
    <p:extLst>
      <p:ext uri="{BB962C8B-B14F-4D97-AF65-F5344CB8AC3E}">
        <p14:creationId xmlns:p14="http://schemas.microsoft.com/office/powerpoint/2010/main" val="2102695672"/>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D88CAE-2421-4376-A26D-BEEF00FCA7B2}" type="slidenum">
              <a:rPr lang="en-US" smtClean="0"/>
              <a:pPr>
                <a:defRPr/>
              </a:pPr>
              <a:t>‹#›</a:t>
            </a:fld>
            <a:endParaRPr lang="en-US"/>
          </a:p>
        </p:txBody>
      </p:sp>
    </p:spTree>
    <p:extLst>
      <p:ext uri="{BB962C8B-B14F-4D97-AF65-F5344CB8AC3E}">
        <p14:creationId xmlns:p14="http://schemas.microsoft.com/office/powerpoint/2010/main" val="59528215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B57E29-9E5C-4027-96E3-3D1CE6A12E2A}" type="slidenum">
              <a:rPr lang="en-US" smtClean="0"/>
              <a:pPr>
                <a:defRPr/>
              </a:pPr>
              <a:t>‹#›</a:t>
            </a:fld>
            <a:endParaRPr lang="en-US"/>
          </a:p>
        </p:txBody>
      </p:sp>
    </p:spTree>
    <p:extLst>
      <p:ext uri="{BB962C8B-B14F-4D97-AF65-F5344CB8AC3E}">
        <p14:creationId xmlns:p14="http://schemas.microsoft.com/office/powerpoint/2010/main" val="2030060054"/>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86D2F5-BB27-4D13-8F4C-31FB9D3756ED}" type="slidenum">
              <a:rPr lang="en-US" smtClean="0"/>
              <a:pPr>
                <a:defRPr/>
              </a:pPr>
              <a:t>‹#›</a:t>
            </a:fld>
            <a:endParaRPr lang="en-US"/>
          </a:p>
        </p:txBody>
      </p:sp>
    </p:spTree>
    <p:extLst>
      <p:ext uri="{BB962C8B-B14F-4D97-AF65-F5344CB8AC3E}">
        <p14:creationId xmlns:p14="http://schemas.microsoft.com/office/powerpoint/2010/main" val="718535227"/>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FEA925-2B66-443D-ABA2-25CC3C923F6F}" type="slidenum">
              <a:rPr lang="en-US" smtClean="0"/>
              <a:pPr>
                <a:defRPr/>
              </a:pPr>
              <a:t>‹#›</a:t>
            </a:fld>
            <a:endParaRPr lang="en-US"/>
          </a:p>
        </p:txBody>
      </p:sp>
    </p:spTree>
    <p:extLst>
      <p:ext uri="{BB962C8B-B14F-4D97-AF65-F5344CB8AC3E}">
        <p14:creationId xmlns:p14="http://schemas.microsoft.com/office/powerpoint/2010/main" val="341322049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71568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39971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a:spLocks noGrp="1" noChangeArrowheads="1"/>
          </p:cNvSpPr>
          <p:nvPr>
            <p:ph type="dt" sz="half" idx="10"/>
          </p:nvPr>
        </p:nvSpPr>
        <p:spPr/>
        <p:txBody>
          <a:bodyPr/>
          <a:lstStyle>
            <a:lvl1pPr>
              <a:defRPr/>
            </a:lvl1pPr>
          </a:lstStyle>
          <a:p>
            <a:fld id="{8AAE4D38-E28D-4730-8460-8180F9BD6E3B}" type="datetimeFigureOut">
              <a:rPr lang="en-US" smtClean="0"/>
              <a:t>6/6/2024</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318348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210348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8AAE4D38-E28D-4730-8460-8180F9BD6E3B}" type="datetimeFigureOut">
              <a:rPr lang="en-US" smtClean="0"/>
              <a:t>6/6/2024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48034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AAE4D38-E28D-4730-8460-8180F9BD6E3B}" type="datetimeFigureOut">
              <a:rPr lang="en-US" smtClean="0"/>
              <a:t>6/6/2024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766CD00-7215-40D0-B019-4884B4560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87928F-DF43-4E7A-8026-3D909D687E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AE4D38-E28D-4730-8460-8180F9BD6E3B}" type="datetimeFigureOut">
              <a:rPr lang="en-US" smtClean="0"/>
              <a:t>6/6/2024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66CD00-7215-40D0-B019-4884B45606B5}" type="slidenum">
              <a:rPr lang="en-US" smtClean="0"/>
              <a:t>‹#›</a:t>
            </a:fld>
            <a:endParaRPr lang="en-US"/>
          </a:p>
        </p:txBody>
      </p:sp>
    </p:spTree>
    <p:extLst>
      <p:ext uri="{BB962C8B-B14F-4D97-AF65-F5344CB8AC3E}">
        <p14:creationId xmlns:p14="http://schemas.microsoft.com/office/powerpoint/2010/main" val="355946153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pK9aJdWOVSE" TargetMode="Externa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NudoGrbvJHM" TargetMode="Externa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ZbZSe6N_BXs" TargetMode="Externa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608D87-423E-4070-AEEA-9991540FFFCE}"/>
              </a:ext>
            </a:extLst>
          </p:cNvPr>
          <p:cNvSpPr>
            <a:spLocks noGrp="1"/>
          </p:cNvSpPr>
          <p:nvPr>
            <p:ph idx="1"/>
          </p:nvPr>
        </p:nvSpPr>
        <p:spPr>
          <a:xfrm>
            <a:off x="457200" y="457200"/>
            <a:ext cx="8153400" cy="5715000"/>
          </a:xfrm>
        </p:spPr>
        <p:txBody>
          <a:bodyPr/>
          <a:lstStyle/>
          <a:p>
            <a:r>
              <a:rPr lang="en-US" sz="4800" dirty="0"/>
              <a:t>ASSESSMENT AND TREATMENT OF SCHOOL-AGED STUDENTS WITH WORKING MEMORY DEFICITS</a:t>
            </a:r>
          </a:p>
        </p:txBody>
      </p:sp>
    </p:spTree>
    <p:extLst>
      <p:ext uri="{BB962C8B-B14F-4D97-AF65-F5344CB8AC3E}">
        <p14:creationId xmlns:p14="http://schemas.microsoft.com/office/powerpoint/2010/main" val="19016075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914400"/>
          </a:xfrm>
        </p:spPr>
        <p:txBody>
          <a:bodyPr/>
          <a:lstStyle/>
          <a:p>
            <a:r>
              <a:rPr lang="en-US" dirty="0"/>
              <a:t>II. Types of Memory**</a:t>
            </a:r>
          </a:p>
        </p:txBody>
      </p:sp>
      <p:sp>
        <p:nvSpPr>
          <p:cNvPr id="3" name="Content Placeholder 2"/>
          <p:cNvSpPr>
            <a:spLocks noGrp="1"/>
          </p:cNvSpPr>
          <p:nvPr>
            <p:ph idx="1"/>
          </p:nvPr>
        </p:nvSpPr>
        <p:spPr>
          <a:xfrm>
            <a:off x="152400" y="1295400"/>
            <a:ext cx="8077200" cy="4876800"/>
          </a:xfrm>
        </p:spPr>
        <p:txBody>
          <a:bodyPr/>
          <a:lstStyle/>
          <a:p>
            <a:r>
              <a:rPr lang="en-US" dirty="0"/>
              <a:t>Montgomery et al. (2021, April). A new memory perspective on the sentence comprehension deficits of school-age children with developmental language disorder: Implications for theory, assessment, and intervention. </a:t>
            </a:r>
            <a:r>
              <a:rPr lang="en-US" i="1" dirty="0"/>
              <a:t>Language, Speech, and Hearing Services in Schools, 52</a:t>
            </a:r>
            <a:r>
              <a:rPr lang="en-US" dirty="0"/>
              <a:t>, 449-456.</a:t>
            </a:r>
          </a:p>
        </p:txBody>
      </p:sp>
    </p:spTree>
    <p:extLst>
      <p:ext uri="{BB962C8B-B14F-4D97-AF65-F5344CB8AC3E}">
        <p14:creationId xmlns:p14="http://schemas.microsoft.com/office/powerpoint/2010/main" val="401438433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838200"/>
          </a:xfrm>
        </p:spPr>
        <p:txBody>
          <a:bodyPr/>
          <a:lstStyle/>
          <a:p>
            <a:r>
              <a:rPr lang="en-US" dirty="0"/>
              <a:t>Montgomery et al.:</a:t>
            </a:r>
          </a:p>
        </p:txBody>
      </p:sp>
      <p:sp>
        <p:nvSpPr>
          <p:cNvPr id="5" name="Content Placeholder 4">
            <a:extLst>
              <a:ext uri="{FF2B5EF4-FFF2-40B4-BE49-F238E27FC236}">
                <a16:creationId xmlns:a16="http://schemas.microsoft.com/office/drawing/2014/main" id="{618B4147-2BB6-7811-8171-D0F03D5F9DD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9477926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685800"/>
          </a:xfrm>
        </p:spPr>
        <p:txBody>
          <a:bodyPr>
            <a:normAutofit fontScale="90000"/>
          </a:bodyPr>
          <a:lstStyle/>
          <a:p>
            <a:r>
              <a:rPr lang="en-US" dirty="0"/>
              <a:t>Long term memory considerations:</a:t>
            </a:r>
          </a:p>
        </p:txBody>
      </p:sp>
      <p:sp>
        <p:nvSpPr>
          <p:cNvPr id="5" name="Content Placeholder 4">
            <a:extLst>
              <a:ext uri="{FF2B5EF4-FFF2-40B4-BE49-F238E27FC236}">
                <a16:creationId xmlns:a16="http://schemas.microsoft.com/office/drawing/2014/main" id="{43A3B65F-75EE-B15B-37AD-3C2F93DB94E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0777722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primacy and recency effects:**</a:t>
            </a:r>
          </a:p>
        </p:txBody>
      </p:sp>
      <p:sp>
        <p:nvSpPr>
          <p:cNvPr id="3" name="Content Placeholder 2"/>
          <p:cNvSpPr>
            <a:spLocks noGrp="1"/>
          </p:cNvSpPr>
          <p:nvPr>
            <p:ph idx="1"/>
          </p:nvPr>
        </p:nvSpPr>
        <p:spPr>
          <a:xfrm>
            <a:off x="685800" y="2286000"/>
            <a:ext cx="7924800" cy="3886200"/>
          </a:xfrm>
        </p:spPr>
        <p:txBody>
          <a:bodyPr/>
          <a:lstStyle/>
          <a:p>
            <a:r>
              <a:rPr lang="en-US" dirty="0"/>
              <a:t>We best remember what came first and what came last</a:t>
            </a:r>
          </a:p>
        </p:txBody>
      </p:sp>
    </p:spTree>
    <p:extLst>
      <p:ext uri="{BB962C8B-B14F-4D97-AF65-F5344CB8AC3E}">
        <p14:creationId xmlns:p14="http://schemas.microsoft.com/office/powerpoint/2010/main" val="104677607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memory:**</a:t>
            </a:r>
          </a:p>
        </p:txBody>
      </p:sp>
      <p:sp>
        <p:nvSpPr>
          <p:cNvPr id="3" name="Content Placeholder 2"/>
          <p:cNvSpPr>
            <a:spLocks noGrp="1"/>
          </p:cNvSpPr>
          <p:nvPr>
            <p:ph idx="1"/>
          </p:nvPr>
        </p:nvSpPr>
        <p:spPr/>
        <p:txBody>
          <a:bodyPr/>
          <a:lstStyle/>
          <a:p>
            <a:r>
              <a:rPr lang="en-US" dirty="0"/>
              <a:t>Temporary memory used in information processing</a:t>
            </a:r>
          </a:p>
          <a:p>
            <a:pPr marL="0" indent="0">
              <a:buNone/>
            </a:pPr>
            <a:endParaRPr lang="en-US" dirty="0"/>
          </a:p>
          <a:p>
            <a:pPr marL="0" indent="0">
              <a:buNone/>
            </a:pPr>
            <a:r>
              <a:rPr lang="en-US" dirty="0"/>
              <a:t>WM is information that is in an active or accessible state and is used to complete some form of mental activity</a:t>
            </a:r>
          </a:p>
        </p:txBody>
      </p:sp>
    </p:spTree>
    <p:extLst>
      <p:ext uri="{BB962C8B-B14F-4D97-AF65-F5344CB8AC3E}">
        <p14:creationId xmlns:p14="http://schemas.microsoft.com/office/powerpoint/2010/main" val="415766096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picture working memory like driving while you are listening to Siri after having looked at a map**</a:t>
            </a:r>
          </a:p>
        </p:txBody>
      </p:sp>
      <p:sp>
        <p:nvSpPr>
          <p:cNvPr id="3" name="Content Placeholder 2"/>
          <p:cNvSpPr>
            <a:spLocks noGrp="1"/>
          </p:cNvSpPr>
          <p:nvPr>
            <p:ph idx="1"/>
          </p:nvPr>
        </p:nvSpPr>
        <p:spPr>
          <a:xfrm>
            <a:off x="152400" y="2590800"/>
            <a:ext cx="8458200" cy="3581400"/>
          </a:xfrm>
        </p:spPr>
        <p:txBody>
          <a:bodyPr/>
          <a:lstStyle/>
          <a:p>
            <a:r>
              <a:rPr lang="en-US" dirty="0"/>
              <a:t>1. Look at the google map and get the visual</a:t>
            </a:r>
          </a:p>
          <a:p>
            <a:r>
              <a:rPr lang="en-US" dirty="0"/>
              <a:t>2. Drive and listen to Siri tell you what to do while retaining the visual google map in your head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81966719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305800" cy="1066800"/>
          </a:xfrm>
        </p:spPr>
        <p:txBody>
          <a:bodyPr/>
          <a:lstStyle/>
          <a:p>
            <a:r>
              <a:rPr lang="en-US" dirty="0"/>
              <a:t>III. Assessment of WM Skills</a:t>
            </a:r>
          </a:p>
        </p:txBody>
      </p:sp>
      <p:sp>
        <p:nvSpPr>
          <p:cNvPr id="5" name="Content Placeholder 4">
            <a:extLst>
              <a:ext uri="{FF2B5EF4-FFF2-40B4-BE49-F238E27FC236}">
                <a16:creationId xmlns:a16="http://schemas.microsoft.com/office/drawing/2014/main" id="{6199526C-37D6-996E-EB72-08E24149FB3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0800506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990600"/>
          </a:xfrm>
        </p:spPr>
        <p:txBody>
          <a:bodyPr/>
          <a:lstStyle/>
          <a:p>
            <a:r>
              <a:rPr lang="en-US" dirty="0"/>
              <a:t>Examples of WM:</a:t>
            </a:r>
          </a:p>
        </p:txBody>
      </p:sp>
      <p:sp>
        <p:nvSpPr>
          <p:cNvPr id="5" name="Content Placeholder 4">
            <a:extLst>
              <a:ext uri="{FF2B5EF4-FFF2-40B4-BE49-F238E27FC236}">
                <a16:creationId xmlns:a16="http://schemas.microsoft.com/office/drawing/2014/main" id="{666356C0-8314-B82C-F6E1-89FE0A64CBF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1302351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AAC8-5990-41AA-B280-F6DBDAF5A0A6}"/>
              </a:ext>
            </a:extLst>
          </p:cNvPr>
          <p:cNvSpPr>
            <a:spLocks noGrp="1"/>
          </p:cNvSpPr>
          <p:nvPr>
            <p:ph type="title"/>
          </p:nvPr>
        </p:nvSpPr>
        <p:spPr>
          <a:xfrm>
            <a:off x="152400" y="0"/>
            <a:ext cx="8915400" cy="1447800"/>
          </a:xfrm>
        </p:spPr>
        <p:txBody>
          <a:bodyPr/>
          <a:lstStyle/>
          <a:p>
            <a:r>
              <a:rPr lang="en-US" sz="3600" dirty="0"/>
              <a:t>To relate WM to the classroom setting, assess the child’s abilities in:</a:t>
            </a:r>
          </a:p>
        </p:txBody>
      </p:sp>
      <p:sp>
        <p:nvSpPr>
          <p:cNvPr id="5" name="Content Placeholder 4">
            <a:extLst>
              <a:ext uri="{FF2B5EF4-FFF2-40B4-BE49-F238E27FC236}">
                <a16:creationId xmlns:a16="http://schemas.microsoft.com/office/drawing/2014/main" id="{683D32F9-B6E6-CBC0-1E52-A3ED9F92C3F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068790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2064-6167-4B08-ACAA-5757F0C33296}"/>
              </a:ext>
            </a:extLst>
          </p:cNvPr>
          <p:cNvSpPr>
            <a:spLocks noGrp="1"/>
          </p:cNvSpPr>
          <p:nvPr>
            <p:ph type="title"/>
          </p:nvPr>
        </p:nvSpPr>
        <p:spPr>
          <a:xfrm>
            <a:off x="0" y="152400"/>
            <a:ext cx="8763000" cy="1752600"/>
          </a:xfrm>
        </p:spPr>
        <p:txBody>
          <a:bodyPr>
            <a:normAutofit fontScale="90000"/>
          </a:bodyPr>
          <a:lstStyle/>
          <a:p>
            <a:r>
              <a:rPr lang="en-US" dirty="0"/>
              <a:t>To assess the child’s ability to retain words in mind while identifying common features**</a:t>
            </a:r>
          </a:p>
        </p:txBody>
      </p:sp>
      <p:sp>
        <p:nvSpPr>
          <p:cNvPr id="3" name="Content Placeholder 2">
            <a:extLst>
              <a:ext uri="{FF2B5EF4-FFF2-40B4-BE49-F238E27FC236}">
                <a16:creationId xmlns:a16="http://schemas.microsoft.com/office/drawing/2014/main" id="{A959B974-16DA-4719-835C-F7F5A90E454E}"/>
              </a:ext>
            </a:extLst>
          </p:cNvPr>
          <p:cNvSpPr>
            <a:spLocks noGrp="1"/>
          </p:cNvSpPr>
          <p:nvPr>
            <p:ph idx="1"/>
          </p:nvPr>
        </p:nvSpPr>
        <p:spPr>
          <a:xfrm>
            <a:off x="76200" y="2133600"/>
            <a:ext cx="8534400" cy="4038600"/>
          </a:xfrm>
        </p:spPr>
        <p:txBody>
          <a:bodyPr/>
          <a:lstStyle/>
          <a:p>
            <a:r>
              <a:rPr lang="en-US" dirty="0"/>
              <a:t>“Listen: banana, strawberry, apple. All of these are _______”</a:t>
            </a:r>
          </a:p>
          <a:p>
            <a:endParaRPr lang="en-US" dirty="0"/>
          </a:p>
          <a:p>
            <a:r>
              <a:rPr lang="en-US" dirty="0"/>
              <a:t>“Jupiter, Mars, Earth, Venus. All of these are______”</a:t>
            </a:r>
          </a:p>
        </p:txBody>
      </p:sp>
    </p:spTree>
    <p:extLst>
      <p:ext uri="{BB962C8B-B14F-4D97-AF65-F5344CB8AC3E}">
        <p14:creationId xmlns:p14="http://schemas.microsoft.com/office/powerpoint/2010/main" val="10572767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Point Outline**</a:t>
            </a:r>
          </a:p>
        </p:txBody>
      </p:sp>
      <p:sp>
        <p:nvSpPr>
          <p:cNvPr id="3" name="Content Placeholder 2"/>
          <p:cNvSpPr>
            <a:spLocks noGrp="1"/>
          </p:cNvSpPr>
          <p:nvPr>
            <p:ph idx="1"/>
          </p:nvPr>
        </p:nvSpPr>
        <p:spPr/>
        <p:txBody>
          <a:bodyPr/>
          <a:lstStyle/>
          <a:p>
            <a:r>
              <a:rPr lang="en-US" dirty="0"/>
              <a:t>I. Introduction</a:t>
            </a:r>
          </a:p>
          <a:p>
            <a:r>
              <a:rPr lang="en-US" dirty="0"/>
              <a:t>II. Types of Memory</a:t>
            </a:r>
          </a:p>
          <a:p>
            <a:r>
              <a:rPr lang="en-US" dirty="0"/>
              <a:t>III. Assessment of WM Skills</a:t>
            </a:r>
          </a:p>
          <a:p>
            <a:r>
              <a:rPr lang="en-US" dirty="0"/>
              <a:t>IV. Intervention for Deficits in memory Skills</a:t>
            </a:r>
          </a:p>
          <a:p>
            <a:r>
              <a:rPr lang="en-US" dirty="0"/>
              <a:t>V. New Techniques for Targeting Phonological Awareness</a:t>
            </a:r>
          </a:p>
        </p:txBody>
      </p:sp>
    </p:spTree>
    <p:extLst>
      <p:ext uri="{BB962C8B-B14F-4D97-AF65-F5344CB8AC3E}">
        <p14:creationId xmlns:p14="http://schemas.microsoft.com/office/powerpoint/2010/main" val="129852512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C279-2C04-4326-B21C-8EC349859E8C}"/>
              </a:ext>
            </a:extLst>
          </p:cNvPr>
          <p:cNvSpPr>
            <a:spLocks noGrp="1"/>
          </p:cNvSpPr>
          <p:nvPr>
            <p:ph type="title"/>
          </p:nvPr>
        </p:nvSpPr>
        <p:spPr>
          <a:xfrm>
            <a:off x="76200" y="76200"/>
            <a:ext cx="8534400" cy="1676400"/>
          </a:xfrm>
        </p:spPr>
        <p:txBody>
          <a:bodyPr/>
          <a:lstStyle/>
          <a:p>
            <a:r>
              <a:rPr lang="en-US" dirty="0"/>
              <a:t>CELF-5 subtests that address working memory as well as language:</a:t>
            </a:r>
          </a:p>
        </p:txBody>
      </p:sp>
      <p:sp>
        <p:nvSpPr>
          <p:cNvPr id="5" name="Content Placeholder 4">
            <a:extLst>
              <a:ext uri="{FF2B5EF4-FFF2-40B4-BE49-F238E27FC236}">
                <a16:creationId xmlns:a16="http://schemas.microsoft.com/office/drawing/2014/main" id="{023A37AA-0ABC-9EC8-98B1-A2F2065DF1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1818135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Intervention for Deficits in Memory Skills**</a:t>
            </a:r>
          </a:p>
        </p:txBody>
      </p:sp>
      <p:sp>
        <p:nvSpPr>
          <p:cNvPr id="3" name="Content Placeholder 2"/>
          <p:cNvSpPr>
            <a:spLocks noGrp="1"/>
          </p:cNvSpPr>
          <p:nvPr>
            <p:ph idx="1"/>
          </p:nvPr>
        </p:nvSpPr>
        <p:spPr>
          <a:xfrm>
            <a:off x="304800" y="1828800"/>
            <a:ext cx="8229600" cy="4724400"/>
          </a:xfrm>
        </p:spPr>
        <p:txBody>
          <a:bodyPr/>
          <a:lstStyle/>
          <a:p>
            <a:r>
              <a:rPr lang="en-US" b="1" dirty="0"/>
              <a:t>A. </a:t>
            </a:r>
            <a:r>
              <a:rPr lang="en-US" b="1" u="sng" dirty="0"/>
              <a:t>Modify the Environment to Reduce Demands on WM</a:t>
            </a:r>
          </a:p>
          <a:p>
            <a:endParaRPr lang="en-US" sz="1000" dirty="0"/>
          </a:p>
          <a:p>
            <a:endParaRPr lang="en-US" sz="1000" dirty="0"/>
          </a:p>
          <a:p>
            <a:r>
              <a:rPr lang="en-US" dirty="0"/>
              <a:t>Repeat info, have visuals, slow down….what else?</a:t>
            </a:r>
          </a:p>
          <a:p>
            <a:endParaRPr lang="en-US" sz="1100" dirty="0"/>
          </a:p>
          <a:p>
            <a:r>
              <a:rPr lang="en-US" dirty="0"/>
              <a:t>Lists of required tasks, stop and have child summarize </a:t>
            </a:r>
          </a:p>
        </p:txBody>
      </p:sp>
    </p:spTree>
    <p:extLst>
      <p:ext uri="{BB962C8B-B14F-4D97-AF65-F5344CB8AC3E}">
        <p14:creationId xmlns:p14="http://schemas.microsoft.com/office/powerpoint/2010/main" val="64778528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E654-82F2-EC79-F809-54AB31669D82}"/>
              </a:ext>
            </a:extLst>
          </p:cNvPr>
          <p:cNvSpPr>
            <a:spLocks noGrp="1"/>
          </p:cNvSpPr>
          <p:nvPr>
            <p:ph type="title"/>
          </p:nvPr>
        </p:nvSpPr>
        <p:spPr/>
        <p:txBody>
          <a:bodyPr/>
          <a:lstStyle/>
          <a:p>
            <a:r>
              <a:rPr lang="en-US" dirty="0"/>
              <a:t>How to Optimize Working Memory in the Classroom</a:t>
            </a:r>
          </a:p>
        </p:txBody>
      </p:sp>
      <p:sp>
        <p:nvSpPr>
          <p:cNvPr id="3" name="Content Placeholder 2">
            <a:extLst>
              <a:ext uri="{FF2B5EF4-FFF2-40B4-BE49-F238E27FC236}">
                <a16:creationId xmlns:a16="http://schemas.microsoft.com/office/drawing/2014/main" id="{4C93297D-A969-24A3-9309-47C4D44D8086}"/>
              </a:ext>
            </a:extLst>
          </p:cNvPr>
          <p:cNvSpPr>
            <a:spLocks noGrp="1"/>
          </p:cNvSpPr>
          <p:nvPr>
            <p:ph idx="1"/>
          </p:nvPr>
        </p:nvSpPr>
        <p:spPr/>
        <p:txBody>
          <a:bodyPr/>
          <a:lstStyle/>
          <a:p>
            <a:r>
              <a:rPr lang="en-US" dirty="0">
                <a:hlinkClick r:id="rId2"/>
              </a:rPr>
              <a:t>https://www.youtube.com/watch?v=pK9aJdWOVSE</a:t>
            </a:r>
            <a:endParaRPr lang="en-US" dirty="0"/>
          </a:p>
          <a:p>
            <a:endParaRPr lang="en-US" dirty="0"/>
          </a:p>
          <a:p>
            <a:r>
              <a:rPr lang="en-US" dirty="0"/>
              <a:t>Great little video that is not on the exam</a:t>
            </a:r>
          </a:p>
        </p:txBody>
      </p:sp>
    </p:spTree>
    <p:extLst>
      <p:ext uri="{BB962C8B-B14F-4D97-AF65-F5344CB8AC3E}">
        <p14:creationId xmlns:p14="http://schemas.microsoft.com/office/powerpoint/2010/main" val="156781593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534400" cy="914400"/>
          </a:xfrm>
        </p:spPr>
        <p:txBody>
          <a:bodyPr>
            <a:normAutofit fontScale="90000"/>
          </a:bodyPr>
          <a:lstStyle/>
          <a:p>
            <a:r>
              <a:rPr lang="en-US" dirty="0"/>
              <a:t>B. Direct Memory Intervention Techniques</a:t>
            </a:r>
          </a:p>
        </p:txBody>
      </p:sp>
      <p:sp>
        <p:nvSpPr>
          <p:cNvPr id="5" name="Content Placeholder 4">
            <a:extLst>
              <a:ext uri="{FF2B5EF4-FFF2-40B4-BE49-F238E27FC236}">
                <a16:creationId xmlns:a16="http://schemas.microsoft.com/office/drawing/2014/main" id="{737BDD5A-DA96-6F24-A8B2-B02C675ECB2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785734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some computerized programs:**</a:t>
            </a:r>
          </a:p>
        </p:txBody>
      </p:sp>
      <p:sp>
        <p:nvSpPr>
          <p:cNvPr id="3" name="Content Placeholder 2"/>
          <p:cNvSpPr>
            <a:spLocks noGrp="1"/>
          </p:cNvSpPr>
          <p:nvPr>
            <p:ph idx="1"/>
          </p:nvPr>
        </p:nvSpPr>
        <p:spPr/>
        <p:txBody>
          <a:bodyPr/>
          <a:lstStyle/>
          <a:p>
            <a:r>
              <a:rPr lang="en-US" dirty="0" err="1"/>
              <a:t>CogMed</a:t>
            </a:r>
            <a:r>
              <a:rPr lang="en-US" dirty="0"/>
              <a:t> Working Memory Training</a:t>
            </a:r>
          </a:p>
          <a:p>
            <a:endParaRPr lang="en-US" dirty="0"/>
          </a:p>
          <a:p>
            <a:r>
              <a:rPr lang="en-US" dirty="0"/>
              <a:t>Fast </a:t>
            </a:r>
            <a:r>
              <a:rPr lang="en-US" dirty="0" err="1"/>
              <a:t>ForWord</a:t>
            </a:r>
            <a:r>
              <a:rPr lang="en-US" dirty="0"/>
              <a:t> Language</a:t>
            </a:r>
          </a:p>
          <a:p>
            <a:endParaRPr lang="en-US" dirty="0"/>
          </a:p>
          <a:p>
            <a:endParaRPr lang="en-US" dirty="0"/>
          </a:p>
        </p:txBody>
      </p:sp>
    </p:spTree>
    <p:extLst>
      <p:ext uri="{BB962C8B-B14F-4D97-AF65-F5344CB8AC3E}">
        <p14:creationId xmlns:p14="http://schemas.microsoft.com/office/powerpoint/2010/main" val="106319456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10600" cy="914400"/>
          </a:xfrm>
        </p:spPr>
        <p:txBody>
          <a:bodyPr/>
          <a:lstStyle/>
          <a:p>
            <a:r>
              <a:rPr lang="en-US" dirty="0"/>
              <a:t>Kathy </a:t>
            </a:r>
            <a:r>
              <a:rPr lang="en-US" dirty="0" err="1"/>
              <a:t>Kohnert</a:t>
            </a:r>
            <a:r>
              <a:rPr lang="en-US" dirty="0"/>
              <a:t> and colleagues:</a:t>
            </a:r>
          </a:p>
        </p:txBody>
      </p:sp>
      <p:sp>
        <p:nvSpPr>
          <p:cNvPr id="3" name="Content Placeholder 2"/>
          <p:cNvSpPr>
            <a:spLocks noGrp="1"/>
          </p:cNvSpPr>
          <p:nvPr>
            <p:ph idx="1"/>
          </p:nvPr>
        </p:nvSpPr>
        <p:spPr>
          <a:xfrm>
            <a:off x="533400" y="990600"/>
            <a:ext cx="8077200" cy="5181600"/>
          </a:xfrm>
        </p:spPr>
        <p:txBody>
          <a:bodyPr/>
          <a:lstStyle/>
          <a:p>
            <a:r>
              <a:rPr lang="en-US" dirty="0"/>
              <a:t>Nonlinguistic interactive games and computer tasks can positively impact </a:t>
            </a:r>
            <a:r>
              <a:rPr lang="en-US" dirty="0" err="1"/>
              <a:t>lang</a:t>
            </a:r>
            <a:r>
              <a:rPr lang="en-US" dirty="0"/>
              <a:t> skills</a:t>
            </a:r>
          </a:p>
          <a:p>
            <a:endParaRPr lang="en-US" dirty="0"/>
          </a:p>
          <a:p>
            <a:endParaRPr lang="en-US" dirty="0"/>
          </a:p>
        </p:txBody>
      </p:sp>
    </p:spTree>
    <p:extLst>
      <p:ext uri="{BB962C8B-B14F-4D97-AF65-F5344CB8AC3E}">
        <p14:creationId xmlns:p14="http://schemas.microsoft.com/office/powerpoint/2010/main" val="31498764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Roseberry’s Recommendation:**</a:t>
            </a:r>
          </a:p>
        </p:txBody>
      </p:sp>
      <p:sp>
        <p:nvSpPr>
          <p:cNvPr id="3" name="Content Placeholder 2"/>
          <p:cNvSpPr>
            <a:spLocks noGrp="1"/>
          </p:cNvSpPr>
          <p:nvPr>
            <p:ph idx="1"/>
          </p:nvPr>
        </p:nvSpPr>
        <p:spPr/>
        <p:txBody>
          <a:bodyPr/>
          <a:lstStyle/>
          <a:p>
            <a:r>
              <a:rPr lang="en-US" dirty="0"/>
              <a:t>Order Simon Trickster app for your iPad</a:t>
            </a:r>
          </a:p>
          <a:p>
            <a:endParaRPr lang="en-US" dirty="0"/>
          </a:p>
          <a:p>
            <a:r>
              <a:rPr lang="en-US" dirty="0"/>
              <a:t>Let the child play it as a reward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659972958"/>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https://www.youtube.com/watch?v=NudoGrbvJHM</a:t>
            </a:r>
            <a:endParaRPr lang="en-US" dirty="0"/>
          </a:p>
        </p:txBody>
      </p:sp>
      <p:sp>
        <p:nvSpPr>
          <p:cNvPr id="3" name="Content Placeholder 2"/>
          <p:cNvSpPr>
            <a:spLocks noGrp="1"/>
          </p:cNvSpPr>
          <p:nvPr>
            <p:ph idx="1"/>
          </p:nvPr>
        </p:nvSpPr>
        <p:spPr/>
        <p:txBody>
          <a:bodyPr/>
          <a:lstStyle/>
          <a:p>
            <a:r>
              <a:rPr lang="en-US" dirty="0"/>
              <a:t>Supersized Simon Swipe at KID group studio</a:t>
            </a:r>
          </a:p>
          <a:p>
            <a:endParaRPr lang="en-US" dirty="0"/>
          </a:p>
          <a:p>
            <a:r>
              <a:rPr lang="en-US" dirty="0" err="1"/>
              <a:t>Youtube</a:t>
            </a:r>
            <a:r>
              <a:rPr lang="en-US" dirty="0"/>
              <a:t> video</a:t>
            </a:r>
          </a:p>
          <a:p>
            <a:endParaRPr lang="en-US" dirty="0"/>
          </a:p>
          <a:p>
            <a:r>
              <a:rPr lang="en-US" dirty="0"/>
              <a:t>You can get the app or a much smaller game+</a:t>
            </a:r>
          </a:p>
        </p:txBody>
      </p:sp>
    </p:spTree>
    <p:extLst>
      <p:ext uri="{BB962C8B-B14F-4D97-AF65-F5344CB8AC3E}">
        <p14:creationId xmlns:p14="http://schemas.microsoft.com/office/powerpoint/2010/main" val="1965440817"/>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838200"/>
          </a:xfrm>
        </p:spPr>
        <p:txBody>
          <a:bodyPr/>
          <a:lstStyle/>
          <a:p>
            <a:r>
              <a:rPr lang="en-US" dirty="0"/>
              <a:t>Use instruments!</a:t>
            </a:r>
          </a:p>
        </p:txBody>
      </p:sp>
      <p:sp>
        <p:nvSpPr>
          <p:cNvPr id="6" name="Content Placeholder 5">
            <a:extLst>
              <a:ext uri="{FF2B5EF4-FFF2-40B4-BE49-F238E27FC236}">
                <a16:creationId xmlns:a16="http://schemas.microsoft.com/office/drawing/2014/main" id="{4E6FF6BC-7F1B-0F21-FCE1-02633D2122C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94429424"/>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914400"/>
          </a:xfrm>
        </p:spPr>
        <p:txBody>
          <a:bodyPr/>
          <a:lstStyle/>
          <a:p>
            <a:r>
              <a:rPr lang="en-US" dirty="0"/>
              <a:t>Music, rhythm, and movement:</a:t>
            </a:r>
          </a:p>
        </p:txBody>
      </p:sp>
      <p:sp>
        <p:nvSpPr>
          <p:cNvPr id="5" name="Content Placeholder 4">
            <a:extLst>
              <a:ext uri="{FF2B5EF4-FFF2-40B4-BE49-F238E27FC236}">
                <a16:creationId xmlns:a16="http://schemas.microsoft.com/office/drawing/2014/main" id="{4316E38F-A3DC-4620-94F1-7679EEDA598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2438034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90600"/>
          </a:xfrm>
        </p:spPr>
        <p:txBody>
          <a:bodyPr/>
          <a:lstStyle/>
          <a:p>
            <a:r>
              <a:rPr lang="en-US" dirty="0"/>
              <a:t>I. Introduction**</a:t>
            </a:r>
          </a:p>
        </p:txBody>
      </p:sp>
      <p:sp>
        <p:nvSpPr>
          <p:cNvPr id="3" name="Content Placeholder 2"/>
          <p:cNvSpPr>
            <a:spLocks noGrp="1"/>
          </p:cNvSpPr>
          <p:nvPr>
            <p:ph idx="1"/>
          </p:nvPr>
        </p:nvSpPr>
        <p:spPr>
          <a:xfrm>
            <a:off x="762000" y="1219200"/>
            <a:ext cx="7848600" cy="4953000"/>
          </a:xfrm>
        </p:spPr>
        <p:txBody>
          <a:bodyPr/>
          <a:lstStyle/>
          <a:p>
            <a:r>
              <a:rPr lang="en-US" dirty="0"/>
              <a:t>Recent research: strong relationship between working memory (WM) and language development</a:t>
            </a:r>
          </a:p>
          <a:p>
            <a:endParaRPr lang="en-US" dirty="0"/>
          </a:p>
          <a:p>
            <a:r>
              <a:rPr lang="en-US" dirty="0"/>
              <a:t>WM affects the rate at which children learn new vocabulary, comprehend language, acquire literacy skills, and gain academic knowledge</a:t>
            </a:r>
          </a:p>
        </p:txBody>
      </p:sp>
    </p:spTree>
    <p:extLst>
      <p:ext uri="{BB962C8B-B14F-4D97-AF65-F5344CB8AC3E}">
        <p14:creationId xmlns:p14="http://schemas.microsoft.com/office/powerpoint/2010/main" val="1773839580"/>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lstStyle/>
          <a:p>
            <a:r>
              <a:rPr lang="en-US" dirty="0"/>
              <a:t>B. Other direct intervention techniques:</a:t>
            </a:r>
          </a:p>
        </p:txBody>
      </p:sp>
      <p:sp>
        <p:nvSpPr>
          <p:cNvPr id="5" name="Content Placeholder 4">
            <a:extLst>
              <a:ext uri="{FF2B5EF4-FFF2-40B4-BE49-F238E27FC236}">
                <a16:creationId xmlns:a16="http://schemas.microsoft.com/office/drawing/2014/main" id="{42999E3E-22DA-89C7-B65A-BE96CD6203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95367682"/>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600200"/>
          </a:xfrm>
        </p:spPr>
        <p:txBody>
          <a:bodyPr>
            <a:normAutofit fontScale="90000"/>
          </a:bodyPr>
          <a:lstStyle/>
          <a:p>
            <a:r>
              <a:rPr lang="en-US" dirty="0"/>
              <a:t>There are various ways to encode more deeply—elaborative </a:t>
            </a:r>
            <a:r>
              <a:rPr lang="en-US"/>
              <a:t>encoding:** </a:t>
            </a:r>
            <a:endParaRPr lang="en-US" dirty="0"/>
          </a:p>
        </p:txBody>
      </p:sp>
      <p:sp>
        <p:nvSpPr>
          <p:cNvPr id="3" name="Content Placeholder 2"/>
          <p:cNvSpPr>
            <a:spLocks noGrp="1"/>
          </p:cNvSpPr>
          <p:nvPr>
            <p:ph idx="1"/>
          </p:nvPr>
        </p:nvSpPr>
        <p:spPr>
          <a:xfrm>
            <a:off x="152400" y="1828800"/>
            <a:ext cx="8534400" cy="4343400"/>
          </a:xfrm>
        </p:spPr>
        <p:txBody>
          <a:bodyPr/>
          <a:lstStyle/>
          <a:p>
            <a:r>
              <a:rPr lang="en-US" dirty="0"/>
              <a:t>1. Visualization; if you exaggerate the picture with </a:t>
            </a:r>
            <a:r>
              <a:rPr lang="en-US" b="1" dirty="0"/>
              <a:t>color</a:t>
            </a:r>
            <a:r>
              <a:rPr lang="en-US" dirty="0"/>
              <a:t> and </a:t>
            </a:r>
            <a:r>
              <a:rPr lang="en-US" b="1" dirty="0"/>
              <a:t>movement</a:t>
            </a:r>
            <a:r>
              <a:rPr lang="en-US" dirty="0"/>
              <a:t>, better</a:t>
            </a:r>
          </a:p>
          <a:p>
            <a:endParaRPr lang="en-US" sz="800" dirty="0"/>
          </a:p>
          <a:p>
            <a:r>
              <a:rPr lang="en-US" dirty="0"/>
              <a:t>2. </a:t>
            </a:r>
            <a:r>
              <a:rPr lang="en-US" dirty="0" err="1"/>
              <a:t>Reauditorization</a:t>
            </a:r>
            <a:r>
              <a:rPr lang="en-US" dirty="0"/>
              <a:t> (repeating things out loud) builds a phonological representation</a:t>
            </a:r>
          </a:p>
          <a:p>
            <a:endParaRPr lang="en-US" sz="1000" dirty="0"/>
          </a:p>
          <a:p>
            <a:r>
              <a:rPr lang="en-US" dirty="0"/>
              <a:t>3. Writing things down</a:t>
            </a:r>
          </a:p>
          <a:p>
            <a:endParaRPr lang="en-US" dirty="0"/>
          </a:p>
        </p:txBody>
      </p:sp>
    </p:spTree>
    <p:extLst>
      <p:ext uri="{BB962C8B-B14F-4D97-AF65-F5344CB8AC3E}">
        <p14:creationId xmlns:p14="http://schemas.microsoft.com/office/powerpoint/2010/main" val="64631329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D329D-5816-C817-043A-D47E1BB0DA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25492808"/>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1219200"/>
          </a:xfrm>
        </p:spPr>
        <p:txBody>
          <a:bodyPr>
            <a:normAutofit fontScale="90000"/>
          </a:bodyPr>
          <a:lstStyle/>
          <a:p>
            <a:r>
              <a:rPr lang="en-US" dirty="0"/>
              <a:t>Activate prior knowledge through KWL charts:</a:t>
            </a:r>
          </a:p>
        </p:txBody>
      </p:sp>
      <p:pic>
        <p:nvPicPr>
          <p:cNvPr id="4" name="Content Placeholder 3"/>
          <p:cNvPicPr>
            <a:picLocks noGrp="1" noChangeAspect="1"/>
          </p:cNvPicPr>
          <p:nvPr>
            <p:ph idx="1"/>
          </p:nvPr>
        </p:nvPicPr>
        <p:blipFill>
          <a:blip r:embed="rId2"/>
          <a:stretch>
            <a:fillRect/>
          </a:stretch>
        </p:blipFill>
        <p:spPr>
          <a:xfrm>
            <a:off x="856130" y="1437410"/>
            <a:ext cx="6687670" cy="5167746"/>
          </a:xfrm>
          <a:prstGeom prst="rect">
            <a:avLst/>
          </a:prstGeom>
        </p:spPr>
      </p:pic>
    </p:spTree>
    <p:extLst>
      <p:ext uri="{BB962C8B-B14F-4D97-AF65-F5344CB8AC3E}">
        <p14:creationId xmlns:p14="http://schemas.microsoft.com/office/powerpoint/2010/main" val="30625280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382000" cy="762000"/>
          </a:xfrm>
        </p:spPr>
        <p:txBody>
          <a:bodyPr/>
          <a:lstStyle/>
          <a:p>
            <a:r>
              <a:rPr lang="en-US" dirty="0"/>
              <a:t>An example:</a:t>
            </a:r>
          </a:p>
        </p:txBody>
      </p:sp>
      <p:pic>
        <p:nvPicPr>
          <p:cNvPr id="1026" name="Picture 2" descr="E- KWL Charts - The Amazing World of Teach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3694" y="914400"/>
            <a:ext cx="6804211"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2514600" y="1828800"/>
            <a:ext cx="3962400" cy="60960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rPr>
              <a:t>telepractice</a:t>
            </a:r>
            <a:endParaRPr kumimoji="0" lang="en-US" sz="2400" b="0" i="0" u="none" strike="noStrike" cap="none" normalizeH="0" baseline="0" dirty="0">
              <a:ln>
                <a:noFill/>
              </a:ln>
              <a:solidFill>
                <a:schemeClr val="tx1"/>
              </a:solidFill>
              <a:effectLst/>
              <a:latin typeface="Times New Roman" pitchFamily="18" charset="0"/>
            </a:endParaRPr>
          </a:p>
        </p:txBody>
      </p:sp>
      <p:sp>
        <p:nvSpPr>
          <p:cNvPr id="5" name="Rectangle 4"/>
          <p:cNvSpPr/>
          <p:nvPr/>
        </p:nvSpPr>
        <p:spPr bwMode="auto">
          <a:xfrm>
            <a:off x="1371600" y="3352800"/>
            <a:ext cx="2057400" cy="1447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It’s good for clients in remote areas</a:t>
            </a:r>
          </a:p>
        </p:txBody>
      </p:sp>
      <p:sp>
        <p:nvSpPr>
          <p:cNvPr id="6" name="Rounded Rectangle 5"/>
          <p:cNvSpPr/>
          <p:nvPr/>
        </p:nvSpPr>
        <p:spPr bwMode="auto">
          <a:xfrm>
            <a:off x="3505200" y="3352800"/>
            <a:ext cx="1981200" cy="198120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How do I use it successfully with kids in </a:t>
            </a:r>
            <a:r>
              <a:rPr kumimoji="0" lang="en-US" sz="2400" b="0" i="0" u="none" strike="noStrike" cap="none" normalizeH="0" baseline="0" dirty="0" err="1">
                <a:ln>
                  <a:noFill/>
                </a:ln>
                <a:solidFill>
                  <a:schemeClr val="tx1"/>
                </a:solidFill>
                <a:effectLst/>
                <a:latin typeface="Times New Roman" pitchFamily="18" charset="0"/>
              </a:rPr>
              <a:t>tx</a:t>
            </a:r>
            <a:r>
              <a:rPr kumimoji="0" lang="en-US" sz="2400" b="0" i="0" u="none" strike="noStrike" cap="none" normalizeH="0" baseline="0" dirty="0">
                <a:ln>
                  <a:noFill/>
                </a:ln>
                <a:solidFill>
                  <a:schemeClr val="tx1"/>
                </a:solidFill>
                <a:effectLst/>
                <a:latin typeface="Times New Roman" pitchFamily="18" charset="0"/>
              </a:rPr>
              <a:t>? </a:t>
            </a:r>
          </a:p>
        </p:txBody>
      </p:sp>
      <p:sp>
        <p:nvSpPr>
          <p:cNvPr id="7" name="Rectangle 6"/>
          <p:cNvSpPr/>
          <p:nvPr/>
        </p:nvSpPr>
        <p:spPr bwMode="auto">
          <a:xfrm>
            <a:off x="5486400" y="3505200"/>
            <a:ext cx="2133600" cy="21336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With children, it’s mostly about cooperative caregivers</a:t>
            </a:r>
          </a:p>
        </p:txBody>
      </p:sp>
    </p:spTree>
    <p:extLst>
      <p:ext uri="{BB962C8B-B14F-4D97-AF65-F5344CB8AC3E}">
        <p14:creationId xmlns:p14="http://schemas.microsoft.com/office/powerpoint/2010/main" val="283667672"/>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763000" cy="1676400"/>
          </a:xfrm>
        </p:spPr>
        <p:txBody>
          <a:bodyPr/>
          <a:lstStyle/>
          <a:p>
            <a:r>
              <a:rPr lang="en-US" sz="3600" dirty="0"/>
              <a:t>Creating novelty--here is an example of how to engage these ideas to memorize spelling words:** (Essay question on test 2)</a:t>
            </a:r>
          </a:p>
        </p:txBody>
      </p:sp>
      <p:sp>
        <p:nvSpPr>
          <p:cNvPr id="3" name="Content Placeholder 2"/>
          <p:cNvSpPr>
            <a:spLocks noGrp="1"/>
          </p:cNvSpPr>
          <p:nvPr>
            <p:ph idx="1"/>
          </p:nvPr>
        </p:nvSpPr>
        <p:spPr>
          <a:xfrm>
            <a:off x="76200" y="1752600"/>
            <a:ext cx="8686800" cy="4953000"/>
          </a:xfrm>
        </p:spPr>
        <p:txBody>
          <a:bodyPr/>
          <a:lstStyle/>
          <a:p>
            <a:r>
              <a:rPr lang="en-US" dirty="0"/>
              <a:t>Day 1: Read words in meaningful sentences</a:t>
            </a:r>
          </a:p>
          <a:p>
            <a:endParaRPr lang="en-US" sz="800" dirty="0"/>
          </a:p>
          <a:p>
            <a:r>
              <a:rPr lang="en-US" dirty="0"/>
              <a:t>Day 2: Break words into chunks using magnetic letters</a:t>
            </a:r>
          </a:p>
          <a:p>
            <a:endParaRPr lang="en-US" sz="800" dirty="0"/>
          </a:p>
          <a:p>
            <a:r>
              <a:rPr lang="en-US" dirty="0"/>
              <a:t>Day 3: Spell words aloud into your phone using an animated, interesting voice. Play the recording back as you look at the words. Make a picture of each word in your brain, exaggerating its characteristics.</a:t>
            </a:r>
          </a:p>
          <a:p>
            <a:endParaRPr lang="en-US" dirty="0"/>
          </a:p>
        </p:txBody>
      </p:sp>
    </p:spTree>
    <p:extLst>
      <p:ext uri="{BB962C8B-B14F-4D97-AF65-F5344CB8AC3E}">
        <p14:creationId xmlns:p14="http://schemas.microsoft.com/office/powerpoint/2010/main" val="4012277292"/>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054"/>
            <a:ext cx="9144000" cy="3276946"/>
          </a:xfrm>
        </p:spPr>
        <p:txBody>
          <a:bodyPr/>
          <a:lstStyle/>
          <a:p>
            <a:r>
              <a:rPr lang="en-US" dirty="0"/>
              <a:t>Day 4: Write words using different media—**chalk, pencil, crayon, tracing in sand</a:t>
            </a:r>
          </a:p>
          <a:p>
            <a:endParaRPr lang="en-US" dirty="0"/>
          </a:p>
          <a:p>
            <a:r>
              <a:rPr lang="en-US" dirty="0"/>
              <a:t>Day 5: Write each word 10x with a pen/pencil. Go over words with a friend, quiz each other</a:t>
            </a:r>
          </a:p>
          <a:p>
            <a:endParaRPr lang="en-US" dirty="0"/>
          </a:p>
          <a:p>
            <a:endParaRPr lang="en-US" dirty="0"/>
          </a:p>
        </p:txBody>
      </p:sp>
    </p:spTree>
    <p:extLst>
      <p:ext uri="{BB962C8B-B14F-4D97-AF65-F5344CB8AC3E}">
        <p14:creationId xmlns:p14="http://schemas.microsoft.com/office/powerpoint/2010/main" val="2204880294"/>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34400" cy="1143000"/>
          </a:xfrm>
        </p:spPr>
        <p:txBody>
          <a:bodyPr/>
          <a:lstStyle/>
          <a:p>
            <a:r>
              <a:rPr lang="en-US" dirty="0"/>
              <a:t>Introduce emotion**</a:t>
            </a:r>
          </a:p>
        </p:txBody>
      </p:sp>
      <p:sp>
        <p:nvSpPr>
          <p:cNvPr id="3" name="Content Placeholder 2"/>
          <p:cNvSpPr>
            <a:spLocks noGrp="1"/>
          </p:cNvSpPr>
          <p:nvPr>
            <p:ph idx="1"/>
          </p:nvPr>
        </p:nvSpPr>
        <p:spPr>
          <a:xfrm>
            <a:off x="76200" y="914400"/>
            <a:ext cx="8534400" cy="5257800"/>
          </a:xfrm>
        </p:spPr>
        <p:txBody>
          <a:bodyPr/>
          <a:lstStyle/>
          <a:p>
            <a:r>
              <a:rPr lang="en-US" dirty="0"/>
              <a:t>Tell stories that elicit positive or negative emotions in the listener</a:t>
            </a:r>
          </a:p>
          <a:p>
            <a:endParaRPr lang="en-US" dirty="0"/>
          </a:p>
          <a:p>
            <a:r>
              <a:rPr lang="en-US" dirty="0"/>
              <a:t>Children will remember info better! </a:t>
            </a:r>
          </a:p>
        </p:txBody>
      </p:sp>
    </p:spTree>
    <p:extLst>
      <p:ext uri="{BB962C8B-B14F-4D97-AF65-F5344CB8AC3E}">
        <p14:creationId xmlns:p14="http://schemas.microsoft.com/office/powerpoint/2010/main" val="331327214"/>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brain gym exercises to cross midline—this enhances concentration**</a:t>
            </a:r>
          </a:p>
        </p:txBody>
      </p:sp>
      <p:pic>
        <p:nvPicPr>
          <p:cNvPr id="4" name="Content Placeholder 3"/>
          <p:cNvPicPr>
            <a:picLocks noGrp="1" noChangeAspect="1"/>
          </p:cNvPicPr>
          <p:nvPr>
            <p:ph idx="1"/>
          </p:nvPr>
        </p:nvPicPr>
        <p:blipFill>
          <a:blip r:embed="rId2"/>
          <a:stretch>
            <a:fillRect/>
          </a:stretch>
        </p:blipFill>
        <p:spPr>
          <a:xfrm>
            <a:off x="2133600" y="2355286"/>
            <a:ext cx="4800600" cy="4238186"/>
          </a:xfrm>
          <a:prstGeom prst="rect">
            <a:avLst/>
          </a:prstGeom>
        </p:spPr>
      </p:pic>
    </p:spTree>
    <p:extLst>
      <p:ext uri="{BB962C8B-B14F-4D97-AF65-F5344CB8AC3E}">
        <p14:creationId xmlns:p14="http://schemas.microsoft.com/office/powerpoint/2010/main" val="177825929"/>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3AE1-48A9-E3F9-7833-B4EFCD855462}"/>
              </a:ext>
            </a:extLst>
          </p:cNvPr>
          <p:cNvSpPr>
            <a:spLocks noGrp="1"/>
          </p:cNvSpPr>
          <p:nvPr>
            <p:ph type="title"/>
          </p:nvPr>
        </p:nvSpPr>
        <p:spPr/>
        <p:txBody>
          <a:bodyPr/>
          <a:lstStyle/>
          <a:p>
            <a:r>
              <a:rPr lang="en-US" dirty="0"/>
              <a:t>Let’s cross midline now!</a:t>
            </a:r>
          </a:p>
        </p:txBody>
      </p:sp>
      <p:sp>
        <p:nvSpPr>
          <p:cNvPr id="3" name="Content Placeholder 2">
            <a:extLst>
              <a:ext uri="{FF2B5EF4-FFF2-40B4-BE49-F238E27FC236}">
                <a16:creationId xmlns:a16="http://schemas.microsoft.com/office/drawing/2014/main" id="{2BFFD8DB-0FB8-B1DD-1AB9-A98C698E87B7}"/>
              </a:ext>
            </a:extLst>
          </p:cNvPr>
          <p:cNvSpPr>
            <a:spLocks noGrp="1"/>
          </p:cNvSpPr>
          <p:nvPr>
            <p:ph idx="1"/>
          </p:nvPr>
        </p:nvSpPr>
        <p:spPr/>
        <p:txBody>
          <a:bodyPr/>
          <a:lstStyle/>
          <a:p>
            <a:r>
              <a:rPr lang="en-US" dirty="0">
                <a:hlinkClick r:id="rId2"/>
              </a:rPr>
              <a:t>https://www.youtube.com/watch?v=ZbZSe6N_BXs</a:t>
            </a:r>
            <a:endParaRPr lang="en-US" dirty="0"/>
          </a:p>
          <a:p>
            <a:endParaRPr lang="en-US" dirty="0"/>
          </a:p>
          <a:p>
            <a:r>
              <a:rPr lang="en-US" dirty="0"/>
              <a:t>Pharrell Happy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78147383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7C09-DE78-751B-366A-999BA077A73D}"/>
              </a:ext>
            </a:extLst>
          </p:cNvPr>
          <p:cNvSpPr>
            <a:spLocks noGrp="1"/>
          </p:cNvSpPr>
          <p:nvPr>
            <p:ph type="title"/>
          </p:nvPr>
        </p:nvSpPr>
        <p:spPr>
          <a:xfrm>
            <a:off x="0" y="0"/>
            <a:ext cx="8763000" cy="2133600"/>
          </a:xfrm>
        </p:spPr>
        <p:txBody>
          <a:bodyPr/>
          <a:lstStyle/>
          <a:p>
            <a:r>
              <a:rPr lang="en-US" sz="3200" dirty="0"/>
              <a:t>Gray et al. (2022). Working memory predicts new word learning over and above existing vocabulary and nonverbal IQ. </a:t>
            </a:r>
            <a:r>
              <a:rPr lang="en-US" sz="3200" i="1" dirty="0"/>
              <a:t>Journal of Speech, </a:t>
            </a:r>
            <a:r>
              <a:rPr lang="en-US" sz="3200" i="1" dirty="0" err="1"/>
              <a:t>Language,and</a:t>
            </a:r>
            <a:r>
              <a:rPr lang="en-US" sz="3200" i="1" dirty="0"/>
              <a:t> Hearing Research 65 </a:t>
            </a:r>
            <a:r>
              <a:rPr lang="en-US" sz="3200" dirty="0"/>
              <a:t>(3), 1044-1069**</a:t>
            </a:r>
          </a:p>
        </p:txBody>
      </p:sp>
      <p:sp>
        <p:nvSpPr>
          <p:cNvPr id="3" name="Content Placeholder 2">
            <a:extLst>
              <a:ext uri="{FF2B5EF4-FFF2-40B4-BE49-F238E27FC236}">
                <a16:creationId xmlns:a16="http://schemas.microsoft.com/office/drawing/2014/main" id="{94359C30-54F1-FF66-3A75-F0DD3D724091}"/>
              </a:ext>
            </a:extLst>
          </p:cNvPr>
          <p:cNvSpPr>
            <a:spLocks noGrp="1"/>
          </p:cNvSpPr>
          <p:nvPr>
            <p:ph idx="1"/>
          </p:nvPr>
        </p:nvSpPr>
        <p:spPr>
          <a:xfrm>
            <a:off x="838200" y="2362200"/>
            <a:ext cx="7924800" cy="3810000"/>
          </a:xfrm>
        </p:spPr>
        <p:txBody>
          <a:bodyPr/>
          <a:lstStyle/>
          <a:p>
            <a:r>
              <a:rPr lang="en-US" dirty="0"/>
              <a:t>Subjects: 167 English-speaking 7-8 year </a:t>
            </a:r>
            <a:r>
              <a:rPr lang="en-US" dirty="0" err="1"/>
              <a:t>olds</a:t>
            </a:r>
            <a:r>
              <a:rPr lang="en-US" dirty="0"/>
              <a:t> who were typically developing</a:t>
            </a:r>
          </a:p>
          <a:p>
            <a:endParaRPr lang="en-US" dirty="0"/>
          </a:p>
          <a:p>
            <a:r>
              <a:rPr lang="en-US" dirty="0"/>
              <a:t>The subjects completed a battery of assessments of working memory (WM)</a:t>
            </a:r>
          </a:p>
        </p:txBody>
      </p:sp>
    </p:spTree>
    <p:extLst>
      <p:ext uri="{BB962C8B-B14F-4D97-AF65-F5344CB8AC3E}">
        <p14:creationId xmlns:p14="http://schemas.microsoft.com/office/powerpoint/2010/main" val="3043725342"/>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FCD7-36FE-40D1-A7A3-0B85F3558FE0}"/>
              </a:ext>
            </a:extLst>
          </p:cNvPr>
          <p:cNvSpPr>
            <a:spLocks noGrp="1"/>
          </p:cNvSpPr>
          <p:nvPr>
            <p:ph type="title"/>
          </p:nvPr>
        </p:nvSpPr>
        <p:spPr>
          <a:xfrm>
            <a:off x="304800" y="152400"/>
            <a:ext cx="8305800" cy="1600200"/>
          </a:xfrm>
        </p:spPr>
        <p:txBody>
          <a:bodyPr/>
          <a:lstStyle/>
          <a:p>
            <a:r>
              <a:rPr lang="en-US" sz="3600" dirty="0"/>
              <a:t>Singer, B.D., &amp; Bashir, A. </a:t>
            </a:r>
            <a:r>
              <a:rPr lang="en-US" sz="3600" i="1" dirty="0"/>
              <a:t>Language, Speech, and Hearing Services in Schools, 49, </a:t>
            </a:r>
            <a:r>
              <a:rPr lang="en-US" sz="3600" dirty="0"/>
              <a:t>449-462**</a:t>
            </a:r>
          </a:p>
        </p:txBody>
      </p:sp>
      <p:sp>
        <p:nvSpPr>
          <p:cNvPr id="3" name="Content Placeholder 2">
            <a:extLst>
              <a:ext uri="{FF2B5EF4-FFF2-40B4-BE49-F238E27FC236}">
                <a16:creationId xmlns:a16="http://schemas.microsoft.com/office/drawing/2014/main" id="{C8652E0D-56C3-49E5-A884-EAA4169F9986}"/>
              </a:ext>
            </a:extLst>
          </p:cNvPr>
          <p:cNvSpPr>
            <a:spLocks noGrp="1"/>
          </p:cNvSpPr>
          <p:nvPr>
            <p:ph idx="1"/>
          </p:nvPr>
        </p:nvSpPr>
        <p:spPr>
          <a:xfrm>
            <a:off x="304800" y="1905000"/>
            <a:ext cx="8305800" cy="4800600"/>
          </a:xfrm>
        </p:spPr>
        <p:txBody>
          <a:bodyPr/>
          <a:lstStyle/>
          <a:p>
            <a:r>
              <a:rPr lang="en-US" dirty="0"/>
              <a:t>Our field is really beginning to question the use of computer programs that “build memory”</a:t>
            </a:r>
          </a:p>
          <a:p>
            <a:endParaRPr lang="en-US" dirty="0"/>
          </a:p>
          <a:p>
            <a:r>
              <a:rPr lang="en-US" dirty="0"/>
              <a:t>The very most current thinking is that use of decontextualized, computer-based treatment approaches to increase the verbal working memory capacity of children with SLI are not likely to transfer to authentic learning contexts</a:t>
            </a:r>
          </a:p>
        </p:txBody>
      </p:sp>
    </p:spTree>
    <p:extLst>
      <p:ext uri="{BB962C8B-B14F-4D97-AF65-F5344CB8AC3E}">
        <p14:creationId xmlns:p14="http://schemas.microsoft.com/office/powerpoint/2010/main" val="3466323248"/>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F3CF-6653-4ED6-A4AC-43B3F0AD9A84}"/>
              </a:ext>
            </a:extLst>
          </p:cNvPr>
          <p:cNvSpPr>
            <a:spLocks noGrp="1"/>
          </p:cNvSpPr>
          <p:nvPr>
            <p:ph type="title"/>
          </p:nvPr>
        </p:nvSpPr>
        <p:spPr>
          <a:xfrm>
            <a:off x="152400" y="152400"/>
            <a:ext cx="8458200" cy="762000"/>
          </a:xfrm>
        </p:spPr>
        <p:txBody>
          <a:bodyPr/>
          <a:lstStyle/>
          <a:p>
            <a:r>
              <a:rPr lang="en-US" dirty="0"/>
              <a:t>Singer &amp; Bashir:</a:t>
            </a:r>
          </a:p>
        </p:txBody>
      </p:sp>
      <p:sp>
        <p:nvSpPr>
          <p:cNvPr id="5" name="Content Placeholder 4">
            <a:extLst>
              <a:ext uri="{FF2B5EF4-FFF2-40B4-BE49-F238E27FC236}">
                <a16:creationId xmlns:a16="http://schemas.microsoft.com/office/drawing/2014/main" id="{D9F313A1-2646-B494-80A4-891A170D0AD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1242989"/>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6C11-8A24-48FE-B6C2-D43A23BFF302}"/>
              </a:ext>
            </a:extLst>
          </p:cNvPr>
          <p:cNvSpPr>
            <a:spLocks noGrp="1"/>
          </p:cNvSpPr>
          <p:nvPr>
            <p:ph type="title"/>
          </p:nvPr>
        </p:nvSpPr>
        <p:spPr>
          <a:xfrm>
            <a:off x="152400" y="76200"/>
            <a:ext cx="8458200" cy="609600"/>
          </a:xfrm>
        </p:spPr>
        <p:txBody>
          <a:bodyPr>
            <a:normAutofit fontScale="90000"/>
          </a:bodyPr>
          <a:lstStyle/>
          <a:p>
            <a:r>
              <a:rPr lang="en-US" dirty="0"/>
              <a:t>Singer &amp; Bashir  use:</a:t>
            </a:r>
          </a:p>
        </p:txBody>
      </p:sp>
      <p:sp>
        <p:nvSpPr>
          <p:cNvPr id="5" name="Content Placeholder 4">
            <a:extLst>
              <a:ext uri="{FF2B5EF4-FFF2-40B4-BE49-F238E27FC236}">
                <a16:creationId xmlns:a16="http://schemas.microsoft.com/office/drawing/2014/main" id="{725B0A20-3A09-DD68-177A-13FBEC5741D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74252573"/>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B1DC-8B4B-430D-BEBF-F6C7590390E7}"/>
              </a:ext>
            </a:extLst>
          </p:cNvPr>
          <p:cNvSpPr>
            <a:spLocks noGrp="1"/>
          </p:cNvSpPr>
          <p:nvPr>
            <p:ph type="title"/>
          </p:nvPr>
        </p:nvSpPr>
        <p:spPr/>
        <p:txBody>
          <a:bodyPr/>
          <a:lstStyle/>
          <a:p>
            <a:r>
              <a:rPr lang="en-US" dirty="0"/>
              <a:t>Singer &amp; Bashir continued:**</a:t>
            </a:r>
          </a:p>
        </p:txBody>
      </p:sp>
      <p:sp>
        <p:nvSpPr>
          <p:cNvPr id="3" name="Content Placeholder 2">
            <a:extLst>
              <a:ext uri="{FF2B5EF4-FFF2-40B4-BE49-F238E27FC236}">
                <a16:creationId xmlns:a16="http://schemas.microsoft.com/office/drawing/2014/main" id="{C461F1B4-C799-4C23-B962-550CE25A739C}"/>
              </a:ext>
            </a:extLst>
          </p:cNvPr>
          <p:cNvSpPr>
            <a:spLocks noGrp="1"/>
          </p:cNvSpPr>
          <p:nvPr>
            <p:ph idx="1"/>
          </p:nvPr>
        </p:nvSpPr>
        <p:spPr/>
        <p:txBody>
          <a:bodyPr/>
          <a:lstStyle/>
          <a:p>
            <a:r>
              <a:rPr lang="en-US" dirty="0"/>
              <a:t>Students represent their thoughts visually with a visual schema or frame that develops over time as they actively process the information</a:t>
            </a:r>
          </a:p>
        </p:txBody>
      </p:sp>
    </p:spTree>
    <p:extLst>
      <p:ext uri="{BB962C8B-B14F-4D97-AF65-F5344CB8AC3E}">
        <p14:creationId xmlns:p14="http://schemas.microsoft.com/office/powerpoint/2010/main" val="3980162348"/>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327E-D10A-4A61-A237-E62A0D0A82BD}"/>
              </a:ext>
            </a:extLst>
          </p:cNvPr>
          <p:cNvSpPr>
            <a:spLocks noGrp="1"/>
          </p:cNvSpPr>
          <p:nvPr>
            <p:ph type="title"/>
          </p:nvPr>
        </p:nvSpPr>
        <p:spPr>
          <a:xfrm>
            <a:off x="762000" y="152400"/>
            <a:ext cx="7924800" cy="533400"/>
          </a:xfrm>
        </p:spPr>
        <p:txBody>
          <a:bodyPr>
            <a:normAutofit fontScale="90000"/>
          </a:bodyPr>
          <a:lstStyle/>
          <a:p>
            <a:r>
              <a:rPr lang="en-US" dirty="0"/>
              <a:t>Singer &amp; Bashir**</a:t>
            </a:r>
          </a:p>
        </p:txBody>
      </p:sp>
      <p:pic>
        <p:nvPicPr>
          <p:cNvPr id="4" name="Content Placeholder 3" descr=" A Showing Causes/Effects Brain Frame constructed by a fifth-grade student while conducting research for a biography project on Jimi Hendrix. The main event under scrutiny is in the center box (in this case, Jimi Hendrix being “in the army”). Causal events are in boxes to the left of the main event, and effects are in boxes to the right of the main event. Arrows show how the events are related (i.e., causes lead to the main event, and the main event leads to multiple later events). Thought bubbles are used to capture associated thoughts/ideas—in essence, metacognitive afterthoughts about items in the Frame. In this case, the thought that Hendrix was a terrible soldier hovers over the main event of Hendrix being in the army. Also, the names of songs Hendrix wrote hover over the life events and beliefs that the student thought may have inspired them. ">
            <a:extLst>
              <a:ext uri="{FF2B5EF4-FFF2-40B4-BE49-F238E27FC236}">
                <a16:creationId xmlns:a16="http://schemas.microsoft.com/office/drawing/2014/main" id="{DA3132CC-6FA0-4028-AF15-AA43C7B69A3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916" y="762000"/>
            <a:ext cx="8265695" cy="5943600"/>
          </a:xfrm>
          <a:prstGeom prst="rect">
            <a:avLst/>
          </a:prstGeom>
          <a:noFill/>
          <a:ln>
            <a:noFill/>
          </a:ln>
        </p:spPr>
      </p:pic>
    </p:spTree>
    <p:extLst>
      <p:ext uri="{BB962C8B-B14F-4D97-AF65-F5344CB8AC3E}">
        <p14:creationId xmlns:p14="http://schemas.microsoft.com/office/powerpoint/2010/main" val="2651269586"/>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5335-DCB5-AE70-2BA8-E0CCFB605AE5}"/>
              </a:ext>
            </a:extLst>
          </p:cNvPr>
          <p:cNvSpPr>
            <a:spLocks noGrp="1"/>
          </p:cNvSpPr>
          <p:nvPr>
            <p:ph type="title"/>
          </p:nvPr>
        </p:nvSpPr>
        <p:spPr>
          <a:xfrm>
            <a:off x="0" y="0"/>
            <a:ext cx="9144000" cy="1752600"/>
          </a:xfrm>
        </p:spPr>
        <p:txBody>
          <a:bodyPr/>
          <a:lstStyle/>
          <a:p>
            <a:r>
              <a:rPr lang="en-US" sz="3200" dirty="0" err="1"/>
              <a:t>Senter</a:t>
            </a:r>
            <a:r>
              <a:rPr lang="en-US" sz="3200" dirty="0"/>
              <a:t> et al. (2024). SLP interventions for children with executive function deficits: A systematic literature review. </a:t>
            </a:r>
            <a:r>
              <a:rPr lang="en-US" sz="3200" i="1" dirty="0"/>
              <a:t>LSHSS 54</a:t>
            </a:r>
            <a:r>
              <a:rPr lang="en-US" sz="3200" dirty="0"/>
              <a:t> 336-354.**</a:t>
            </a:r>
          </a:p>
        </p:txBody>
      </p:sp>
      <p:sp>
        <p:nvSpPr>
          <p:cNvPr id="3" name="Content Placeholder 2">
            <a:extLst>
              <a:ext uri="{FF2B5EF4-FFF2-40B4-BE49-F238E27FC236}">
                <a16:creationId xmlns:a16="http://schemas.microsoft.com/office/drawing/2014/main" id="{0FA0DE23-E396-E047-A42D-7CE3946EB355}"/>
              </a:ext>
            </a:extLst>
          </p:cNvPr>
          <p:cNvSpPr>
            <a:spLocks noGrp="1"/>
          </p:cNvSpPr>
          <p:nvPr>
            <p:ph idx="1"/>
          </p:nvPr>
        </p:nvSpPr>
        <p:spPr>
          <a:xfrm>
            <a:off x="0" y="1600200"/>
            <a:ext cx="9372600" cy="5257800"/>
          </a:xfrm>
        </p:spPr>
        <p:txBody>
          <a:bodyPr/>
          <a:lstStyle/>
          <a:p>
            <a:r>
              <a:rPr lang="en-US" dirty="0"/>
              <a:t>They conducted a systematic review of the literature to provide research-based suggestions for SLPs who work with students with executive function deficits, including working memory</a:t>
            </a:r>
          </a:p>
          <a:p>
            <a:endParaRPr lang="en-US" dirty="0"/>
          </a:p>
          <a:p>
            <a:r>
              <a:rPr lang="en-US" dirty="0"/>
              <a:t>The most effective strategies are teaching and rehearsing graphic organizers (like Singer and Bashir) and self talk scripts</a:t>
            </a:r>
          </a:p>
        </p:txBody>
      </p:sp>
    </p:spTree>
    <p:extLst>
      <p:ext uri="{BB962C8B-B14F-4D97-AF65-F5344CB8AC3E}">
        <p14:creationId xmlns:p14="http://schemas.microsoft.com/office/powerpoint/2010/main" val="2617614807"/>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EB20-A649-61DD-E5F6-93E6FACFD926}"/>
              </a:ext>
            </a:extLst>
          </p:cNvPr>
          <p:cNvSpPr>
            <a:spLocks noGrp="1"/>
          </p:cNvSpPr>
          <p:nvPr>
            <p:ph type="title"/>
          </p:nvPr>
        </p:nvSpPr>
        <p:spPr>
          <a:xfrm>
            <a:off x="0" y="0"/>
            <a:ext cx="8610600" cy="990600"/>
          </a:xfrm>
        </p:spPr>
        <p:txBody>
          <a:bodyPr/>
          <a:lstStyle/>
          <a:p>
            <a:r>
              <a:rPr lang="en-US" sz="3200" dirty="0"/>
              <a:t>Examples of self talk scripts (think growth mindset)**</a:t>
            </a:r>
          </a:p>
        </p:txBody>
      </p:sp>
      <p:sp>
        <p:nvSpPr>
          <p:cNvPr id="3" name="Content Placeholder 2">
            <a:extLst>
              <a:ext uri="{FF2B5EF4-FFF2-40B4-BE49-F238E27FC236}">
                <a16:creationId xmlns:a16="http://schemas.microsoft.com/office/drawing/2014/main" id="{690110F3-FC90-D2E2-8739-4CB8DE6FFFA5}"/>
              </a:ext>
            </a:extLst>
          </p:cNvPr>
          <p:cNvSpPr>
            <a:spLocks noGrp="1"/>
          </p:cNvSpPr>
          <p:nvPr>
            <p:ph idx="1"/>
          </p:nvPr>
        </p:nvSpPr>
        <p:spPr>
          <a:xfrm>
            <a:off x="152400" y="1219200"/>
            <a:ext cx="8458200" cy="4953000"/>
          </a:xfrm>
        </p:spPr>
        <p:txBody>
          <a:bodyPr/>
          <a:lstStyle/>
          <a:p>
            <a:pPr algn="l">
              <a:buFont typeface="Arial" panose="020B0604020202020204" pitchFamily="34" charset="0"/>
              <a:buChar char="•"/>
            </a:pPr>
            <a:r>
              <a:rPr lang="en-US" b="0" i="0" dirty="0">
                <a:solidFill>
                  <a:srgbClr val="202124"/>
                </a:solidFill>
                <a:effectLst/>
                <a:highlight>
                  <a:srgbClr val="FFFFFF"/>
                </a:highlight>
                <a:latin typeface="Google Sans"/>
              </a:rPr>
              <a:t>“This is tough, but I can do it with hard work.” ...</a:t>
            </a:r>
          </a:p>
          <a:p>
            <a:pPr algn="l">
              <a:buFont typeface="Arial" panose="020B0604020202020204" pitchFamily="34" charset="0"/>
              <a:buChar char="•"/>
            </a:pPr>
            <a:r>
              <a:rPr lang="en-US" b="0" i="0" dirty="0">
                <a:solidFill>
                  <a:srgbClr val="202124"/>
                </a:solidFill>
                <a:effectLst/>
                <a:highlight>
                  <a:srgbClr val="FFFFFF"/>
                </a:highlight>
                <a:latin typeface="Google Sans"/>
              </a:rPr>
              <a:t>“I can stop and make a plan before starting.” ...</a:t>
            </a:r>
          </a:p>
          <a:p>
            <a:pPr algn="l">
              <a:buFont typeface="Arial" panose="020B0604020202020204" pitchFamily="34" charset="0"/>
              <a:buChar char="•"/>
            </a:pPr>
            <a:r>
              <a:rPr lang="en-US" b="0" i="0" dirty="0">
                <a:solidFill>
                  <a:srgbClr val="202124"/>
                </a:solidFill>
                <a:effectLst/>
                <a:highlight>
                  <a:srgbClr val="FFFFFF"/>
                </a:highlight>
                <a:latin typeface="Google Sans"/>
              </a:rPr>
              <a:t>“I can breathe in and out to stay calm.” ...</a:t>
            </a:r>
          </a:p>
          <a:p>
            <a:pPr algn="l">
              <a:buFont typeface="Arial" panose="020B0604020202020204" pitchFamily="34" charset="0"/>
              <a:buChar char="•"/>
            </a:pPr>
            <a:r>
              <a:rPr lang="en-US" b="0" i="0" dirty="0">
                <a:solidFill>
                  <a:srgbClr val="202124"/>
                </a:solidFill>
                <a:effectLst/>
                <a:highlight>
                  <a:srgbClr val="FFFFFF"/>
                </a:highlight>
                <a:latin typeface="Google Sans"/>
              </a:rPr>
              <a:t>“I am in control of my choices.</a:t>
            </a:r>
          </a:p>
          <a:p>
            <a:endParaRPr lang="en-US" dirty="0"/>
          </a:p>
        </p:txBody>
      </p:sp>
    </p:spTree>
    <p:extLst>
      <p:ext uri="{BB962C8B-B14F-4D97-AF65-F5344CB8AC3E}">
        <p14:creationId xmlns:p14="http://schemas.microsoft.com/office/powerpoint/2010/main" val="4036703851"/>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9603-A3BA-920B-3640-FDD2ED478E36}"/>
              </a:ext>
            </a:extLst>
          </p:cNvPr>
          <p:cNvSpPr>
            <a:spLocks noGrp="1"/>
          </p:cNvSpPr>
          <p:nvPr>
            <p:ph type="title"/>
          </p:nvPr>
        </p:nvSpPr>
        <p:spPr/>
        <p:txBody>
          <a:bodyPr>
            <a:normAutofit fontScale="90000"/>
          </a:bodyPr>
          <a:lstStyle/>
          <a:p>
            <a:r>
              <a:rPr lang="en-US" sz="3200" dirty="0"/>
              <a:t>Larson, C., &amp; </a:t>
            </a:r>
            <a:r>
              <a:rPr lang="en-US" sz="3200" dirty="0" err="1"/>
              <a:t>Weismer</a:t>
            </a:r>
            <a:r>
              <a:rPr lang="en-US" sz="3200" dirty="0"/>
              <a:t>, S.E. (2022). Working memory performance in children with Developmental Language Disorder: The Role of domain. </a:t>
            </a:r>
            <a:r>
              <a:rPr lang="en-US" sz="3200" i="1" dirty="0"/>
              <a:t>Journal of Speech, Language, and Hearing Research, 65</a:t>
            </a:r>
            <a:r>
              <a:rPr lang="en-US" sz="3200" dirty="0"/>
              <a:t>, 1906-1920.**</a:t>
            </a:r>
          </a:p>
        </p:txBody>
      </p:sp>
      <p:sp>
        <p:nvSpPr>
          <p:cNvPr id="3" name="Content Placeholder 2">
            <a:extLst>
              <a:ext uri="{FF2B5EF4-FFF2-40B4-BE49-F238E27FC236}">
                <a16:creationId xmlns:a16="http://schemas.microsoft.com/office/drawing/2014/main" id="{A42992B6-AF9A-E565-6364-C598E5CA8DE2}"/>
              </a:ext>
            </a:extLst>
          </p:cNvPr>
          <p:cNvSpPr>
            <a:spLocks noGrp="1"/>
          </p:cNvSpPr>
          <p:nvPr>
            <p:ph idx="1"/>
          </p:nvPr>
        </p:nvSpPr>
        <p:spPr>
          <a:xfrm>
            <a:off x="152400" y="2590800"/>
            <a:ext cx="8458200" cy="3581400"/>
          </a:xfrm>
        </p:spPr>
        <p:txBody>
          <a:bodyPr/>
          <a:lstStyle/>
          <a:p>
            <a:r>
              <a:rPr lang="en-US" dirty="0"/>
              <a:t>Examined role of WM in 9-13 year old children with DLD</a:t>
            </a:r>
          </a:p>
          <a:p>
            <a:endParaRPr lang="en-US" dirty="0"/>
          </a:p>
          <a:p>
            <a:r>
              <a:rPr lang="en-US" dirty="0"/>
              <a:t>Subjects in this study with DLD performed worse on WM tasks than typically-developing Ss </a:t>
            </a:r>
          </a:p>
        </p:txBody>
      </p:sp>
    </p:spTree>
    <p:extLst>
      <p:ext uri="{BB962C8B-B14F-4D97-AF65-F5344CB8AC3E}">
        <p14:creationId xmlns:p14="http://schemas.microsoft.com/office/powerpoint/2010/main" val="2125213853"/>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49A2-C96A-8503-C739-3B267AB61039}"/>
              </a:ext>
            </a:extLst>
          </p:cNvPr>
          <p:cNvSpPr>
            <a:spLocks noGrp="1"/>
          </p:cNvSpPr>
          <p:nvPr>
            <p:ph type="title"/>
          </p:nvPr>
        </p:nvSpPr>
        <p:spPr>
          <a:xfrm>
            <a:off x="228600" y="0"/>
            <a:ext cx="8382000" cy="685800"/>
          </a:xfrm>
        </p:spPr>
        <p:txBody>
          <a:bodyPr/>
          <a:lstStyle/>
          <a:p>
            <a:r>
              <a:rPr lang="en-US" sz="3200" dirty="0"/>
              <a:t>Larson &amp; </a:t>
            </a:r>
            <a:r>
              <a:rPr lang="en-US" sz="3200" dirty="0" err="1"/>
              <a:t>Weismer</a:t>
            </a:r>
            <a:r>
              <a:rPr lang="en-US" sz="3200" dirty="0"/>
              <a:t> (2022) recommended:</a:t>
            </a:r>
          </a:p>
        </p:txBody>
      </p:sp>
      <p:sp>
        <p:nvSpPr>
          <p:cNvPr id="6" name="Content Placeholder 5">
            <a:extLst>
              <a:ext uri="{FF2B5EF4-FFF2-40B4-BE49-F238E27FC236}">
                <a16:creationId xmlns:a16="http://schemas.microsoft.com/office/drawing/2014/main" id="{6A74E674-9843-1DF8-8D65-878B93885B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5195721"/>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New Techniques for Targeting Phonological Awareness**</a:t>
            </a:r>
          </a:p>
        </p:txBody>
      </p:sp>
      <p:sp>
        <p:nvSpPr>
          <p:cNvPr id="3" name="Content Placeholder 2"/>
          <p:cNvSpPr>
            <a:spLocks noGrp="1"/>
          </p:cNvSpPr>
          <p:nvPr>
            <p:ph idx="1"/>
          </p:nvPr>
        </p:nvSpPr>
        <p:spPr>
          <a:xfrm>
            <a:off x="228600" y="1981200"/>
            <a:ext cx="8382000" cy="4191000"/>
          </a:xfrm>
        </p:spPr>
        <p:txBody>
          <a:bodyPr/>
          <a:lstStyle/>
          <a:p>
            <a:r>
              <a:rPr lang="en-US" dirty="0"/>
              <a:t>Much recent research also ties memory to phonological awareness</a:t>
            </a:r>
          </a:p>
          <a:p>
            <a:endParaRPr lang="en-US" dirty="0"/>
          </a:p>
          <a:p>
            <a:r>
              <a:rPr lang="en-US" dirty="0"/>
              <a:t>We will build on your prior knowledge of PA with some new research and hands-on activities</a:t>
            </a:r>
          </a:p>
        </p:txBody>
      </p:sp>
    </p:spTree>
    <p:extLst>
      <p:ext uri="{BB962C8B-B14F-4D97-AF65-F5344CB8AC3E}">
        <p14:creationId xmlns:p14="http://schemas.microsoft.com/office/powerpoint/2010/main" val="196772551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9218-D57B-FB9E-709F-E159B9B948AB}"/>
              </a:ext>
            </a:extLst>
          </p:cNvPr>
          <p:cNvSpPr>
            <a:spLocks noGrp="1"/>
          </p:cNvSpPr>
          <p:nvPr>
            <p:ph type="title"/>
          </p:nvPr>
        </p:nvSpPr>
        <p:spPr>
          <a:xfrm>
            <a:off x="152400" y="0"/>
            <a:ext cx="8458200" cy="762000"/>
          </a:xfrm>
        </p:spPr>
        <p:txBody>
          <a:bodyPr/>
          <a:lstStyle/>
          <a:p>
            <a:r>
              <a:rPr lang="en-US" sz="3200" dirty="0"/>
              <a:t>Gray et al. 2022 found:</a:t>
            </a:r>
          </a:p>
        </p:txBody>
      </p:sp>
      <p:sp>
        <p:nvSpPr>
          <p:cNvPr id="5" name="Content Placeholder 4">
            <a:extLst>
              <a:ext uri="{FF2B5EF4-FFF2-40B4-BE49-F238E27FC236}">
                <a16:creationId xmlns:a16="http://schemas.microsoft.com/office/drawing/2014/main" id="{177A97D6-69A1-3165-136F-FA6B4848E9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42973800"/>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34400" cy="1371600"/>
          </a:xfrm>
        </p:spPr>
        <p:txBody>
          <a:bodyPr/>
          <a:lstStyle/>
          <a:p>
            <a:r>
              <a:rPr lang="en-US" sz="3600" dirty="0"/>
              <a:t>Spoonerisms are very helpful in building phonological awareness skills:</a:t>
            </a:r>
          </a:p>
        </p:txBody>
      </p:sp>
      <p:sp>
        <p:nvSpPr>
          <p:cNvPr id="5" name="Content Placeholder 4">
            <a:extLst>
              <a:ext uri="{FF2B5EF4-FFF2-40B4-BE49-F238E27FC236}">
                <a16:creationId xmlns:a16="http://schemas.microsoft.com/office/drawing/2014/main" id="{1CB0B588-AD9F-D1E6-2CA8-5AA25A338AD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99149001"/>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143000"/>
          </a:xfrm>
        </p:spPr>
        <p:txBody>
          <a:bodyPr>
            <a:normAutofit fontScale="90000"/>
          </a:bodyPr>
          <a:lstStyle/>
          <a:p>
            <a:r>
              <a:rPr lang="en-US" dirty="0"/>
              <a:t>Practice changing these sentences into spoonerisms:**</a:t>
            </a:r>
          </a:p>
        </p:txBody>
      </p:sp>
      <p:sp>
        <p:nvSpPr>
          <p:cNvPr id="3" name="Content Placeholder 2"/>
          <p:cNvSpPr>
            <a:spLocks noGrp="1"/>
          </p:cNvSpPr>
          <p:nvPr>
            <p:ph idx="1"/>
          </p:nvPr>
        </p:nvSpPr>
        <p:spPr>
          <a:xfrm>
            <a:off x="0" y="1066800"/>
            <a:ext cx="8610600" cy="5105400"/>
          </a:xfrm>
        </p:spPr>
        <p:txBody>
          <a:bodyPr/>
          <a:lstStyle/>
          <a:p>
            <a:r>
              <a:rPr lang="en-US" dirty="0"/>
              <a:t>I love teaching this class. I </a:t>
            </a:r>
            <a:r>
              <a:rPr lang="en-US" dirty="0" err="1"/>
              <a:t>tove</a:t>
            </a:r>
            <a:r>
              <a:rPr lang="en-US" dirty="0"/>
              <a:t> leaching </a:t>
            </a:r>
            <a:r>
              <a:rPr lang="en-US" dirty="0" err="1"/>
              <a:t>clis</a:t>
            </a:r>
            <a:r>
              <a:rPr lang="en-US" dirty="0"/>
              <a:t> </a:t>
            </a:r>
            <a:r>
              <a:rPr lang="en-US" dirty="0" err="1"/>
              <a:t>thass</a:t>
            </a:r>
            <a:r>
              <a:rPr lang="en-US" dirty="0"/>
              <a:t>.</a:t>
            </a:r>
          </a:p>
          <a:p>
            <a:r>
              <a:rPr lang="en-US" dirty="0"/>
              <a:t>It is fun to study child language.</a:t>
            </a:r>
          </a:p>
          <a:p>
            <a:endParaRPr lang="en-US" dirty="0"/>
          </a:p>
          <a:p>
            <a:r>
              <a:rPr lang="en-US" dirty="0"/>
              <a:t>I am working to become a speech-language pathologist.</a:t>
            </a:r>
          </a:p>
          <a:p>
            <a:endParaRPr lang="en-US" dirty="0"/>
          </a:p>
          <a:p>
            <a:r>
              <a:rPr lang="en-US" dirty="0"/>
              <a:t>The holidays are coming soon.</a:t>
            </a:r>
          </a:p>
          <a:p>
            <a:endParaRPr lang="en-US" dirty="0"/>
          </a:p>
          <a:p>
            <a:endParaRPr lang="en-US" dirty="0"/>
          </a:p>
        </p:txBody>
      </p:sp>
    </p:spTree>
    <p:extLst>
      <p:ext uri="{BB962C8B-B14F-4D97-AF65-F5344CB8AC3E}">
        <p14:creationId xmlns:p14="http://schemas.microsoft.com/office/powerpoint/2010/main" val="501265201"/>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990600"/>
          </a:xfrm>
        </p:spPr>
        <p:txBody>
          <a:bodyPr>
            <a:normAutofit fontScale="90000"/>
          </a:bodyPr>
          <a:lstStyle/>
          <a:p>
            <a:r>
              <a:rPr lang="en-US" sz="3600" dirty="0"/>
              <a:t>Practical strategy from Dr. Carol Hammer, ASHA:**</a:t>
            </a:r>
          </a:p>
        </p:txBody>
      </p:sp>
      <p:sp>
        <p:nvSpPr>
          <p:cNvPr id="3" name="Content Placeholder 2"/>
          <p:cNvSpPr>
            <a:spLocks noGrp="1"/>
          </p:cNvSpPr>
          <p:nvPr>
            <p:ph idx="1"/>
          </p:nvPr>
        </p:nvSpPr>
        <p:spPr>
          <a:xfrm>
            <a:off x="228600" y="1371600"/>
            <a:ext cx="8915400" cy="5334000"/>
          </a:xfrm>
        </p:spPr>
        <p:txBody>
          <a:bodyPr/>
          <a:lstStyle/>
          <a:p>
            <a:r>
              <a:rPr lang="en-US" sz="2800" dirty="0"/>
              <a:t>We will make </a:t>
            </a:r>
            <a:r>
              <a:rPr lang="en-US" sz="2800" dirty="0" err="1"/>
              <a:t>Elkonin</a:t>
            </a:r>
            <a:r>
              <a:rPr lang="en-US" sz="2800" dirty="0"/>
              <a:t> boxes</a:t>
            </a:r>
          </a:p>
          <a:p>
            <a:r>
              <a:rPr lang="en-US" sz="2800" dirty="0"/>
              <a:t>Write 5-letter words on  strips of paper </a:t>
            </a:r>
          </a:p>
          <a:p>
            <a:r>
              <a:rPr lang="en-US" sz="2800" dirty="0"/>
              <a:t>Start by having the child touch each phoneme with their finger as they move along and sound it out</a:t>
            </a:r>
          </a:p>
          <a:p>
            <a:r>
              <a:rPr lang="en-US" sz="2800" dirty="0"/>
              <a:t>Then, cut the strips into fifths so that you have individual letters</a:t>
            </a:r>
          </a:p>
          <a:p>
            <a:r>
              <a:rPr lang="en-US" sz="2800" dirty="0"/>
              <a:t>Play a game where you make new words</a:t>
            </a:r>
          </a:p>
          <a:p>
            <a:r>
              <a:rPr lang="en-US" sz="2800" dirty="0"/>
              <a:t>See how many words you can make! </a:t>
            </a:r>
            <a:r>
              <a:rPr lang="en-US" sz="2800" dirty="0">
                <a:sym typeface="Wingdings" panose="05000000000000000000" pitchFamily="2" charset="2"/>
              </a:rPr>
              <a:t></a:t>
            </a:r>
            <a:endParaRPr lang="en-US" sz="2800"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7736892"/>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Point Outline</a:t>
            </a:r>
          </a:p>
        </p:txBody>
      </p:sp>
      <p:sp>
        <p:nvSpPr>
          <p:cNvPr id="3" name="Content Placeholder 2"/>
          <p:cNvSpPr>
            <a:spLocks noGrp="1"/>
          </p:cNvSpPr>
          <p:nvPr>
            <p:ph idx="1"/>
          </p:nvPr>
        </p:nvSpPr>
        <p:spPr/>
        <p:txBody>
          <a:bodyPr/>
          <a:lstStyle/>
          <a:p>
            <a:r>
              <a:rPr lang="en-US" dirty="0"/>
              <a:t>I. Introduction</a:t>
            </a:r>
          </a:p>
          <a:p>
            <a:r>
              <a:rPr lang="en-US" dirty="0"/>
              <a:t>II. Types of Memory</a:t>
            </a:r>
          </a:p>
          <a:p>
            <a:r>
              <a:rPr lang="en-US" dirty="0"/>
              <a:t>III. Assessment of WM Skills</a:t>
            </a:r>
          </a:p>
          <a:p>
            <a:r>
              <a:rPr lang="en-US" dirty="0"/>
              <a:t>IV. Intervention for Deficits in WM Skills</a:t>
            </a:r>
          </a:p>
          <a:p>
            <a:r>
              <a:rPr lang="en-US" dirty="0"/>
              <a:t>V. New Techniques for Targeting Phonological Awareness</a:t>
            </a:r>
          </a:p>
        </p:txBody>
      </p:sp>
    </p:spTree>
    <p:extLst>
      <p:ext uri="{BB962C8B-B14F-4D97-AF65-F5344CB8AC3E}">
        <p14:creationId xmlns:p14="http://schemas.microsoft.com/office/powerpoint/2010/main" val="324173868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WM skills when they enter school…</a:t>
            </a:r>
          </a:p>
        </p:txBody>
      </p:sp>
      <p:sp>
        <p:nvSpPr>
          <p:cNvPr id="5" name="Content Placeholder 4">
            <a:extLst>
              <a:ext uri="{FF2B5EF4-FFF2-40B4-BE49-F238E27FC236}">
                <a16:creationId xmlns:a16="http://schemas.microsoft.com/office/drawing/2014/main" id="{5071CE0D-7A58-CA21-D2AF-7F718D9DB6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4853261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5B39-7DEB-45DF-8CE8-72AB5239C6B6}"/>
              </a:ext>
            </a:extLst>
          </p:cNvPr>
          <p:cNvSpPr>
            <a:spLocks noGrp="1"/>
          </p:cNvSpPr>
          <p:nvPr>
            <p:ph type="title"/>
          </p:nvPr>
        </p:nvSpPr>
        <p:spPr>
          <a:xfrm>
            <a:off x="76200" y="152400"/>
            <a:ext cx="8686800" cy="1752600"/>
          </a:xfrm>
        </p:spPr>
        <p:txBody>
          <a:bodyPr/>
          <a:lstStyle/>
          <a:p>
            <a:r>
              <a:rPr lang="en-US" dirty="0"/>
              <a:t>Research out of Princeton:</a:t>
            </a:r>
            <a:br>
              <a:rPr lang="en-US" dirty="0"/>
            </a:br>
            <a:r>
              <a:rPr lang="en-US" sz="2400" dirty="0"/>
              <a:t>https://www.princeton.edu/news/2021/03/31/attention-and-working-memory-two-sides-same-neural-coin</a:t>
            </a:r>
          </a:p>
        </p:txBody>
      </p:sp>
      <p:sp>
        <p:nvSpPr>
          <p:cNvPr id="5" name="Content Placeholder 4">
            <a:extLst>
              <a:ext uri="{FF2B5EF4-FFF2-40B4-BE49-F238E27FC236}">
                <a16:creationId xmlns:a16="http://schemas.microsoft.com/office/drawing/2014/main" id="{E003817A-E8B7-C340-9839-4897AD7D61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56322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20000" cy="609600"/>
          </a:xfrm>
        </p:spPr>
        <p:txBody>
          <a:bodyPr>
            <a:normAutofit fontScale="90000"/>
          </a:bodyPr>
          <a:lstStyle/>
          <a:p>
            <a:r>
              <a:rPr lang="en-US" dirty="0"/>
              <a:t>Fogle, 2023:**</a:t>
            </a:r>
          </a:p>
        </p:txBody>
      </p:sp>
      <p:sp>
        <p:nvSpPr>
          <p:cNvPr id="3" name="Content Placeholder 2"/>
          <p:cNvSpPr>
            <a:spLocks noGrp="1"/>
          </p:cNvSpPr>
          <p:nvPr>
            <p:ph idx="1"/>
          </p:nvPr>
        </p:nvSpPr>
        <p:spPr>
          <a:xfrm>
            <a:off x="-152400" y="609600"/>
            <a:ext cx="8153400" cy="5410200"/>
          </a:xfrm>
        </p:spPr>
        <p:txBody>
          <a:bodyPr/>
          <a:lstStyle/>
          <a:p>
            <a:endParaRPr lang="en-US" sz="1000" dirty="0"/>
          </a:p>
          <a:p>
            <a:r>
              <a:rPr lang="en-US" dirty="0"/>
              <a:t>When you walk across the grass once, it springs back quickly; there’s no trace of your steps</a:t>
            </a:r>
          </a:p>
          <a:p>
            <a:endParaRPr lang="en-US" sz="1000" dirty="0"/>
          </a:p>
          <a:p>
            <a:r>
              <a:rPr lang="en-US" dirty="0"/>
              <a:t>When you walk across it many times, a path emerges</a:t>
            </a:r>
          </a:p>
          <a:p>
            <a:endParaRPr lang="en-US" sz="1000" dirty="0"/>
          </a:p>
          <a:p>
            <a:r>
              <a:rPr lang="en-US" dirty="0"/>
              <a:t>That’s how we build neural pathways and memories</a:t>
            </a:r>
          </a:p>
        </p:txBody>
      </p:sp>
    </p:spTree>
    <p:extLst>
      <p:ext uri="{BB962C8B-B14F-4D97-AF65-F5344CB8AC3E}">
        <p14:creationId xmlns:p14="http://schemas.microsoft.com/office/powerpoint/2010/main" val="335402020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63"/>
            <a:ext cx="8458200" cy="2133600"/>
          </a:xfrm>
        </p:spPr>
        <p:txBody>
          <a:bodyPr>
            <a:normAutofit fontScale="90000"/>
          </a:bodyPr>
          <a:lstStyle/>
          <a:p>
            <a:r>
              <a:rPr lang="en-US" sz="3200" dirty="0"/>
              <a:t>Morrow, E.L., &amp; Duff, M.C. (2020). Sleep supports memory and learning: Implications for clinical practice in speech-language pathology. </a:t>
            </a:r>
            <a:r>
              <a:rPr lang="en-US" sz="3200" i="1" dirty="0"/>
              <a:t>American Journal of Speech-Language Pathology, 29</a:t>
            </a:r>
            <a:r>
              <a:rPr lang="en-US" sz="3200" dirty="0"/>
              <a:t>, 577-585. **</a:t>
            </a:r>
          </a:p>
        </p:txBody>
      </p:sp>
      <p:sp>
        <p:nvSpPr>
          <p:cNvPr id="3" name="Content Placeholder 2"/>
          <p:cNvSpPr>
            <a:spLocks noGrp="1"/>
          </p:cNvSpPr>
          <p:nvPr>
            <p:ph idx="1"/>
          </p:nvPr>
        </p:nvSpPr>
        <p:spPr>
          <a:xfrm>
            <a:off x="228600" y="2286000"/>
            <a:ext cx="8763000" cy="3886200"/>
          </a:xfrm>
        </p:spPr>
        <p:txBody>
          <a:bodyPr/>
          <a:lstStyle/>
          <a:p>
            <a:r>
              <a:rPr lang="en-US" dirty="0"/>
              <a:t>Sleep disturbances affect quality of </a:t>
            </a:r>
            <a:r>
              <a:rPr lang="en-US" dirty="0" err="1"/>
              <a:t>tx</a:t>
            </a:r>
            <a:r>
              <a:rPr lang="en-US" dirty="0"/>
              <a:t> for clients</a:t>
            </a:r>
          </a:p>
          <a:p>
            <a:endParaRPr lang="en-US" sz="900" dirty="0"/>
          </a:p>
          <a:p>
            <a:r>
              <a:rPr lang="en-US" dirty="0"/>
              <a:t>Poor sleep quality affects memory and learning, especially long-term memory</a:t>
            </a:r>
          </a:p>
          <a:p>
            <a:endParaRPr lang="en-US" sz="900" dirty="0"/>
          </a:p>
          <a:p>
            <a:r>
              <a:rPr lang="en-US" dirty="0"/>
              <a:t>SLPs: educate caregivers about poor sleep and its short- and long-term negative impact on memory and learning</a:t>
            </a:r>
          </a:p>
        </p:txBody>
      </p:sp>
    </p:spTree>
    <p:extLst>
      <p:ext uri="{BB962C8B-B14F-4D97-AF65-F5344CB8AC3E}">
        <p14:creationId xmlns:p14="http://schemas.microsoft.com/office/powerpoint/2010/main" val="2305521128"/>
      </p:ext>
    </p:extLst>
  </p:cSld>
  <p:clrMapOvr>
    <a:masterClrMapping/>
  </p:clrMapOvr>
  <p:transition>
    <p:wipe dir="r"/>
  </p:transition>
</p:sld>
</file>

<file path=ppt/theme/theme1.xml><?xml version="1.0" encoding="utf-8"?>
<a:theme xmlns:a="http://schemas.openxmlformats.org/drawingml/2006/main" name="Theme117">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docProps/app.xml><?xml version="1.0" encoding="utf-8"?>
<Properties xmlns="http://schemas.openxmlformats.org/officeDocument/2006/extended-properties" xmlns:vt="http://schemas.openxmlformats.org/officeDocument/2006/docPropsVTypes">
  <Template>Theme117</Template>
  <TotalTime>612</TotalTime>
  <Words>1487</Words>
  <Application>Microsoft Office PowerPoint</Application>
  <PresentationFormat>On-screen Show (4:3)</PresentationFormat>
  <Paragraphs>166</Paragraphs>
  <Slides>53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Aptos</vt:lpstr>
      <vt:lpstr>Aptos Display</vt:lpstr>
      <vt:lpstr>Arial</vt:lpstr>
      <vt:lpstr>Google Sans</vt:lpstr>
      <vt:lpstr>Times New Roman</vt:lpstr>
      <vt:lpstr>Wingdings</vt:lpstr>
      <vt:lpstr>Theme117</vt:lpstr>
      <vt:lpstr>1_Default Design</vt:lpstr>
      <vt:lpstr>Office Theme</vt:lpstr>
      <vt:lpstr>PowerPoint Presentation</vt:lpstr>
      <vt:lpstr>Power Point Outline**</vt:lpstr>
      <vt:lpstr>I. Introduction**</vt:lpstr>
      <vt:lpstr>Gray et al. (2022). Working memory predicts new word learning over and above existing vocabulary and nonverbal IQ. Journal of Speech, Language,and Hearing Research 65 (3), 1044-1069**</vt:lpstr>
      <vt:lpstr>Gray et al. 2022 found:</vt:lpstr>
      <vt:lpstr>Children’s WM skills when they enter school…</vt:lpstr>
      <vt:lpstr>Research out of Princeton: https://www.princeton.edu/news/2021/03/31/attention-and-working-memory-two-sides-same-neural-coin</vt:lpstr>
      <vt:lpstr>Fogle, 2023:**</vt:lpstr>
      <vt:lpstr>Morrow, E.L., &amp; Duff, M.C. (2020). Sleep supports memory and learning: Implications for clinical practice in speech-language pathology. American Journal of Speech-Language Pathology, 29, 577-585. **</vt:lpstr>
      <vt:lpstr>II. Types of Memory**</vt:lpstr>
      <vt:lpstr>Montgomery et al.:</vt:lpstr>
      <vt:lpstr>Long term memory considerations:</vt:lpstr>
      <vt:lpstr>Remember the primacy and recency effects:**</vt:lpstr>
      <vt:lpstr>Working memory:**</vt:lpstr>
      <vt:lpstr>I picture working memory like driving while you are listening to Siri after having looked at a map**</vt:lpstr>
      <vt:lpstr>III. Assessment of WM Skills</vt:lpstr>
      <vt:lpstr>Examples of WM:</vt:lpstr>
      <vt:lpstr>To relate WM to the classroom setting, assess the child’s abilities in:</vt:lpstr>
      <vt:lpstr>To assess the child’s ability to retain words in mind while identifying common features**</vt:lpstr>
      <vt:lpstr>CELF-5 subtests that address working memory as well as language:</vt:lpstr>
      <vt:lpstr>IV. Intervention for Deficits in Memory Skills**</vt:lpstr>
      <vt:lpstr>How to Optimize Working Memory in the Classroom</vt:lpstr>
      <vt:lpstr>B. Direct Memory Intervention Techniques</vt:lpstr>
      <vt:lpstr>There are some computerized programs:**</vt:lpstr>
      <vt:lpstr>Kathy Kohnert and colleagues:</vt:lpstr>
      <vt:lpstr>Roseberry’s Recommendation:**</vt:lpstr>
      <vt:lpstr>https://www.youtube.com/watch?v=NudoGrbvJHM</vt:lpstr>
      <vt:lpstr>Use instruments!</vt:lpstr>
      <vt:lpstr>Music, rhythm, and movement:</vt:lpstr>
      <vt:lpstr>B. Other direct intervention techniques:</vt:lpstr>
      <vt:lpstr>There are various ways to encode more deeply—elaborative encoding:** </vt:lpstr>
      <vt:lpstr>PowerPoint Presentation</vt:lpstr>
      <vt:lpstr>Activate prior knowledge through KWL charts:</vt:lpstr>
      <vt:lpstr>An example:</vt:lpstr>
      <vt:lpstr>Creating novelty--here is an example of how to engage these ideas to memorize spelling words:** (Essay question on test 2)</vt:lpstr>
      <vt:lpstr>PowerPoint Presentation</vt:lpstr>
      <vt:lpstr>Introduce emotion**</vt:lpstr>
      <vt:lpstr>Use brain gym exercises to cross midline—this enhances concentration**</vt:lpstr>
      <vt:lpstr>Let’s cross midline now!</vt:lpstr>
      <vt:lpstr>Singer, B.D., &amp; Bashir, A. Language, Speech, and Hearing Services in Schools, 49, 449-462**</vt:lpstr>
      <vt:lpstr>Singer &amp; Bashir:</vt:lpstr>
      <vt:lpstr>Singer &amp; Bashir  use:</vt:lpstr>
      <vt:lpstr>Singer &amp; Bashir continued:**</vt:lpstr>
      <vt:lpstr>Singer &amp; Bashir**</vt:lpstr>
      <vt:lpstr>Senter et al. (2024). SLP interventions for children with executive function deficits: A systematic literature review. LSHSS 54 336-354.**</vt:lpstr>
      <vt:lpstr>Examples of self talk scripts (think growth mindset)**</vt:lpstr>
      <vt:lpstr>Larson, C., &amp; Weismer, S.E. (2022). Working memory performance in children with Developmental Language Disorder: The Role of domain. Journal of Speech, Language, and Hearing Research, 65, 1906-1920.**</vt:lpstr>
      <vt:lpstr>Larson &amp; Weismer (2022) recommended:</vt:lpstr>
      <vt:lpstr>V. New Techniques for Targeting Phonological Awareness**</vt:lpstr>
      <vt:lpstr>Spoonerisms are very helpful in building phonological awareness skills:</vt:lpstr>
      <vt:lpstr>Practice changing these sentences into spoonerisms:**</vt:lpstr>
      <vt:lpstr>Practical strategy from Dr. Carol Hammer, ASHA:**</vt:lpstr>
      <vt:lpstr>Power Point Outline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116</cp:revision>
  <dcterms:created xsi:type="dcterms:W3CDTF">2016-07-28T21:25:53Z</dcterms:created>
  <dcterms:modified xsi:type="dcterms:W3CDTF">2024-06-06T19:08:02Z</dcterms:modified>
</cp:coreProperties>
</file>