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22"/>
  </p:notesMasterIdLst>
  <p:sldIdLst>
    <p:sldId id="353" r:id="rId2"/>
    <p:sldId id="354" r:id="rId3"/>
    <p:sldId id="2039" r:id="rId4"/>
    <p:sldId id="2272" r:id="rId5"/>
    <p:sldId id="2276" r:id="rId6"/>
    <p:sldId id="2305" r:id="rId7"/>
    <p:sldId id="415" r:id="rId8"/>
    <p:sldId id="355" r:id="rId9"/>
    <p:sldId id="2295" r:id="rId10"/>
    <p:sldId id="356" r:id="rId11"/>
    <p:sldId id="357" r:id="rId12"/>
    <p:sldId id="2273" r:id="rId13"/>
    <p:sldId id="358" r:id="rId14"/>
    <p:sldId id="2323" r:id="rId15"/>
    <p:sldId id="359" r:id="rId16"/>
    <p:sldId id="360" r:id="rId17"/>
    <p:sldId id="361" r:id="rId18"/>
    <p:sldId id="2274" r:id="rId19"/>
    <p:sldId id="364" r:id="rId20"/>
    <p:sldId id="2322" r:id="rId21"/>
    <p:sldId id="365" r:id="rId22"/>
    <p:sldId id="369" r:id="rId23"/>
    <p:sldId id="420" r:id="rId24"/>
    <p:sldId id="366" r:id="rId25"/>
    <p:sldId id="367" r:id="rId26"/>
    <p:sldId id="368" r:id="rId27"/>
    <p:sldId id="431" r:id="rId28"/>
    <p:sldId id="370" r:id="rId29"/>
    <p:sldId id="371" r:id="rId30"/>
    <p:sldId id="416" r:id="rId31"/>
    <p:sldId id="372" r:id="rId32"/>
    <p:sldId id="373" r:id="rId33"/>
    <p:sldId id="374" r:id="rId34"/>
    <p:sldId id="411" r:id="rId35"/>
    <p:sldId id="375" r:id="rId36"/>
    <p:sldId id="426" r:id="rId37"/>
    <p:sldId id="2278" r:id="rId38"/>
    <p:sldId id="376" r:id="rId39"/>
    <p:sldId id="377" r:id="rId40"/>
    <p:sldId id="378" r:id="rId41"/>
    <p:sldId id="379" r:id="rId42"/>
    <p:sldId id="2313" r:id="rId43"/>
    <p:sldId id="430" r:id="rId44"/>
    <p:sldId id="2282" r:id="rId45"/>
    <p:sldId id="2292" r:id="rId46"/>
    <p:sldId id="2293" r:id="rId47"/>
    <p:sldId id="412" r:id="rId48"/>
    <p:sldId id="413" r:id="rId49"/>
    <p:sldId id="414" r:id="rId50"/>
    <p:sldId id="385" r:id="rId51"/>
    <p:sldId id="2321" r:id="rId52"/>
    <p:sldId id="2294" r:id="rId53"/>
    <p:sldId id="2296" r:id="rId54"/>
    <p:sldId id="2316" r:id="rId55"/>
    <p:sldId id="2327" r:id="rId56"/>
    <p:sldId id="2328" r:id="rId57"/>
    <p:sldId id="2329" r:id="rId58"/>
    <p:sldId id="2330" r:id="rId59"/>
    <p:sldId id="2317" r:id="rId60"/>
    <p:sldId id="2297" r:id="rId61"/>
    <p:sldId id="2315" r:id="rId62"/>
    <p:sldId id="2324" r:id="rId63"/>
    <p:sldId id="2325" r:id="rId64"/>
    <p:sldId id="2326" r:id="rId65"/>
    <p:sldId id="2298" r:id="rId66"/>
    <p:sldId id="2306" r:id="rId67"/>
    <p:sldId id="2277" r:id="rId68"/>
    <p:sldId id="2291" r:id="rId69"/>
    <p:sldId id="2283" r:id="rId70"/>
    <p:sldId id="2284" r:id="rId71"/>
    <p:sldId id="2285" r:id="rId72"/>
    <p:sldId id="2286" r:id="rId73"/>
    <p:sldId id="2287" r:id="rId74"/>
    <p:sldId id="2312" r:id="rId75"/>
    <p:sldId id="2275" r:id="rId76"/>
    <p:sldId id="2290" r:id="rId77"/>
    <p:sldId id="2299" r:id="rId78"/>
    <p:sldId id="2300" r:id="rId79"/>
    <p:sldId id="2302" r:id="rId80"/>
    <p:sldId id="2301" r:id="rId81"/>
    <p:sldId id="2303" r:id="rId82"/>
    <p:sldId id="2304" r:id="rId83"/>
    <p:sldId id="363" r:id="rId84"/>
    <p:sldId id="386" r:id="rId85"/>
    <p:sldId id="387" r:id="rId86"/>
    <p:sldId id="389" r:id="rId87"/>
    <p:sldId id="388" r:id="rId88"/>
    <p:sldId id="2308" r:id="rId89"/>
    <p:sldId id="2309" r:id="rId90"/>
    <p:sldId id="2310" r:id="rId91"/>
    <p:sldId id="2311" r:id="rId92"/>
    <p:sldId id="390" r:id="rId93"/>
    <p:sldId id="391" r:id="rId94"/>
    <p:sldId id="392" r:id="rId95"/>
    <p:sldId id="380" r:id="rId96"/>
    <p:sldId id="381" r:id="rId97"/>
    <p:sldId id="382" r:id="rId98"/>
    <p:sldId id="383" r:id="rId99"/>
    <p:sldId id="384" r:id="rId100"/>
    <p:sldId id="2289" r:id="rId101"/>
    <p:sldId id="393" r:id="rId102"/>
    <p:sldId id="394" r:id="rId103"/>
    <p:sldId id="395" r:id="rId104"/>
    <p:sldId id="396" r:id="rId105"/>
    <p:sldId id="397" r:id="rId106"/>
    <p:sldId id="398" r:id="rId107"/>
    <p:sldId id="399" r:id="rId108"/>
    <p:sldId id="400" r:id="rId109"/>
    <p:sldId id="401" r:id="rId110"/>
    <p:sldId id="402" r:id="rId111"/>
    <p:sldId id="403" r:id="rId112"/>
    <p:sldId id="404" r:id="rId113"/>
    <p:sldId id="2279" r:id="rId114"/>
    <p:sldId id="405" r:id="rId115"/>
    <p:sldId id="406" r:id="rId116"/>
    <p:sldId id="2280" r:id="rId117"/>
    <p:sldId id="2281" r:id="rId118"/>
    <p:sldId id="407" r:id="rId119"/>
    <p:sldId id="408" r:id="rId120"/>
    <p:sldId id="409"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MSOffice"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BFC"/>
    <a:srgbClr val="4BEA36"/>
    <a:srgbClr val="000000"/>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5016" autoAdjust="0"/>
    <p:restoredTop sz="95501" autoAdjust="0"/>
  </p:normalViewPr>
  <p:slideViewPr>
    <p:cSldViewPr>
      <p:cViewPr varScale="1">
        <p:scale>
          <a:sx n="67" d="100"/>
          <a:sy n="67" d="100"/>
        </p:scale>
        <p:origin x="1576" y="96"/>
      </p:cViewPr>
      <p:guideLst>
        <p:guide orient="horz" pos="2160"/>
        <p:guide pos="2880"/>
      </p:guideLst>
    </p:cSldViewPr>
  </p:slideViewPr>
  <p:outlineViewPr>
    <p:cViewPr>
      <p:scale>
        <a:sx n="33" d="100"/>
        <a:sy n="33" d="100"/>
      </p:scale>
      <p:origin x="0" y="4704"/>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5FB95-0C66-4729-80CB-6913F817C3B2}" type="datetimeFigureOut">
              <a:rPr lang="en-US" smtClean="0"/>
              <a:pPr/>
              <a:t>3/8/2025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7FD48-E2A3-438B-A850-2F033089FB67}" type="slidenum">
              <a:rPr lang="en-US" smtClean="0"/>
              <a:pPr/>
              <a:t>‹#›</a:t>
            </a:fld>
            <a:endParaRPr lang="en-US" dirty="0"/>
          </a:p>
        </p:txBody>
      </p:sp>
    </p:spTree>
    <p:extLst>
      <p:ext uri="{BB962C8B-B14F-4D97-AF65-F5344CB8AC3E}">
        <p14:creationId xmlns:p14="http://schemas.microsoft.com/office/powerpoint/2010/main" val="28980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DCB0172-4405-4452-AF8E-67634F7EE09D}"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01521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794BEFE-02FB-4484-8F6C-33AC4A3F0F25}"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7155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247B0F-ED40-4CCC-B9AE-27839C1FE673}"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05558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50BBDD9-31A8-419B-874F-AED51E64186F}"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000" dirty="0">
                <a:solidFill>
                  <a:srgbClr val="D6BE0B"/>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000" dirty="0">
                <a:solidFill>
                  <a:srgbClr val="D6BE0B"/>
                </a:solidFill>
                <a:effectLst/>
              </a:rPr>
              <a:t>”</a:t>
            </a:r>
          </a:p>
        </p:txBody>
      </p:sp>
    </p:spTree>
    <p:extLst>
      <p:ext uri="{BB962C8B-B14F-4D97-AF65-F5344CB8AC3E}">
        <p14:creationId xmlns:p14="http://schemas.microsoft.com/office/powerpoint/2010/main" val="374511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EFF7A7A-6372-4DF8-823B-81E302236B20}"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16409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BAAA177-0066-4C65-802B-26D9ABCE657B}"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324168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2EDC976E-07F8-40EB-A797-EB90DD482602}"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40227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D1FF5-E640-4B61-B304-D3FF514A0892}"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63511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313894-6814-4AC8-A092-87AD1877A222}"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01802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752600"/>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a:t>Click to edit Master text styles</a:t>
            </a:r>
          </a:p>
        </p:txBody>
      </p:sp>
      <p:sp>
        <p:nvSpPr>
          <p:cNvPr id="4" name="Footer Placeholder 4">
            <a:extLst>
              <a:ext uri="{FF2B5EF4-FFF2-40B4-BE49-F238E27FC236}">
                <a16:creationId xmlns:a16="http://schemas.microsoft.com/office/drawing/2014/main" id="{AB66B23C-0872-5CCC-671F-96ED80710EF0}"/>
              </a:ext>
            </a:extLst>
          </p:cNvPr>
          <p:cNvSpPr>
            <a:spLocks noGrp="1"/>
          </p:cNvSpPr>
          <p:nvPr>
            <p:ph type="ftr" sz="quarter" idx="14"/>
          </p:nvPr>
        </p:nvSpPr>
        <p:spPr>
          <a:xfrm>
            <a:off x="3124200" y="6550025"/>
            <a:ext cx="2895600" cy="365125"/>
          </a:xfr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D73C1A-6141-95A0-1146-E286B067079F}"/>
              </a:ext>
            </a:extLst>
          </p:cNvPr>
          <p:cNvSpPr>
            <a:spLocks noGrp="1"/>
          </p:cNvSpPr>
          <p:nvPr>
            <p:ph type="sldNum" sz="quarter" idx="15"/>
          </p:nvPr>
        </p:nvSpPr>
        <p:spPr>
          <a:xfrm>
            <a:off x="457200" y="6550025"/>
            <a:ext cx="2133600" cy="365125"/>
          </a:xfrm>
        </p:spPr>
        <p:txBody>
          <a:bodyPr/>
          <a:lstStyle>
            <a:lvl1pPr>
              <a:defRPr/>
            </a:lvl1pPr>
          </a:lstStyle>
          <a:p>
            <a:fld id="{F536A458-7869-49C7-BC36-EF1E533B805F}" type="slidenum">
              <a:rPr lang="en-US" altLang="en-US"/>
              <a:pPr/>
              <a:t>‹#›</a:t>
            </a:fld>
            <a:endParaRPr lang="en-US" altLang="en-US"/>
          </a:p>
        </p:txBody>
      </p:sp>
    </p:spTree>
    <p:extLst>
      <p:ext uri="{BB962C8B-B14F-4D97-AF65-F5344CB8AC3E}">
        <p14:creationId xmlns:p14="http://schemas.microsoft.com/office/powerpoint/2010/main" val="2803636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rgbClr val="4BEA3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52C3769-BA5E-4010-BEAC-2B02229602AB}"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0443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4C31C8-C94E-4A71-AB00-7541429AFF87}"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375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BEA36"/>
                </a:solidFill>
              </a:defRPr>
            </a:lvl1pPr>
          </a:lstStyle>
          <a:p>
            <a:r>
              <a:rPr lang="en-US" dirty="0"/>
              <a:t>Click to edit Master title style</a:t>
            </a:r>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4692B0-7820-4846-8BA6-F049B2093FC8}"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2380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solidFill>
                  <a:srgbClr val="4BEA36"/>
                </a:solidFill>
              </a:defRPr>
            </a:lvl1pPr>
          </a:lstStyle>
          <a:p>
            <a:r>
              <a:rPr lang="en-US" dirty="0"/>
              <a:t>Click to edit Master title style</a:t>
            </a:r>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61B362-8977-4246-9626-73828F99427F}"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32609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BEA36"/>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6106BC73-44ED-4643-82FA-1D495C1174BE}"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6540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423A8-7C74-4F7D-9B97-F214173FB957}"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0395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9AB0A9-172D-4DD5-B2D4-30756BBBF2CB}"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8305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0138AA-CD8B-42E9-BE36-376ABEE4E5B8}"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3455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AAF624C-7166-4BB2-97D5-E0DE89964C61}" type="datetime1">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3/8/2025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58654635"/>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gulfnews.com/guides/life/law-finance/how-to-cancel-your-uae-residence-visa-in-3-steps-1.1373830"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dreamstime.com/"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dreamstime.com/"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dreamstime.com/"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asha.org/"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clipartix.com/thumbs-up-clipart-image-1288/"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ets.org/praxis/register/disabiliti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sha.org/Certification/Praxis/About-the-Speech-Language-Pathology-Praxis-Exam/" TargetMode="External"/><Relationship Id="rId2" Type="http://schemas.openxmlformats.org/officeDocument/2006/relationships/hyperlink" Target="http://www.ets.org/praxi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ets.org/praxis" TargetMode="External"/><Relationship Id="rId2" Type="http://schemas.openxmlformats.org/officeDocument/2006/relationships/hyperlink" Target="http://www.advancedreviewpractice.com/" TargetMode="External"/><Relationship Id="rId1" Type="http://schemas.openxmlformats.org/officeDocument/2006/relationships/slideLayout" Target="../slideLayouts/slideLayout2.xml"/><Relationship Id="rId6" Type="http://schemas.openxmlformats.org/officeDocument/2006/relationships/hyperlink" Target="https://www.therapyed.com/slp-praxis-exam/slp-study-guide/" TargetMode="External"/><Relationship Id="rId5" Type="http://schemas.openxmlformats.org/officeDocument/2006/relationships/hyperlink" Target="https://truelearn.com/speech-language-pathology-exam-prep/" TargetMode="External"/><Relationship Id="rId4" Type="http://schemas.openxmlformats.org/officeDocument/2006/relationships/hyperlink" Target="https://fripty.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imecenter.com/articles/tips-for-making-and-following-a-study-schedule/"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ckcoaching.com/no-phone-zone-being-productive-on-the-road/"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ckcoaching.com/no-phone-zone-being-productive-on-the-road/"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advancedreviewpractice.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lipartion.com/free-clipart-sleep-clipart/"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cookingupgrades.com/simple-breakfast-ideas-when-youre-in-a-hurry/" TargetMode="Externa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hyperlink" Target="http://www.clipartpanda.com/categories/car-clipart"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clipartpanda.com/categories/car-clipar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kleenex.com/"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www.aspca.org/" TargetMode="Externa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hyperlink" Target="http://www.clipartpanda.com/categories/camera-clip-art-black-and-whit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www.clipartpanda.com/categories/camera-clip-art-black-and-white"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kellycodetectors.com/"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teachmeanatomy.info/head/cranial-nerves/summary/"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proedinc.com/" TargetMode="External"/><Relationship Id="rId2" Type="http://schemas.openxmlformats.org/officeDocument/2006/relationships/hyperlink" Target="https://www.proedinc.com/Products/14800/an-advanced-review-of-speechlanguage-pathology-preparation-for-the-praxis-slp-and-comprehensive-examinationfifth-edition.aspx" TargetMode="External"/><Relationship Id="rId1" Type="http://schemas.openxmlformats.org/officeDocument/2006/relationships/slideLayout" Target="../slideLayouts/slideLayout2.xml"/><Relationship Id="rId4" Type="http://schemas.openxmlformats.org/officeDocument/2006/relationships/hyperlink" Target="http://www.advancedreviewpractice.com/"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atmosmedical.com/solutions/ent/diagnosis/atmos-strobo-21-led"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dreamstime.com/"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kellycodetectors.com/"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hospitalnews.com/"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elearningindustry.com/best-practices-writing-multiple-choice-questions-elearning"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0"/>
            <a:ext cx="8686800" cy="2247900"/>
          </a:xfrm>
        </p:spPr>
        <p:txBody>
          <a:bodyPr>
            <a:noAutofit/>
          </a:bodyPr>
          <a:lstStyle/>
          <a:p>
            <a:pPr algn="ctr"/>
            <a:r>
              <a:rPr lang="en-US" sz="4800" dirty="0">
                <a:effectLst/>
              </a:rPr>
              <a:t>Passing the Praxis SLP with Flying Colors: </a:t>
            </a:r>
            <a:br>
              <a:rPr lang="en-US" sz="4800" dirty="0">
                <a:effectLst/>
              </a:rPr>
            </a:br>
            <a:r>
              <a:rPr lang="en-US" sz="4800" dirty="0">
                <a:effectLst/>
              </a:rPr>
              <a:t>Practical Strategies </a:t>
            </a:r>
            <a:br>
              <a:rPr lang="en-US" dirty="0">
                <a:effectLst/>
              </a:rPr>
            </a:br>
            <a:endParaRPr lang="en-US" sz="4000" dirty="0"/>
          </a:p>
        </p:txBody>
      </p:sp>
      <p:sp>
        <p:nvSpPr>
          <p:cNvPr id="3" name="Subtitle 2"/>
          <p:cNvSpPr>
            <a:spLocks noGrp="1"/>
          </p:cNvSpPr>
          <p:nvPr>
            <p:ph type="subTitle" idx="1"/>
          </p:nvPr>
        </p:nvSpPr>
        <p:spPr>
          <a:xfrm>
            <a:off x="381000" y="1447800"/>
            <a:ext cx="8161564" cy="4974771"/>
          </a:xfrm>
        </p:spPr>
        <p:txBody>
          <a:bodyPr>
            <a:noAutofit/>
          </a:bodyPr>
          <a:lstStyle/>
          <a:p>
            <a:pPr algn="ctr"/>
            <a:endParaRPr lang="en-US" dirty="0"/>
          </a:p>
          <a:p>
            <a:pPr algn="ctr"/>
            <a:endParaRPr lang="en-US" dirty="0">
              <a:solidFill>
                <a:srgbClr val="4BEA36"/>
              </a:solidFill>
            </a:endParaRPr>
          </a:p>
          <a:p>
            <a:pPr algn="ctr"/>
            <a:endParaRPr lang="en-US" dirty="0">
              <a:solidFill>
                <a:srgbClr val="4BEA36"/>
              </a:solidFill>
            </a:endParaRPr>
          </a:p>
          <a:p>
            <a:pPr algn="ctr"/>
            <a:r>
              <a:rPr lang="en-US" sz="2800" dirty="0">
                <a:solidFill>
                  <a:srgbClr val="4BEA36"/>
                </a:solidFill>
              </a:rPr>
              <a:t>Celeste Roseberry-</a:t>
            </a:r>
            <a:r>
              <a:rPr lang="en-US" sz="2800" dirty="0" err="1">
                <a:solidFill>
                  <a:srgbClr val="4BEA36"/>
                </a:solidFill>
              </a:rPr>
              <a:t>McKibbin</a:t>
            </a:r>
            <a:r>
              <a:rPr lang="en-US" sz="2800" dirty="0">
                <a:solidFill>
                  <a:srgbClr val="4BEA36"/>
                </a:solidFill>
              </a:rPr>
              <a:t>, Ph.D., CCC-SLP*</a:t>
            </a:r>
          </a:p>
          <a:p>
            <a:pPr algn="ctr"/>
            <a:r>
              <a:rPr lang="en-US" sz="2800" dirty="0"/>
              <a:t>California State University, Sacramento</a:t>
            </a:r>
          </a:p>
          <a:p>
            <a:pPr algn="ctr"/>
            <a:r>
              <a:rPr lang="en-US" sz="2800" dirty="0">
                <a:solidFill>
                  <a:srgbClr val="4BEA36"/>
                </a:solidFill>
              </a:rPr>
              <a:t>Glen Tellis, Ph.D., CCC-SLP*</a:t>
            </a:r>
          </a:p>
          <a:p>
            <a:pPr algn="ctr"/>
            <a:r>
              <a:rPr lang="en-US" sz="2800" dirty="0">
                <a:solidFill>
                  <a:srgbClr val="4BEA36"/>
                </a:solidFill>
              </a:rPr>
              <a:t>Adina Rosenthal, Ph.D., CCC-SLP</a:t>
            </a:r>
          </a:p>
          <a:p>
            <a:pPr algn="ctr"/>
            <a:r>
              <a:rPr lang="en-US" sz="2800" dirty="0" err="1"/>
              <a:t>Misericordia</a:t>
            </a:r>
            <a:r>
              <a:rPr lang="en-US" sz="2800" dirty="0"/>
              <a:t> University</a:t>
            </a:r>
            <a:endParaRPr lang="en-US" sz="2800" dirty="0">
              <a:solidFill>
                <a:srgbClr val="4BEA36"/>
              </a:solidFill>
            </a:endParaRPr>
          </a:p>
          <a:p>
            <a:pPr algn="ctr"/>
            <a:endParaRPr lang="en-US" dirty="0">
              <a:solidFill>
                <a:srgbClr val="4BEA36"/>
              </a:solidFill>
            </a:endParaRPr>
          </a:p>
          <a:p>
            <a:pPr algn="ctr"/>
            <a:r>
              <a:rPr lang="en-US" dirty="0"/>
              <a:t>*Co-authors: </a:t>
            </a:r>
            <a:r>
              <a:rPr lang="en-US" b="1" dirty="0">
                <a:solidFill>
                  <a:srgbClr val="FFCC00"/>
                </a:solidFill>
              </a:rPr>
              <a:t>An advanced review of speech-language pathology: Preparation for PRAXIS SLP and comprehensive examination</a:t>
            </a:r>
            <a:endParaRPr lang="en-US" dirty="0">
              <a:solidFill>
                <a:srgbClr val="FFCC00"/>
              </a:solidFill>
            </a:endParaRPr>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Title 1"/>
          <p:cNvSpPr txBox="1">
            <a:spLocks/>
          </p:cNvSpPr>
          <p:nvPr/>
        </p:nvSpPr>
        <p:spPr>
          <a:xfrm>
            <a:off x="1295400" y="2743200"/>
            <a:ext cx="6858000" cy="1025291"/>
          </a:xfrm>
          <a:prstGeom prst="rect">
            <a:avLst/>
          </a:prstGeom>
        </p:spPr>
        <p:txBody>
          <a:bodyPr vert="horz" wrap="none" lIns="91440" tIns="45720" rIns="91440" bIns="45720" rtlCol="0" anchor="t">
            <a:noAutofit/>
          </a:bodyPr>
          <a:lstStyle>
            <a:lvl1pPr algn="r" defTabSz="685800" rtl="0" eaLnBrk="1" latinLnBrk="0" hangingPunct="1">
              <a:lnSpc>
                <a:spcPct val="90000"/>
              </a:lnSpc>
              <a:spcBef>
                <a:spcPct val="0"/>
              </a:spcBef>
              <a:buNone/>
              <a:defRPr sz="7200" b="0" kern="120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endParaRPr lang="en-US" sz="2400" dirty="0">
              <a:solidFill>
                <a:srgbClr val="F6FBFC"/>
              </a:solidFill>
            </a:endParaRPr>
          </a:p>
        </p:txBody>
      </p:sp>
    </p:spTree>
    <p:extLst>
      <p:ext uri="{BB962C8B-B14F-4D97-AF65-F5344CB8AC3E}">
        <p14:creationId xmlns:p14="http://schemas.microsoft.com/office/powerpoint/2010/main" val="570487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237"/>
            <a:ext cx="8610600" cy="1325563"/>
          </a:xfrm>
        </p:spPr>
        <p:txBody>
          <a:bodyPr/>
          <a:lstStyle/>
          <a:p>
            <a:pPr algn="ctr"/>
            <a:r>
              <a:rPr lang="en-US" dirty="0">
                <a:solidFill>
                  <a:srgbClr val="4BEA36"/>
                </a:solidFill>
              </a:rPr>
              <a:t>I. Getting Ready for the Exam:</a:t>
            </a:r>
            <a:br>
              <a:rPr lang="en-US" dirty="0">
                <a:solidFill>
                  <a:srgbClr val="4BEA36"/>
                </a:solidFill>
              </a:rPr>
            </a:br>
            <a:r>
              <a:rPr lang="en-US" dirty="0">
                <a:solidFill>
                  <a:srgbClr val="4BEA36"/>
                </a:solidFill>
              </a:rPr>
              <a:t>Studying and Preparation</a:t>
            </a:r>
          </a:p>
        </p:txBody>
      </p:sp>
      <p:sp>
        <p:nvSpPr>
          <p:cNvPr id="3" name="Content Placeholder 2"/>
          <p:cNvSpPr>
            <a:spLocks noGrp="1"/>
          </p:cNvSpPr>
          <p:nvPr>
            <p:ph idx="1"/>
          </p:nvPr>
        </p:nvSpPr>
        <p:spPr>
          <a:xfrm>
            <a:off x="152400" y="1295400"/>
            <a:ext cx="8839200" cy="5030787"/>
          </a:xfrm>
        </p:spPr>
        <p:txBody>
          <a:bodyPr>
            <a:normAutofit lnSpcReduction="10000"/>
          </a:bodyPr>
          <a:lstStyle/>
          <a:p>
            <a:pPr>
              <a:lnSpc>
                <a:spcPct val="150000"/>
              </a:lnSpc>
            </a:pPr>
            <a:r>
              <a:rPr lang="en-US" dirty="0"/>
              <a:t>The American Speech-Language-Hearing Association (ASHA) partners with Educational Testing Services (ETS) to develop and implement the Praxis.</a:t>
            </a:r>
          </a:p>
          <a:p>
            <a:pPr>
              <a:lnSpc>
                <a:spcPct val="150000"/>
              </a:lnSpc>
            </a:pPr>
            <a:r>
              <a:rPr lang="en-US" dirty="0"/>
              <a:t>The purpose of the Praxis is to assess the knowledge of two types of test-takers:</a:t>
            </a:r>
          </a:p>
          <a:p>
            <a:pPr marL="800100" lvl="1" indent="-457200">
              <a:lnSpc>
                <a:spcPct val="150000"/>
              </a:lnSpc>
              <a:buFont typeface="+mj-lt"/>
              <a:buAutoNum type="arabicPeriod"/>
            </a:pPr>
            <a:r>
              <a:rPr lang="en-US" sz="2600" dirty="0"/>
              <a:t>Students who are </a:t>
            </a:r>
            <a:r>
              <a:rPr lang="en-US" sz="2600" u="sng" dirty="0">
                <a:solidFill>
                  <a:srgbClr val="4BEA36"/>
                </a:solidFill>
              </a:rPr>
              <a:t>entering the profession</a:t>
            </a:r>
            <a:r>
              <a:rPr lang="en-US" sz="2600" dirty="0"/>
              <a:t> for the </a:t>
            </a:r>
            <a:r>
              <a:rPr lang="en-US" sz="2600" dirty="0">
                <a:solidFill>
                  <a:schemeClr val="bg1">
                    <a:lumMod val="75000"/>
                  </a:schemeClr>
                </a:solidFill>
              </a:rPr>
              <a:t>first time</a:t>
            </a:r>
          </a:p>
          <a:p>
            <a:pPr marL="800100" lvl="1" indent="-457200">
              <a:lnSpc>
                <a:spcPct val="150000"/>
              </a:lnSpc>
              <a:buFont typeface="+mj-lt"/>
              <a:buAutoNum type="arabicPeriod"/>
            </a:pPr>
            <a:r>
              <a:rPr lang="en-US" sz="2600" dirty="0"/>
              <a:t>Persons </a:t>
            </a:r>
            <a:r>
              <a:rPr lang="en-US" sz="2600" u="sng" dirty="0">
                <a:solidFill>
                  <a:srgbClr val="4BEA36"/>
                </a:solidFill>
              </a:rPr>
              <a:t>re-entering the profession</a:t>
            </a:r>
            <a:r>
              <a:rPr lang="en-US" sz="2600" dirty="0">
                <a:solidFill>
                  <a:srgbClr val="4BEA36"/>
                </a:solidFill>
              </a:rPr>
              <a:t> </a:t>
            </a:r>
            <a:r>
              <a:rPr lang="en-US" sz="2600" dirty="0"/>
              <a:t>after a period of time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819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par>
                                <p:cTn id="11" presetID="3" presetClass="emph" presetSubtype="2" fill="hold" grpId="0" nodeType="withEffect">
                                  <p:stCondLst>
                                    <p:cond delay="0"/>
                                  </p:stCondLst>
                                  <p:childTnLst>
                                    <p:animClr clrSpc="rgb" dir="cw">
                                      <p:cBhvr override="childStyle">
                                        <p:cTn id="12" dur="2000" fill="hold"/>
                                        <p:tgtEl>
                                          <p:spTgt spid="3">
                                            <p:txEl>
                                              <p:pRg st="2" end="2"/>
                                            </p:txEl>
                                          </p:spTgt>
                                        </p:tgtEl>
                                        <p:attrNameLst>
                                          <p:attrName>style.color</p:attrName>
                                        </p:attrNameLst>
                                      </p:cBhvr>
                                      <p:to>
                                        <a:srgbClr val="FFFFFF"/>
                                      </p:to>
                                    </p:animClr>
                                  </p:childTnLst>
                                </p:cTn>
                              </p:par>
                              <p:par>
                                <p:cTn id="13" presetID="3" presetClass="emph" presetSubtype="2" fill="hold" grpId="0" nodeType="withEffect">
                                  <p:stCondLst>
                                    <p:cond delay="0"/>
                                  </p:stCondLst>
                                  <p:childTnLst>
                                    <p:animClr clrSpc="rgb" dir="cw">
                                      <p:cBhvr override="childStyle">
                                        <p:cTn id="14"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286F0-352E-BFFE-B823-6FB28EC0F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BE637-61FE-1B54-F4AE-06F0F13CDE26}"/>
              </a:ext>
            </a:extLst>
          </p:cNvPr>
          <p:cNvSpPr>
            <a:spLocks noGrp="1"/>
          </p:cNvSpPr>
          <p:nvPr>
            <p:ph type="title"/>
          </p:nvPr>
        </p:nvSpPr>
        <p:spPr/>
        <p:txBody>
          <a:bodyPr>
            <a:normAutofit fontScale="90000"/>
          </a:bodyPr>
          <a:lstStyle/>
          <a:p>
            <a:r>
              <a:rPr lang="en-US" sz="4400" b="1" spc="-10" dirty="0">
                <a:solidFill>
                  <a:srgbClr val="FFFF00"/>
                </a:solidFill>
                <a:effectLst/>
                <a:latin typeface="Myriad Pro Light"/>
                <a:ea typeface="Myriad Pro Light"/>
                <a:cs typeface="Myriad Pro Light"/>
              </a:rPr>
              <a:t>Watch</a:t>
            </a:r>
            <a:r>
              <a:rPr lang="en-US" sz="4400" b="1" spc="-5"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out</a:t>
            </a:r>
            <a:r>
              <a:rPr lang="en-US" sz="4400" b="1" spc="10"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for</a:t>
            </a:r>
            <a:r>
              <a:rPr lang="en-US" sz="4400" b="1" spc="10"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selected-response</a:t>
            </a:r>
            <a:r>
              <a:rPr lang="en-US" sz="4400" b="1" spc="10"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questions</a:t>
            </a:r>
            <a:r>
              <a:rPr lang="en-US" sz="4400" b="1" spc="10"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containing</a:t>
            </a:r>
            <a:r>
              <a:rPr lang="en-US" sz="4400" b="1" spc="-90"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“NOT,”“LEAST,”</a:t>
            </a:r>
            <a:r>
              <a:rPr lang="en-US" sz="4400" b="1" spc="-90"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and</a:t>
            </a:r>
            <a:r>
              <a:rPr lang="en-US" sz="4400" b="1" spc="-85" dirty="0">
                <a:solidFill>
                  <a:srgbClr val="FFFF00"/>
                </a:solidFill>
                <a:effectLst/>
                <a:latin typeface="Myriad Pro Light"/>
                <a:ea typeface="Myriad Pro Light"/>
                <a:cs typeface="Myriad Pro Light"/>
              </a:rPr>
              <a:t> </a:t>
            </a:r>
            <a:r>
              <a:rPr lang="en-US" sz="4400" b="1" spc="-10" dirty="0">
                <a:solidFill>
                  <a:srgbClr val="FFFF00"/>
                </a:solidFill>
                <a:effectLst/>
                <a:latin typeface="Myriad Pro Light"/>
                <a:ea typeface="Myriad Pro Light"/>
                <a:cs typeface="Myriad Pro Light"/>
              </a:rPr>
              <a:t>“EXCEPT”</a:t>
            </a:r>
            <a:br>
              <a:rPr lang="en-US" sz="4400" b="1" dirty="0">
                <a:solidFill>
                  <a:srgbClr val="FFFF00"/>
                </a:solidFill>
                <a:effectLst/>
                <a:latin typeface="Myriad Pro Light"/>
                <a:ea typeface="Myriad Pro Light"/>
                <a:cs typeface="Myriad Pro Light"/>
              </a:rPr>
            </a:br>
            <a:endParaRPr lang="en-US" dirty="0"/>
          </a:p>
        </p:txBody>
      </p:sp>
      <p:sp>
        <p:nvSpPr>
          <p:cNvPr id="3" name="Content Placeholder 2">
            <a:extLst>
              <a:ext uri="{FF2B5EF4-FFF2-40B4-BE49-F238E27FC236}">
                <a16:creationId xmlns:a16="http://schemas.microsoft.com/office/drawing/2014/main" id="{D472DEC6-5BB1-2BEE-C106-B7CBC5307FE9}"/>
              </a:ext>
            </a:extLst>
          </p:cNvPr>
          <p:cNvSpPr>
            <a:spLocks noGrp="1"/>
          </p:cNvSpPr>
          <p:nvPr>
            <p:ph idx="1"/>
          </p:nvPr>
        </p:nvSpPr>
        <p:spPr/>
        <p:txBody>
          <a:bodyPr>
            <a:normAutofit lnSpcReduction="10000"/>
          </a:bodyPr>
          <a:lstStyle/>
          <a:p>
            <a:pPr marL="393700" marR="733425" algn="just">
              <a:lnSpc>
                <a:spcPct val="103000"/>
              </a:lnSpc>
              <a:spcBef>
                <a:spcPts val="470"/>
              </a:spcBef>
              <a:spcAft>
                <a:spcPts val="0"/>
              </a:spcAft>
            </a:pPr>
            <a:r>
              <a:rPr lang="en-US" sz="3200" dirty="0">
                <a:solidFill>
                  <a:srgbClr val="FFFF00"/>
                </a:solidFill>
                <a:effectLst/>
                <a:latin typeface="Myriad Pro Light"/>
                <a:ea typeface="Myriad Pro Light"/>
                <a:cs typeface="Myriad Pro Light"/>
              </a:rPr>
              <a:t>This</a:t>
            </a:r>
            <a:r>
              <a:rPr lang="en-US" sz="3200" spc="-1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type</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of</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question</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asks</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you</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to</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select</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the</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choice</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that</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does</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not</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fit.</a:t>
            </a:r>
            <a:r>
              <a:rPr lang="en-US" sz="3200" spc="-6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You</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must</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be</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very</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careful</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because</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it</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is</a:t>
            </a:r>
            <a:r>
              <a:rPr lang="en-US" sz="3200" spc="-1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easy to</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forget</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that</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you</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are</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selecting</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the</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negative.</a:t>
            </a:r>
            <a:r>
              <a:rPr lang="en-US" sz="3200" spc="-50"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This</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question</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type</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is</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used</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in</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situations</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in</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which</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there</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are</a:t>
            </a:r>
            <a:r>
              <a:rPr lang="en-US" sz="3200" spc="-5" dirty="0">
                <a:solidFill>
                  <a:srgbClr val="FFFF00"/>
                </a:solidFill>
                <a:effectLst/>
                <a:latin typeface="Myriad Pro Light"/>
                <a:ea typeface="Myriad Pro Light"/>
                <a:cs typeface="Myriad Pro Light"/>
              </a:rPr>
              <a:t> </a:t>
            </a:r>
            <a:r>
              <a:rPr lang="en-US" sz="3200" dirty="0">
                <a:solidFill>
                  <a:srgbClr val="FFFF00"/>
                </a:solidFill>
                <a:effectLst/>
                <a:latin typeface="Myriad Pro Light"/>
                <a:ea typeface="Myriad Pro Light"/>
                <a:cs typeface="Myriad Pro Light"/>
              </a:rPr>
              <a:t>several good solutions or ways to approach something, but also a clearly wrong way.</a:t>
            </a:r>
          </a:p>
          <a:p>
            <a:endParaRPr lang="en-US" dirty="0"/>
          </a:p>
        </p:txBody>
      </p:sp>
      <p:sp>
        <p:nvSpPr>
          <p:cNvPr id="4" name="Slide Number Placeholder 3">
            <a:extLst>
              <a:ext uri="{FF2B5EF4-FFF2-40B4-BE49-F238E27FC236}">
                <a16:creationId xmlns:a16="http://schemas.microsoft.com/office/drawing/2014/main" id="{93557186-20A4-7C38-4861-EFDCCF3FBCD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053949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763000" cy="990600"/>
          </a:xfrm>
        </p:spPr>
        <p:txBody>
          <a:bodyPr>
            <a:noAutofit/>
          </a:bodyPr>
          <a:lstStyle/>
          <a:p>
            <a:r>
              <a:rPr lang="en-US" sz="3600" dirty="0"/>
              <a:t>Other strategies for answering questions correctly include the following:</a:t>
            </a:r>
          </a:p>
        </p:txBody>
      </p:sp>
      <p:sp>
        <p:nvSpPr>
          <p:cNvPr id="3" name="Content Placeholder 2"/>
          <p:cNvSpPr>
            <a:spLocks noGrp="1"/>
          </p:cNvSpPr>
          <p:nvPr>
            <p:ph idx="1"/>
          </p:nvPr>
        </p:nvSpPr>
        <p:spPr>
          <a:xfrm>
            <a:off x="0" y="1219201"/>
            <a:ext cx="8991600" cy="5502276"/>
          </a:xfrm>
        </p:spPr>
        <p:txBody>
          <a:bodyPr/>
          <a:lstStyle/>
          <a:p>
            <a:pPr marL="514350" indent="-514350">
              <a:lnSpc>
                <a:spcPct val="150000"/>
              </a:lnSpc>
              <a:buFont typeface="+mj-lt"/>
              <a:buAutoNum type="arabicPeriod"/>
            </a:pPr>
            <a:r>
              <a:rPr lang="en-US" sz="3200" dirty="0"/>
              <a:t>In most cases, the answer indicating a </a:t>
            </a:r>
            <a:r>
              <a:rPr lang="en-US" sz="3200" dirty="0">
                <a:solidFill>
                  <a:srgbClr val="4BEA36"/>
                </a:solidFill>
              </a:rPr>
              <a:t>“</a:t>
            </a:r>
            <a:r>
              <a:rPr lang="en-US" sz="3200" u="sng" dirty="0">
                <a:solidFill>
                  <a:srgbClr val="4BEA36"/>
                </a:solidFill>
              </a:rPr>
              <a:t>team approach</a:t>
            </a:r>
            <a:r>
              <a:rPr lang="en-US" sz="3200" dirty="0">
                <a:solidFill>
                  <a:srgbClr val="4BEA36"/>
                </a:solidFill>
              </a:rPr>
              <a:t>”</a:t>
            </a:r>
            <a:r>
              <a:rPr lang="en-US" sz="3200" dirty="0"/>
              <a:t> will be the correct one</a:t>
            </a:r>
          </a:p>
          <a:p>
            <a:pPr marL="514350" indent="-514350">
              <a:lnSpc>
                <a:spcPct val="150000"/>
              </a:lnSpc>
              <a:buFont typeface="+mj-lt"/>
              <a:buAutoNum type="arabicPeriod"/>
            </a:pPr>
            <a:r>
              <a:rPr lang="en-US" sz="3200" dirty="0"/>
              <a:t>For questions where the </a:t>
            </a:r>
            <a:r>
              <a:rPr lang="en-US" sz="3200" u="sng" dirty="0">
                <a:solidFill>
                  <a:srgbClr val="4BEA36"/>
                </a:solidFill>
              </a:rPr>
              <a:t>SLP is the first professional</a:t>
            </a:r>
            <a:r>
              <a:rPr lang="en-US" sz="3200" dirty="0"/>
              <a:t> to see a patient with a potential neurologically-based disorder, usually the correct answer for the “first step” is to </a:t>
            </a:r>
            <a:r>
              <a:rPr lang="en-US" sz="3200" u="sng" dirty="0">
                <a:solidFill>
                  <a:srgbClr val="4BEA36"/>
                </a:solidFill>
              </a:rPr>
              <a:t>refer to a neurologist</a:t>
            </a:r>
            <a:endParaRPr lang="en-US" sz="3200" dirty="0">
              <a:solidFill>
                <a:srgbClr val="4BEA36"/>
              </a:solidFill>
            </a:endParaRP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58252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399"/>
            <a:ext cx="7953375" cy="1143000"/>
          </a:xfrm>
        </p:spPr>
        <p:txBody>
          <a:bodyPr/>
          <a:lstStyle/>
          <a:p>
            <a:pPr algn="ctr"/>
            <a:r>
              <a:rPr lang="en-US" dirty="0"/>
              <a:t>Strategies continued:</a:t>
            </a:r>
          </a:p>
        </p:txBody>
      </p:sp>
      <p:sp>
        <p:nvSpPr>
          <p:cNvPr id="3" name="Content Placeholder 2"/>
          <p:cNvSpPr>
            <a:spLocks noGrp="1"/>
          </p:cNvSpPr>
          <p:nvPr>
            <p:ph idx="1"/>
          </p:nvPr>
        </p:nvSpPr>
        <p:spPr>
          <a:xfrm>
            <a:off x="-228600" y="914400"/>
            <a:ext cx="9296400" cy="5715000"/>
          </a:xfrm>
        </p:spPr>
        <p:txBody>
          <a:bodyPr/>
          <a:lstStyle/>
          <a:p>
            <a:pPr marL="514350" indent="-514350">
              <a:lnSpc>
                <a:spcPct val="150000"/>
              </a:lnSpc>
              <a:buFont typeface="+mj-lt"/>
              <a:buAutoNum type="arabicPeriod" startAt="3"/>
            </a:pPr>
            <a:r>
              <a:rPr lang="en-US" sz="3200" dirty="0"/>
              <a:t>Remember that privacy and confidentiality are paramount. It is imperative to </a:t>
            </a:r>
            <a:r>
              <a:rPr lang="en-US" sz="3200" u="sng" dirty="0">
                <a:solidFill>
                  <a:srgbClr val="4BEA36"/>
                </a:solidFill>
              </a:rPr>
              <a:t>follow the rules of HIPAA</a:t>
            </a:r>
            <a:r>
              <a:rPr lang="en-US" sz="3200" dirty="0"/>
              <a:t> and obtain appropriate signatures and releases before any information is shared with others.</a:t>
            </a:r>
          </a:p>
          <a:p>
            <a:pPr marL="514350" indent="-514350">
              <a:lnSpc>
                <a:spcPct val="150000"/>
              </a:lnSpc>
              <a:buFont typeface="+mj-lt"/>
              <a:buAutoNum type="arabicPeriod" startAt="3"/>
            </a:pPr>
            <a:r>
              <a:rPr lang="en-US" sz="3200" dirty="0"/>
              <a:t>Relatedly, </a:t>
            </a:r>
            <a:r>
              <a:rPr lang="en-US" sz="3200" u="sng" dirty="0">
                <a:solidFill>
                  <a:srgbClr val="4BEA36"/>
                </a:solidFill>
              </a:rPr>
              <a:t>all practices must be ethical</a:t>
            </a:r>
          </a:p>
          <a:p>
            <a:pPr marL="514350" indent="-514350">
              <a:buFont typeface="+mj-lt"/>
              <a:buAutoNum type="arabicPeriod" startAt="3"/>
            </a:pPr>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874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4"/>
            <a:ext cx="8286750" cy="930277"/>
          </a:xfrm>
        </p:spPr>
        <p:txBody>
          <a:bodyPr/>
          <a:lstStyle/>
          <a:p>
            <a:pPr algn="ctr"/>
            <a:r>
              <a:rPr lang="en-US" dirty="0"/>
              <a:t>Strategies continued:</a:t>
            </a:r>
          </a:p>
        </p:txBody>
      </p:sp>
      <p:sp>
        <p:nvSpPr>
          <p:cNvPr id="3" name="Content Placeholder 2"/>
          <p:cNvSpPr>
            <a:spLocks noGrp="1"/>
          </p:cNvSpPr>
          <p:nvPr>
            <p:ph idx="1"/>
          </p:nvPr>
        </p:nvSpPr>
        <p:spPr>
          <a:xfrm>
            <a:off x="228600" y="914400"/>
            <a:ext cx="8686800" cy="5638800"/>
          </a:xfrm>
        </p:spPr>
        <p:txBody>
          <a:bodyPr/>
          <a:lstStyle/>
          <a:p>
            <a:pPr marL="514350" indent="-514350">
              <a:lnSpc>
                <a:spcPct val="150000"/>
              </a:lnSpc>
              <a:buFont typeface="+mj-lt"/>
              <a:buAutoNum type="arabicPeriod" startAt="5"/>
            </a:pPr>
            <a:r>
              <a:rPr lang="en-US" sz="3200" dirty="0"/>
              <a:t>Intervention should always be </a:t>
            </a:r>
            <a:r>
              <a:rPr lang="en-US" sz="3200" u="sng" dirty="0">
                <a:solidFill>
                  <a:srgbClr val="4BEA36"/>
                </a:solidFill>
              </a:rPr>
              <a:t>functional</a:t>
            </a:r>
            <a:r>
              <a:rPr lang="en-US" sz="3200" dirty="0"/>
              <a:t>; it should be </a:t>
            </a:r>
            <a:r>
              <a:rPr lang="en-US" sz="3200" b="1" dirty="0">
                <a:solidFill>
                  <a:schemeClr val="tx2"/>
                </a:solidFill>
              </a:rPr>
              <a:t>ecologically valid, </a:t>
            </a:r>
            <a:r>
              <a:rPr lang="en-US" sz="3200" dirty="0"/>
              <a:t>relating to </a:t>
            </a:r>
            <a:r>
              <a:rPr lang="en-US" sz="3200" u="sng" dirty="0">
                <a:solidFill>
                  <a:srgbClr val="4BEA36"/>
                </a:solidFill>
              </a:rPr>
              <a:t>helping the client</a:t>
            </a:r>
            <a:r>
              <a:rPr lang="en-US" sz="3200" dirty="0"/>
              <a:t> become as competent as possible in his or her </a:t>
            </a:r>
            <a:r>
              <a:rPr lang="en-US" sz="3200" b="1" dirty="0">
                <a:solidFill>
                  <a:schemeClr val="accent1"/>
                </a:solidFill>
              </a:rPr>
              <a:t>daily environment</a:t>
            </a:r>
          </a:p>
          <a:p>
            <a:pPr marL="514350" indent="-514350">
              <a:lnSpc>
                <a:spcPct val="150000"/>
              </a:lnSpc>
              <a:buFont typeface="+mj-lt"/>
              <a:buAutoNum type="arabicPeriod" startAt="5"/>
            </a:pPr>
            <a:r>
              <a:rPr lang="en-US" sz="3200" dirty="0"/>
              <a:t>The best answer is </a:t>
            </a:r>
            <a:r>
              <a:rPr lang="en-US" sz="3200" u="sng" dirty="0">
                <a:solidFill>
                  <a:srgbClr val="4BEA36"/>
                </a:solidFill>
              </a:rPr>
              <a:t>client-centered</a:t>
            </a:r>
            <a:r>
              <a:rPr lang="en-US" sz="3200" dirty="0"/>
              <a:t> and based upon taking </a:t>
            </a:r>
            <a:r>
              <a:rPr lang="en-US" sz="3200" u="sng" dirty="0">
                <a:solidFill>
                  <a:srgbClr val="4BEA36"/>
                </a:solidFill>
              </a:rPr>
              <a:t>positive actions</a:t>
            </a:r>
            <a:endParaRPr lang="en-US" sz="3200" dirty="0"/>
          </a:p>
          <a:p>
            <a:pPr marL="514350" indent="-514350">
              <a:buFont typeface="+mj-lt"/>
              <a:buAutoNum type="arabicPeriod" startAt="5"/>
            </a:pPr>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199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7"/>
            <a:ext cx="7905750" cy="473074"/>
          </a:xfrm>
        </p:spPr>
        <p:txBody>
          <a:bodyPr>
            <a:normAutofit fontScale="90000"/>
          </a:bodyPr>
          <a:lstStyle/>
          <a:p>
            <a:pPr algn="ctr"/>
            <a:r>
              <a:rPr lang="en-US" dirty="0"/>
              <a:t>Strategies continued:</a:t>
            </a:r>
          </a:p>
        </p:txBody>
      </p:sp>
      <p:sp>
        <p:nvSpPr>
          <p:cNvPr id="3" name="Content Placeholder 2"/>
          <p:cNvSpPr>
            <a:spLocks noGrp="1"/>
          </p:cNvSpPr>
          <p:nvPr>
            <p:ph idx="1"/>
          </p:nvPr>
        </p:nvSpPr>
        <p:spPr>
          <a:xfrm>
            <a:off x="152400" y="990600"/>
            <a:ext cx="8839200" cy="5730876"/>
          </a:xfrm>
        </p:spPr>
        <p:txBody>
          <a:bodyPr>
            <a:normAutofit/>
          </a:bodyPr>
          <a:lstStyle/>
          <a:p>
            <a:pPr marL="514350" indent="-514350">
              <a:lnSpc>
                <a:spcPct val="150000"/>
              </a:lnSpc>
              <a:buFont typeface="+mj-lt"/>
              <a:buAutoNum type="arabicPeriod" startAt="7"/>
            </a:pPr>
            <a:r>
              <a:rPr lang="en-US" dirty="0"/>
              <a:t>Try hard not to “read into” the question. </a:t>
            </a:r>
            <a:r>
              <a:rPr lang="en-US" u="sng" dirty="0">
                <a:solidFill>
                  <a:srgbClr val="4BEA36"/>
                </a:solidFill>
              </a:rPr>
              <a:t>Take it at face value</a:t>
            </a:r>
            <a:r>
              <a:rPr lang="en-US" dirty="0"/>
              <a:t> and only think about what it is really asking.</a:t>
            </a:r>
          </a:p>
          <a:p>
            <a:pPr marL="514350" indent="-514350">
              <a:lnSpc>
                <a:spcPct val="150000"/>
              </a:lnSpc>
              <a:buFont typeface="+mj-lt"/>
              <a:buAutoNum type="arabicPeriod" startAt="7"/>
            </a:pPr>
            <a:r>
              <a:rPr lang="en-US" dirty="0"/>
              <a:t>If you come across a question that you absolutely do not know, start by thinking logically and </a:t>
            </a:r>
            <a:r>
              <a:rPr lang="en-US" u="sng" dirty="0">
                <a:solidFill>
                  <a:srgbClr val="4BEA36"/>
                </a:solidFill>
              </a:rPr>
              <a:t>eliminating any answers</a:t>
            </a:r>
            <a:r>
              <a:rPr lang="en-US" dirty="0">
                <a:solidFill>
                  <a:srgbClr val="4BEA36"/>
                </a:solidFill>
              </a:rPr>
              <a:t> </a:t>
            </a:r>
            <a:r>
              <a:rPr lang="en-US" dirty="0"/>
              <a:t>that are obviously untrue.</a:t>
            </a:r>
          </a:p>
          <a:p>
            <a:pPr marL="514350" indent="-514350">
              <a:lnSpc>
                <a:spcPct val="150000"/>
              </a:lnSpc>
              <a:buFont typeface="+mj-lt"/>
              <a:buAutoNum type="arabicPeriod" startAt="7"/>
            </a:pPr>
            <a:r>
              <a:rPr lang="en-US" dirty="0"/>
              <a:t>Many questions will come down to 2 good answers. You must select the </a:t>
            </a:r>
            <a:r>
              <a:rPr lang="en-US" b="1" u="sng" dirty="0">
                <a:solidFill>
                  <a:srgbClr val="4BEA36"/>
                </a:solidFill>
              </a:rPr>
              <a:t>best</a:t>
            </a:r>
            <a:r>
              <a:rPr lang="en-US" dirty="0"/>
              <a:t> one.</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6756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915400" cy="1385889"/>
          </a:xfrm>
        </p:spPr>
        <p:txBody>
          <a:bodyPr/>
          <a:lstStyle/>
          <a:p>
            <a:pPr algn="ctr"/>
            <a:r>
              <a:rPr lang="en-US" dirty="0"/>
              <a:t>IV. After the Exam: Obtaining and Reporting Results </a:t>
            </a:r>
          </a:p>
        </p:txBody>
      </p:sp>
      <p:sp>
        <p:nvSpPr>
          <p:cNvPr id="3" name="Content Placeholder 2"/>
          <p:cNvSpPr>
            <a:spLocks noGrp="1"/>
          </p:cNvSpPr>
          <p:nvPr>
            <p:ph idx="1"/>
          </p:nvPr>
        </p:nvSpPr>
        <p:spPr>
          <a:xfrm>
            <a:off x="381000" y="1752600"/>
            <a:ext cx="8534400" cy="5105400"/>
          </a:xfrm>
        </p:spPr>
        <p:txBody>
          <a:bodyPr/>
          <a:lstStyle/>
          <a:p>
            <a:pPr>
              <a:lnSpc>
                <a:spcPct val="150000"/>
              </a:lnSpc>
            </a:pPr>
            <a:r>
              <a:rPr lang="en-US" sz="3600" dirty="0"/>
              <a:t>When you finish taking the exam on the computer, you will see 2 choices: </a:t>
            </a:r>
            <a:r>
              <a:rPr lang="en-US" sz="3600" u="sng" dirty="0">
                <a:solidFill>
                  <a:srgbClr val="4BEA36"/>
                </a:solidFill>
              </a:rPr>
              <a:t>cancel</a:t>
            </a:r>
            <a:r>
              <a:rPr lang="en-US" sz="3600" dirty="0"/>
              <a:t> or </a:t>
            </a:r>
            <a:r>
              <a:rPr lang="en-US" sz="3600" u="sng" dirty="0">
                <a:solidFill>
                  <a:srgbClr val="4BEA36"/>
                </a:solidFill>
              </a:rPr>
              <a:t>report</a:t>
            </a:r>
          </a:p>
          <a:p>
            <a:pPr>
              <a:lnSpc>
                <a:spcPct val="150000"/>
              </a:lnSpc>
            </a:pPr>
            <a:r>
              <a:rPr lang="en-US" sz="3600" dirty="0"/>
              <a:t>If you click </a:t>
            </a:r>
            <a:r>
              <a:rPr lang="en-US" sz="3600" u="sng" dirty="0">
                <a:solidFill>
                  <a:srgbClr val="4BEA36"/>
                </a:solidFill>
              </a:rPr>
              <a:t>cancel</a:t>
            </a:r>
            <a:r>
              <a:rPr lang="en-US" sz="3600" dirty="0"/>
              <a:t>, you will </a:t>
            </a:r>
            <a:r>
              <a:rPr lang="en-US" sz="3600" u="sng" dirty="0">
                <a:solidFill>
                  <a:srgbClr val="4BEA36"/>
                </a:solidFill>
              </a:rPr>
              <a:t>not find out your score</a:t>
            </a:r>
            <a:r>
              <a:rPr lang="en-US" sz="3600" dirty="0">
                <a:solidFill>
                  <a:srgbClr val="4BEA36"/>
                </a:solidFill>
              </a:rPr>
              <a:t> </a:t>
            </a:r>
            <a:r>
              <a:rPr lang="en-US" sz="3600" dirty="0"/>
              <a:t>and </a:t>
            </a:r>
            <a:r>
              <a:rPr lang="en-US" sz="3600" u="sng" dirty="0">
                <a:solidFill>
                  <a:srgbClr val="4BEA36"/>
                </a:solidFill>
              </a:rPr>
              <a:t>it will not be reported anywhere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996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click Cancel:</a:t>
            </a:r>
          </a:p>
        </p:txBody>
      </p:sp>
      <p:sp>
        <p:nvSpPr>
          <p:cNvPr id="3" name="Content Placeholder 2"/>
          <p:cNvSpPr>
            <a:spLocks noGrp="1"/>
          </p:cNvSpPr>
          <p:nvPr>
            <p:ph idx="1"/>
          </p:nvPr>
        </p:nvSpPr>
        <p:spPr>
          <a:xfrm>
            <a:off x="228600" y="1828800"/>
            <a:ext cx="8686800" cy="4892676"/>
          </a:xfrm>
        </p:spPr>
        <p:txBody>
          <a:bodyPr>
            <a:normAutofit/>
          </a:bodyPr>
          <a:lstStyle/>
          <a:p>
            <a:pPr>
              <a:lnSpc>
                <a:spcPct val="150000"/>
              </a:lnSpc>
            </a:pPr>
            <a:r>
              <a:rPr lang="en-US" sz="3200" dirty="0"/>
              <a:t>You will </a:t>
            </a:r>
            <a:r>
              <a:rPr lang="en-US" sz="3200" u="sng" dirty="0">
                <a:solidFill>
                  <a:srgbClr val="4BEA36"/>
                </a:solidFill>
              </a:rPr>
              <a:t>need to re-take</a:t>
            </a:r>
            <a:r>
              <a:rPr lang="en-US" sz="3200" dirty="0">
                <a:solidFill>
                  <a:srgbClr val="4BEA36"/>
                </a:solidFill>
              </a:rPr>
              <a:t> </a:t>
            </a:r>
            <a:r>
              <a:rPr lang="en-US" sz="3200" dirty="0"/>
              <a:t>the Praxis at a later time</a:t>
            </a:r>
          </a:p>
          <a:p>
            <a:pPr>
              <a:lnSpc>
                <a:spcPct val="150000"/>
              </a:lnSpc>
            </a:pPr>
            <a:r>
              <a:rPr lang="en-US" sz="3200" dirty="0"/>
              <a:t>You will </a:t>
            </a:r>
            <a:r>
              <a:rPr lang="en-US" sz="3200" u="sng" dirty="0">
                <a:solidFill>
                  <a:srgbClr val="4BEA36"/>
                </a:solidFill>
              </a:rPr>
              <a:t>need to pay the fee again</a:t>
            </a:r>
            <a:r>
              <a:rPr lang="en-US" sz="3200" dirty="0">
                <a:solidFill>
                  <a:srgbClr val="FFC000"/>
                </a:solidFill>
              </a:rPr>
              <a:t> </a:t>
            </a:r>
          </a:p>
          <a:p>
            <a:pPr>
              <a:lnSpc>
                <a:spcPct val="150000"/>
              </a:lnSpc>
            </a:pPr>
            <a:r>
              <a:rPr lang="en-US" sz="3200" dirty="0"/>
              <a:t>You will need to report your scores the next time or </a:t>
            </a:r>
            <a:r>
              <a:rPr lang="en-US" sz="3200" u="sng" dirty="0">
                <a:solidFill>
                  <a:srgbClr val="4BEA36"/>
                </a:solidFill>
              </a:rPr>
              <a:t>you will not become certified</a:t>
            </a:r>
            <a:r>
              <a:rPr lang="en-US" sz="3200" dirty="0">
                <a:solidFill>
                  <a:srgbClr val="4BEA36"/>
                </a:solidFill>
              </a:rPr>
              <a:t> </a:t>
            </a:r>
            <a:r>
              <a:rPr lang="en-US" sz="3200" dirty="0"/>
              <a:t>(or licensed in most states)</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17410" name="Picture 2" descr="Image result for canc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33589"/>
            <a:ext cx="1981200" cy="14916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72795" y="4930"/>
            <a:ext cx="2819400" cy="215444"/>
          </a:xfrm>
          <a:prstGeom prst="rect">
            <a:avLst/>
          </a:prstGeom>
          <a:noFill/>
        </p:spPr>
        <p:txBody>
          <a:bodyPr wrap="square" rtlCol="0">
            <a:spAutoFit/>
          </a:bodyPr>
          <a:lstStyle/>
          <a:p>
            <a:r>
              <a:rPr lang="en-US" sz="800" dirty="0"/>
              <a:t>Image Credit: </a:t>
            </a:r>
            <a:r>
              <a:rPr lang="en-US" sz="800" dirty="0">
                <a:hlinkClick r:id="rId3"/>
              </a:rPr>
              <a:t>http://gulfnews.com</a:t>
            </a:r>
            <a:endParaRPr lang="en-US" sz="800" dirty="0"/>
          </a:p>
        </p:txBody>
      </p:sp>
    </p:spTree>
    <p:extLst>
      <p:ext uri="{BB962C8B-B14F-4D97-AF65-F5344CB8AC3E}">
        <p14:creationId xmlns:p14="http://schemas.microsoft.com/office/powerpoint/2010/main" val="11540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7"/>
            <a:ext cx="8058150" cy="549274"/>
          </a:xfrm>
        </p:spPr>
        <p:txBody>
          <a:bodyPr>
            <a:normAutofit fontScale="90000"/>
          </a:bodyPr>
          <a:lstStyle/>
          <a:p>
            <a:pPr algn="ctr"/>
            <a:r>
              <a:rPr lang="en-US" dirty="0"/>
              <a:t>If you click Report:</a:t>
            </a:r>
          </a:p>
        </p:txBody>
      </p:sp>
      <p:sp>
        <p:nvSpPr>
          <p:cNvPr id="3" name="Content Placeholder 2"/>
          <p:cNvSpPr>
            <a:spLocks noGrp="1"/>
          </p:cNvSpPr>
          <p:nvPr>
            <p:ph idx="1"/>
          </p:nvPr>
        </p:nvSpPr>
        <p:spPr>
          <a:xfrm>
            <a:off x="76200" y="1066800"/>
            <a:ext cx="8610600" cy="5562600"/>
          </a:xfrm>
        </p:spPr>
        <p:txBody>
          <a:bodyPr/>
          <a:lstStyle/>
          <a:p>
            <a:pPr>
              <a:lnSpc>
                <a:spcPct val="150000"/>
              </a:lnSpc>
            </a:pPr>
            <a:r>
              <a:rPr lang="en-US" sz="3200" dirty="0"/>
              <a:t>You can indicate that you want your score </a:t>
            </a:r>
            <a:r>
              <a:rPr lang="en-US" sz="3200" u="sng" dirty="0">
                <a:solidFill>
                  <a:srgbClr val="4BEA36"/>
                </a:solidFill>
              </a:rPr>
              <a:t>reported to the institution</a:t>
            </a:r>
            <a:r>
              <a:rPr lang="en-US" sz="3200" dirty="0">
                <a:solidFill>
                  <a:srgbClr val="4BEA36"/>
                </a:solidFill>
              </a:rPr>
              <a:t> </a:t>
            </a:r>
            <a:r>
              <a:rPr lang="en-US" sz="3200" dirty="0"/>
              <a:t>where you received your Master’s degree</a:t>
            </a:r>
          </a:p>
          <a:p>
            <a:pPr>
              <a:lnSpc>
                <a:spcPct val="150000"/>
              </a:lnSpc>
            </a:pPr>
            <a:r>
              <a:rPr lang="en-US" sz="3200" dirty="0"/>
              <a:t>You also need to </a:t>
            </a:r>
            <a:r>
              <a:rPr lang="en-US" sz="3200" u="sng" dirty="0">
                <a:solidFill>
                  <a:srgbClr val="4BEA36"/>
                </a:solidFill>
              </a:rPr>
              <a:t>report your score to ASHA</a:t>
            </a:r>
            <a:r>
              <a:rPr lang="en-US" sz="3200" dirty="0"/>
              <a:t>; the code for this is </a:t>
            </a:r>
            <a:r>
              <a:rPr lang="en-US" sz="3200" dirty="0">
                <a:solidFill>
                  <a:srgbClr val="4BEA36"/>
                </a:solidFill>
              </a:rPr>
              <a:t>R5031</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918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86750" cy="838201"/>
          </a:xfrm>
        </p:spPr>
        <p:txBody>
          <a:bodyPr>
            <a:noAutofit/>
          </a:bodyPr>
          <a:lstStyle/>
          <a:p>
            <a:pPr algn="ctr"/>
            <a:r>
              <a:rPr lang="en-US" sz="3200" dirty="0"/>
              <a:t>To obtain your score:</a:t>
            </a:r>
          </a:p>
        </p:txBody>
      </p:sp>
      <p:sp>
        <p:nvSpPr>
          <p:cNvPr id="3" name="Content Placeholder 2"/>
          <p:cNvSpPr>
            <a:spLocks noGrp="1"/>
          </p:cNvSpPr>
          <p:nvPr>
            <p:ph idx="1"/>
          </p:nvPr>
        </p:nvSpPr>
        <p:spPr>
          <a:xfrm>
            <a:off x="152400" y="457200"/>
            <a:ext cx="8686800" cy="5489919"/>
          </a:xfrm>
        </p:spPr>
        <p:txBody>
          <a:bodyPr>
            <a:normAutofit fontScale="92500" lnSpcReduction="20000"/>
          </a:bodyPr>
          <a:lstStyle/>
          <a:p>
            <a:pPr>
              <a:lnSpc>
                <a:spcPct val="150000"/>
              </a:lnSpc>
            </a:pPr>
            <a:r>
              <a:rPr lang="en-US" sz="3200" dirty="0"/>
              <a:t>If you click </a:t>
            </a:r>
            <a:r>
              <a:rPr lang="en-US" sz="3200" dirty="0">
                <a:solidFill>
                  <a:srgbClr val="4BEA36"/>
                </a:solidFill>
              </a:rPr>
              <a:t>report</a:t>
            </a:r>
            <a:r>
              <a:rPr lang="en-US" sz="3200" dirty="0"/>
              <a:t>, you will get your score immediately</a:t>
            </a:r>
          </a:p>
          <a:p>
            <a:pPr>
              <a:lnSpc>
                <a:spcPct val="150000"/>
              </a:lnSpc>
            </a:pPr>
            <a:r>
              <a:rPr lang="en-US" sz="3200" dirty="0"/>
              <a:t>Go to your online ETS account and look it up</a:t>
            </a:r>
          </a:p>
          <a:p>
            <a:pPr>
              <a:lnSpc>
                <a:spcPct val="150000"/>
              </a:lnSpc>
            </a:pPr>
            <a:r>
              <a:rPr lang="en-US" sz="3200" dirty="0"/>
              <a:t>Usually, scores are available within </a:t>
            </a:r>
            <a:r>
              <a:rPr lang="en-US" sz="3200" u="sng" dirty="0">
                <a:solidFill>
                  <a:srgbClr val="4BEA36"/>
                </a:solidFill>
              </a:rPr>
              <a:t>12 days</a:t>
            </a:r>
            <a:r>
              <a:rPr lang="en-US" sz="3200" dirty="0">
                <a:solidFill>
                  <a:srgbClr val="4BEA36"/>
                </a:solidFill>
              </a:rPr>
              <a:t> </a:t>
            </a:r>
            <a:r>
              <a:rPr lang="en-US" sz="3200" dirty="0"/>
              <a:t>of taking the exam</a:t>
            </a:r>
          </a:p>
          <a:p>
            <a:pPr>
              <a:lnSpc>
                <a:spcPct val="150000"/>
              </a:lnSpc>
            </a:pPr>
            <a:r>
              <a:rPr lang="en-US" sz="3200" dirty="0"/>
              <a:t>It is best to </a:t>
            </a:r>
            <a:r>
              <a:rPr lang="en-US" sz="3200" u="sng" dirty="0">
                <a:solidFill>
                  <a:srgbClr val="4BEA36"/>
                </a:solidFill>
              </a:rPr>
              <a:t>print out a hard copy of your score</a:t>
            </a:r>
            <a:r>
              <a:rPr lang="en-US" sz="3200" dirty="0"/>
              <a:t>, as the electronic version is only available </a:t>
            </a:r>
            <a:r>
              <a:rPr lang="en-US" sz="3200" u="sng" dirty="0">
                <a:solidFill>
                  <a:srgbClr val="4BEA36"/>
                </a:solidFill>
              </a:rPr>
              <a:t>for one year</a:t>
            </a:r>
            <a:r>
              <a:rPr lang="en-US" sz="3200" dirty="0"/>
              <a:t> after you take the Praxis</a:t>
            </a:r>
          </a:p>
          <a:p>
            <a:endParaRPr lang="en-US"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600" y="5161535"/>
            <a:ext cx="2459514" cy="1508274"/>
          </a:xfrm>
          <a:prstGeom prst="rect">
            <a:avLst/>
          </a:prstGeom>
        </p:spPr>
      </p:pic>
      <p:sp>
        <p:nvSpPr>
          <p:cNvPr id="6" name="Slide Number Placeholder 3"/>
          <p:cNvSpPr txBox="1">
            <a:spLocks/>
          </p:cNvSpPr>
          <p:nvPr/>
        </p:nvSpPr>
        <p:spPr>
          <a:xfrm>
            <a:off x="6843079" y="6688859"/>
            <a:ext cx="2311312" cy="186459"/>
          </a:xfrm>
          <a:prstGeom prst="rect">
            <a:avLst/>
          </a:prstGeom>
        </p:spPr>
        <p:txBody>
          <a:bodyPr vert="horz" lIns="91440" tIns="45720" rIns="91440" bIns="45720" rtlCol="0" anchor="ctr"/>
          <a:lstStyle>
            <a:defPPr>
              <a:defRPr lang="en-US"/>
            </a:defPPr>
            <a:lvl1pPr marL="0" algn="r" defTabSz="914400" rtl="0" eaLnBrk="1" latinLnBrk="0" hangingPunct="1">
              <a:defRPr sz="9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t>Image Credit: </a:t>
            </a:r>
            <a:r>
              <a:rPr lang="en-US" dirty="0">
                <a:hlinkClick r:id="rId3"/>
              </a:rPr>
              <a:t>https://www.samsung.com</a:t>
            </a:r>
            <a:r>
              <a:rPr lang="en-US" dirty="0"/>
              <a:t> </a:t>
            </a:r>
          </a:p>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3710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1614489"/>
          </a:xfrm>
        </p:spPr>
        <p:txBody>
          <a:bodyPr/>
          <a:lstStyle/>
          <a:p>
            <a:pPr algn="ctr"/>
            <a:r>
              <a:rPr lang="en-US" dirty="0"/>
              <a:t>If you need to re-take the exam because you did not pass:</a:t>
            </a:r>
          </a:p>
        </p:txBody>
      </p:sp>
      <p:sp>
        <p:nvSpPr>
          <p:cNvPr id="3" name="Content Placeholder 2"/>
          <p:cNvSpPr>
            <a:spLocks noGrp="1"/>
          </p:cNvSpPr>
          <p:nvPr>
            <p:ph idx="1"/>
          </p:nvPr>
        </p:nvSpPr>
        <p:spPr>
          <a:xfrm>
            <a:off x="228600" y="1825624"/>
            <a:ext cx="8763000" cy="4803775"/>
          </a:xfrm>
        </p:spPr>
        <p:txBody>
          <a:bodyPr/>
          <a:lstStyle/>
          <a:p>
            <a:pPr>
              <a:lnSpc>
                <a:spcPct val="150000"/>
              </a:lnSpc>
            </a:pPr>
            <a:r>
              <a:rPr lang="en-US" sz="3200" dirty="0"/>
              <a:t>You can use the ETS account you have already created and </a:t>
            </a:r>
            <a:r>
              <a:rPr lang="en-US" sz="3200" u="sng" dirty="0">
                <a:solidFill>
                  <a:srgbClr val="4BEA36"/>
                </a:solidFill>
              </a:rPr>
              <a:t>re-register for the exam</a:t>
            </a:r>
            <a:r>
              <a:rPr lang="en-US" sz="3200" dirty="0"/>
              <a:t>. You will need to pay the fee again.</a:t>
            </a:r>
          </a:p>
          <a:p>
            <a:pPr>
              <a:lnSpc>
                <a:spcPct val="150000"/>
              </a:lnSpc>
            </a:pPr>
            <a:r>
              <a:rPr lang="en-US" sz="3200" dirty="0"/>
              <a:t>As of this time, you may take the Praxis as many times as you want to </a:t>
            </a:r>
            <a:r>
              <a:rPr lang="en-US" sz="3200" u="sng" dirty="0">
                <a:solidFill>
                  <a:srgbClr val="4BEA36"/>
                </a:solidFill>
              </a:rPr>
              <a:t>for the next 2 years</a:t>
            </a:r>
            <a:endParaRPr lang="en-US" sz="3200"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109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5234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538289"/>
          </a:xfrm>
        </p:spPr>
        <p:txBody>
          <a:bodyPr/>
          <a:lstStyle/>
          <a:p>
            <a:r>
              <a:rPr lang="en-US" dirty="0"/>
              <a:t>The Over-arching Goal Of The Praxis:**</a:t>
            </a:r>
          </a:p>
        </p:txBody>
      </p:sp>
      <p:sp>
        <p:nvSpPr>
          <p:cNvPr id="3" name="Content Placeholder 2"/>
          <p:cNvSpPr>
            <a:spLocks noGrp="1"/>
          </p:cNvSpPr>
          <p:nvPr>
            <p:ph idx="1"/>
          </p:nvPr>
        </p:nvSpPr>
        <p:spPr>
          <a:xfrm>
            <a:off x="628650" y="1847851"/>
            <a:ext cx="7675350" cy="4351338"/>
          </a:xfrm>
        </p:spPr>
        <p:txBody>
          <a:bodyPr/>
          <a:lstStyle/>
          <a:p>
            <a:pPr>
              <a:lnSpc>
                <a:spcPct val="150000"/>
              </a:lnSpc>
            </a:pPr>
            <a:r>
              <a:rPr lang="en-US" sz="3200" dirty="0"/>
              <a:t>Assess test-takers’ </a:t>
            </a:r>
            <a:r>
              <a:rPr lang="en-US" sz="3200" u="sng" dirty="0">
                <a:solidFill>
                  <a:srgbClr val="4BEA36"/>
                </a:solidFill>
              </a:rPr>
              <a:t>understanding of content knowledge</a:t>
            </a:r>
            <a:r>
              <a:rPr lang="en-US" sz="3200" dirty="0"/>
              <a:t> and </a:t>
            </a:r>
            <a:r>
              <a:rPr lang="en-US" sz="3200" u="sng" dirty="0">
                <a:solidFill>
                  <a:srgbClr val="4BEA36"/>
                </a:solidFill>
              </a:rPr>
              <a:t>current clinical practices</a:t>
            </a:r>
            <a:r>
              <a:rPr lang="en-US" sz="3200" dirty="0">
                <a:solidFill>
                  <a:srgbClr val="4BEA36"/>
                </a:solidFill>
              </a:rPr>
              <a:t> </a:t>
            </a:r>
            <a:r>
              <a:rPr lang="en-US" sz="3200" dirty="0"/>
              <a:t>within the field of speech-language pathology</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2175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If you do not pass the Praxis within the 2-year time frame…</a:t>
            </a:r>
          </a:p>
        </p:txBody>
      </p:sp>
      <p:sp>
        <p:nvSpPr>
          <p:cNvPr id="3" name="Content Placeholder 2"/>
          <p:cNvSpPr>
            <a:spLocks noGrp="1"/>
          </p:cNvSpPr>
          <p:nvPr>
            <p:ph idx="1"/>
          </p:nvPr>
        </p:nvSpPr>
        <p:spPr>
          <a:xfrm>
            <a:off x="152400" y="1825625"/>
            <a:ext cx="8686800" cy="4351338"/>
          </a:xfrm>
        </p:spPr>
        <p:txBody>
          <a:bodyPr>
            <a:normAutofit/>
          </a:bodyPr>
          <a:lstStyle/>
          <a:p>
            <a:pPr>
              <a:lnSpc>
                <a:spcPct val="150000"/>
              </a:lnSpc>
            </a:pPr>
            <a:r>
              <a:rPr lang="en-US" sz="3600" dirty="0"/>
              <a:t>Your certification file will be </a:t>
            </a:r>
            <a:r>
              <a:rPr lang="en-US" sz="3600" u="sng" dirty="0">
                <a:solidFill>
                  <a:srgbClr val="4BEA36"/>
                </a:solidFill>
              </a:rPr>
              <a:t>closed</a:t>
            </a:r>
          </a:p>
          <a:p>
            <a:pPr>
              <a:lnSpc>
                <a:spcPct val="150000"/>
              </a:lnSpc>
            </a:pPr>
            <a:r>
              <a:rPr lang="en-US" sz="3600" dirty="0"/>
              <a:t>You will need to </a:t>
            </a:r>
            <a:r>
              <a:rPr lang="en-US" sz="3600" u="sng" dirty="0">
                <a:solidFill>
                  <a:srgbClr val="4BEA36"/>
                </a:solidFill>
              </a:rPr>
              <a:t>reapply for certification</a:t>
            </a:r>
            <a:r>
              <a:rPr lang="en-US" sz="3600" dirty="0">
                <a:solidFill>
                  <a:srgbClr val="4BEA36"/>
                </a:solidFill>
              </a:rPr>
              <a:t> </a:t>
            </a:r>
            <a:r>
              <a:rPr lang="en-US" sz="3600" dirty="0"/>
              <a:t>under the standards </a:t>
            </a:r>
            <a:r>
              <a:rPr lang="en-US" sz="3600" u="sng" dirty="0">
                <a:solidFill>
                  <a:srgbClr val="4BEA36"/>
                </a:solidFill>
              </a:rPr>
              <a:t>in effect</a:t>
            </a:r>
            <a:r>
              <a:rPr lang="en-US" sz="3600" dirty="0">
                <a:solidFill>
                  <a:srgbClr val="4BEA36"/>
                </a:solidFill>
              </a:rPr>
              <a:t> </a:t>
            </a:r>
            <a:r>
              <a:rPr lang="en-US" sz="3600" dirty="0"/>
              <a:t>at the time of the reapplication</a:t>
            </a:r>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184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7"/>
            <a:ext cx="8058150" cy="549274"/>
          </a:xfrm>
        </p:spPr>
        <p:txBody>
          <a:bodyPr>
            <a:normAutofit fontScale="90000"/>
          </a:bodyPr>
          <a:lstStyle/>
          <a:p>
            <a:pPr algn="ctr"/>
            <a:r>
              <a:rPr lang="en-US" dirty="0"/>
              <a:t>If you do not pass the Praxis the first time….</a:t>
            </a:r>
          </a:p>
        </p:txBody>
      </p:sp>
      <p:sp>
        <p:nvSpPr>
          <p:cNvPr id="3" name="Content Placeholder 2"/>
          <p:cNvSpPr>
            <a:spLocks noGrp="1"/>
          </p:cNvSpPr>
          <p:nvPr>
            <p:ph idx="1"/>
          </p:nvPr>
        </p:nvSpPr>
        <p:spPr>
          <a:xfrm>
            <a:off x="76200" y="1246909"/>
            <a:ext cx="8839200" cy="5474567"/>
          </a:xfrm>
        </p:spPr>
        <p:txBody>
          <a:bodyPr/>
          <a:lstStyle/>
          <a:p>
            <a:pPr>
              <a:lnSpc>
                <a:spcPct val="150000"/>
              </a:lnSpc>
            </a:pPr>
            <a:r>
              <a:rPr lang="en-US" sz="3200" u="sng" dirty="0">
                <a:solidFill>
                  <a:srgbClr val="4BEA36"/>
                </a:solidFill>
              </a:rPr>
              <a:t>Try hard to not get discouraged</a:t>
            </a:r>
            <a:r>
              <a:rPr lang="en-US" sz="3200" dirty="0">
                <a:solidFill>
                  <a:srgbClr val="4BEA36"/>
                </a:solidFill>
              </a:rPr>
              <a:t> </a:t>
            </a:r>
            <a:r>
              <a:rPr lang="en-US" sz="3200" dirty="0"/>
              <a:t>and feel like a failure</a:t>
            </a:r>
          </a:p>
          <a:p>
            <a:pPr>
              <a:lnSpc>
                <a:spcPct val="150000"/>
              </a:lnSpc>
            </a:pPr>
            <a:r>
              <a:rPr lang="en-US" sz="3200" dirty="0"/>
              <a:t>Ask yourself what areas were </a:t>
            </a:r>
            <a:r>
              <a:rPr lang="en-US" sz="3200" u="sng" dirty="0">
                <a:solidFill>
                  <a:srgbClr val="4BEA36"/>
                </a:solidFill>
              </a:rPr>
              <a:t>most difficult</a:t>
            </a:r>
            <a:r>
              <a:rPr lang="en-US" sz="3200" dirty="0">
                <a:solidFill>
                  <a:srgbClr val="4BEA36"/>
                </a:solidFill>
              </a:rPr>
              <a:t> </a:t>
            </a:r>
            <a:r>
              <a:rPr lang="en-US" sz="3200" dirty="0"/>
              <a:t>for you</a:t>
            </a:r>
          </a:p>
          <a:p>
            <a:pPr>
              <a:lnSpc>
                <a:spcPct val="150000"/>
              </a:lnSpc>
            </a:pPr>
            <a:r>
              <a:rPr lang="en-US" sz="3200" dirty="0"/>
              <a:t>Create a study plan to </a:t>
            </a:r>
            <a:r>
              <a:rPr lang="en-US" sz="3200" u="sng" dirty="0">
                <a:solidFill>
                  <a:srgbClr val="4BEA36"/>
                </a:solidFill>
              </a:rPr>
              <a:t>address those areas</a:t>
            </a:r>
            <a:r>
              <a:rPr lang="en-US" sz="3200" dirty="0">
                <a:solidFill>
                  <a:srgbClr val="4BEA36"/>
                </a:solidFill>
              </a:rPr>
              <a:t> </a:t>
            </a:r>
            <a:r>
              <a:rPr lang="en-US" sz="3200" dirty="0"/>
              <a:t>of weakness</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572288"/>
            <a:ext cx="3323359" cy="1902260"/>
          </a:xfrm>
          <a:prstGeom prst="rect">
            <a:avLst/>
          </a:prstGeom>
        </p:spPr>
      </p:pic>
      <p:sp>
        <p:nvSpPr>
          <p:cNvPr id="6" name="Slide Number Placeholder 3"/>
          <p:cNvSpPr txBox="1">
            <a:spLocks/>
          </p:cNvSpPr>
          <p:nvPr/>
        </p:nvSpPr>
        <p:spPr>
          <a:xfrm>
            <a:off x="6843079" y="6688859"/>
            <a:ext cx="2311312" cy="186459"/>
          </a:xfrm>
          <a:prstGeom prst="rect">
            <a:avLst/>
          </a:prstGeom>
        </p:spPr>
        <p:txBody>
          <a:bodyPr vert="horz" lIns="91440" tIns="45720" rIns="91440" bIns="45720" rtlCol="0" anchor="ctr"/>
          <a:lstStyle>
            <a:defPPr>
              <a:defRPr lang="en-US"/>
            </a:defPPr>
            <a:lvl1pPr marL="0" algn="r" defTabSz="914400" rtl="0" eaLnBrk="1" latinLnBrk="0" hangingPunct="1">
              <a:defRPr sz="9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t>Image Credit: </a:t>
            </a:r>
            <a:r>
              <a:rPr lang="en-US" dirty="0">
                <a:hlinkClick r:id="rId3"/>
              </a:rPr>
              <a:t>https://www.casnocha.com</a:t>
            </a:r>
            <a:r>
              <a:rPr lang="en-US" dirty="0"/>
              <a:t> </a:t>
            </a:r>
          </a:p>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8689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1"/>
            <a:ext cx="8991600" cy="609600"/>
          </a:xfrm>
        </p:spPr>
        <p:txBody>
          <a:bodyPr>
            <a:normAutofit fontScale="90000"/>
          </a:bodyPr>
          <a:lstStyle/>
          <a:p>
            <a:pPr algn="ctr"/>
            <a:r>
              <a:rPr lang="en-US" dirty="0"/>
              <a:t>Re-take the Praxis as soon as possible:</a:t>
            </a:r>
          </a:p>
        </p:txBody>
      </p:sp>
      <p:sp>
        <p:nvSpPr>
          <p:cNvPr id="3" name="Content Placeholder 2"/>
          <p:cNvSpPr>
            <a:spLocks noGrp="1"/>
          </p:cNvSpPr>
          <p:nvPr>
            <p:ph idx="1"/>
          </p:nvPr>
        </p:nvSpPr>
        <p:spPr>
          <a:xfrm>
            <a:off x="152400" y="838202"/>
            <a:ext cx="8763000" cy="5883274"/>
          </a:xfrm>
        </p:spPr>
        <p:txBody>
          <a:bodyPr/>
          <a:lstStyle/>
          <a:p>
            <a:pPr>
              <a:lnSpc>
                <a:spcPct val="150000"/>
              </a:lnSpc>
            </a:pPr>
            <a:r>
              <a:rPr lang="en-US" sz="3200" dirty="0"/>
              <a:t>The worst thing you can do is put off that re-take!</a:t>
            </a:r>
          </a:p>
          <a:p>
            <a:pPr>
              <a:lnSpc>
                <a:spcPct val="150000"/>
              </a:lnSpc>
            </a:pPr>
            <a:r>
              <a:rPr lang="en-US" sz="3200" dirty="0"/>
              <a:t>The sooner you </a:t>
            </a:r>
            <a:r>
              <a:rPr lang="en-US" sz="3200" u="sng" dirty="0">
                <a:solidFill>
                  <a:srgbClr val="4BEA36"/>
                </a:solidFill>
              </a:rPr>
              <a:t>re-take</a:t>
            </a:r>
            <a:r>
              <a:rPr lang="en-US" sz="3200" dirty="0"/>
              <a:t> the Praxis, the better</a:t>
            </a:r>
          </a:p>
          <a:p>
            <a:pPr>
              <a:lnSpc>
                <a:spcPct val="150000"/>
              </a:lnSpc>
            </a:pPr>
            <a:r>
              <a:rPr lang="en-US" sz="3200" dirty="0"/>
              <a:t>Remember that the next time, you will already have experience and therefore you will be more confident.</a:t>
            </a:r>
          </a:p>
          <a:p>
            <a:pPr>
              <a:lnSpc>
                <a:spcPct val="150000"/>
              </a:lnSpc>
            </a:pPr>
            <a:r>
              <a:rPr lang="en-US" sz="3200" dirty="0"/>
              <a:t>Remain positive!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409064"/>
            <a:ext cx="2686050" cy="1695450"/>
          </a:xfrm>
          <a:prstGeom prst="rect">
            <a:avLst/>
          </a:prstGeom>
        </p:spPr>
      </p:pic>
      <p:sp>
        <p:nvSpPr>
          <p:cNvPr id="6" name="Slide Number Placeholder 3"/>
          <p:cNvSpPr txBox="1">
            <a:spLocks/>
          </p:cNvSpPr>
          <p:nvPr/>
        </p:nvSpPr>
        <p:spPr>
          <a:xfrm>
            <a:off x="6843079" y="6688859"/>
            <a:ext cx="2311312" cy="186459"/>
          </a:xfrm>
          <a:prstGeom prst="rect">
            <a:avLst/>
          </a:prstGeom>
        </p:spPr>
        <p:txBody>
          <a:bodyPr vert="horz" lIns="91440" tIns="45720" rIns="91440" bIns="45720" rtlCol="0" anchor="ctr"/>
          <a:lstStyle>
            <a:defPPr>
              <a:defRPr lang="en-US"/>
            </a:defPPr>
            <a:lvl1pPr marL="0" algn="r" defTabSz="914400" rtl="0" eaLnBrk="1" latinLnBrk="0" hangingPunct="1">
              <a:defRPr sz="9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t>Image Credit: </a:t>
            </a:r>
            <a:r>
              <a:rPr lang="en-US" dirty="0">
                <a:hlinkClick r:id="rId3"/>
              </a:rPr>
              <a:t>https://www.topdings.com</a:t>
            </a:r>
            <a:r>
              <a:rPr lang="en-US" dirty="0"/>
              <a:t> </a:t>
            </a:r>
          </a:p>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0069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CBAA0-9ABE-2D56-624B-917420451E46}"/>
              </a:ext>
            </a:extLst>
          </p:cNvPr>
          <p:cNvSpPr>
            <a:spLocks noGrp="1"/>
          </p:cNvSpPr>
          <p:nvPr>
            <p:ph type="title"/>
          </p:nvPr>
        </p:nvSpPr>
        <p:spPr/>
        <p:txBody>
          <a:bodyPr/>
          <a:lstStyle/>
          <a:p>
            <a:r>
              <a:rPr lang="en-US" dirty="0"/>
              <a:t>One of my former students, “Wai Ling:”</a:t>
            </a:r>
          </a:p>
        </p:txBody>
      </p:sp>
      <p:sp>
        <p:nvSpPr>
          <p:cNvPr id="3" name="Content Placeholder 2">
            <a:extLst>
              <a:ext uri="{FF2B5EF4-FFF2-40B4-BE49-F238E27FC236}">
                <a16:creationId xmlns:a16="http://schemas.microsoft.com/office/drawing/2014/main" id="{324CE30A-DA20-8D3F-EDA1-1519781F953B}"/>
              </a:ext>
            </a:extLst>
          </p:cNvPr>
          <p:cNvSpPr>
            <a:spLocks noGrp="1"/>
          </p:cNvSpPr>
          <p:nvPr>
            <p:ph idx="1"/>
          </p:nvPr>
        </p:nvSpPr>
        <p:spPr/>
        <p:txBody>
          <a:bodyPr>
            <a:normAutofit/>
          </a:bodyPr>
          <a:lstStyle/>
          <a:p>
            <a:r>
              <a:rPr lang="en-US" sz="3200" dirty="0"/>
              <a:t>Spoke Cantonese as their first language</a:t>
            </a:r>
          </a:p>
          <a:p>
            <a:endParaRPr lang="en-US" sz="3200" dirty="0"/>
          </a:p>
          <a:p>
            <a:r>
              <a:rPr lang="en-US" sz="3200" dirty="0"/>
              <a:t>Had a documented learning disability</a:t>
            </a:r>
          </a:p>
          <a:p>
            <a:endParaRPr lang="en-US" sz="3200" dirty="0"/>
          </a:p>
          <a:p>
            <a:r>
              <a:rPr lang="en-US" sz="3200" dirty="0"/>
              <a:t>Had to take the Praxis 3-4 times</a:t>
            </a:r>
          </a:p>
          <a:p>
            <a:endParaRPr lang="en-US" sz="3200" dirty="0"/>
          </a:p>
          <a:p>
            <a:r>
              <a:rPr lang="en-US" sz="3200" dirty="0"/>
              <a:t>Now has a thriving private practice</a:t>
            </a:r>
          </a:p>
        </p:txBody>
      </p:sp>
      <p:sp>
        <p:nvSpPr>
          <p:cNvPr id="4" name="Slide Number Placeholder 3">
            <a:extLst>
              <a:ext uri="{FF2B5EF4-FFF2-40B4-BE49-F238E27FC236}">
                <a16:creationId xmlns:a16="http://schemas.microsoft.com/office/drawing/2014/main" id="{0EDADB39-4A09-D38B-3554-CB0CFCEC1C39}"/>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974027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7"/>
            <a:ext cx="8058150" cy="625474"/>
          </a:xfrm>
        </p:spPr>
        <p:txBody>
          <a:bodyPr>
            <a:normAutofit fontScale="90000"/>
          </a:bodyPr>
          <a:lstStyle/>
          <a:p>
            <a:pPr algn="ctr"/>
            <a:r>
              <a:rPr lang="en-US" dirty="0"/>
              <a:t>In summary:**</a:t>
            </a:r>
          </a:p>
        </p:txBody>
      </p:sp>
      <p:sp>
        <p:nvSpPr>
          <p:cNvPr id="3" name="Content Placeholder 2"/>
          <p:cNvSpPr>
            <a:spLocks noGrp="1"/>
          </p:cNvSpPr>
          <p:nvPr>
            <p:ph idx="1"/>
          </p:nvPr>
        </p:nvSpPr>
        <p:spPr>
          <a:xfrm>
            <a:off x="0" y="1143000"/>
            <a:ext cx="8991600" cy="5578475"/>
          </a:xfrm>
        </p:spPr>
        <p:txBody>
          <a:bodyPr/>
          <a:lstStyle/>
          <a:p>
            <a:pPr>
              <a:lnSpc>
                <a:spcPct val="150000"/>
              </a:lnSpc>
            </a:pPr>
            <a:r>
              <a:rPr lang="en-US" sz="3200" dirty="0"/>
              <a:t>The purpose of the Praxis is to assess test-takers’ understanding of </a:t>
            </a:r>
            <a:r>
              <a:rPr lang="en-US" sz="3200" u="sng" dirty="0">
                <a:solidFill>
                  <a:srgbClr val="4BEA36"/>
                </a:solidFill>
              </a:rPr>
              <a:t>content knowledge</a:t>
            </a:r>
            <a:r>
              <a:rPr lang="en-US" sz="3200" dirty="0">
                <a:solidFill>
                  <a:srgbClr val="4BEA36"/>
                </a:solidFill>
              </a:rPr>
              <a:t> </a:t>
            </a:r>
            <a:r>
              <a:rPr lang="en-US" sz="3200" dirty="0"/>
              <a:t>and </a:t>
            </a:r>
            <a:r>
              <a:rPr lang="en-US" sz="3200" u="sng" dirty="0">
                <a:solidFill>
                  <a:srgbClr val="4BEA36"/>
                </a:solidFill>
              </a:rPr>
              <a:t>current clinical practices</a:t>
            </a:r>
            <a:r>
              <a:rPr lang="en-US" sz="3200" dirty="0">
                <a:solidFill>
                  <a:srgbClr val="4BEA36"/>
                </a:solidFill>
              </a:rPr>
              <a:t> </a:t>
            </a:r>
            <a:r>
              <a:rPr lang="en-US" sz="3200" dirty="0"/>
              <a:t>within the field of speech-language pathology</a:t>
            </a:r>
          </a:p>
          <a:p>
            <a:pPr>
              <a:lnSpc>
                <a:spcPct val="150000"/>
              </a:lnSpc>
            </a:pPr>
            <a:r>
              <a:rPr lang="en-US" sz="3200" dirty="0"/>
              <a:t>It is best to take the Praxis at the </a:t>
            </a:r>
            <a:r>
              <a:rPr lang="en-US" sz="3200" u="sng" dirty="0">
                <a:solidFill>
                  <a:srgbClr val="4BEA36"/>
                </a:solidFill>
              </a:rPr>
              <a:t>end of your Master’s program</a:t>
            </a:r>
            <a:r>
              <a:rPr lang="en-US" sz="3200" dirty="0">
                <a:solidFill>
                  <a:srgbClr val="4BEA36"/>
                </a:solidFill>
              </a:rPr>
              <a:t> </a:t>
            </a:r>
            <a:r>
              <a:rPr lang="en-US" sz="3200" dirty="0"/>
              <a:t>and not before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774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1"/>
            <a:ext cx="8839200" cy="5959475"/>
          </a:xfrm>
        </p:spPr>
        <p:txBody>
          <a:bodyPr>
            <a:normAutofit fontScale="92500" lnSpcReduction="20000"/>
          </a:bodyPr>
          <a:lstStyle/>
          <a:p>
            <a:pPr>
              <a:lnSpc>
                <a:spcPct val="150000"/>
              </a:lnSpc>
            </a:pPr>
            <a:r>
              <a:rPr lang="en-US" sz="3500" dirty="0"/>
              <a:t>The Praxis is administered in </a:t>
            </a:r>
            <a:r>
              <a:rPr lang="en-US" sz="3500" u="sng" dirty="0">
                <a:solidFill>
                  <a:srgbClr val="4BEA36"/>
                </a:solidFill>
              </a:rPr>
              <a:t>computer format only</a:t>
            </a:r>
          </a:p>
          <a:p>
            <a:pPr>
              <a:lnSpc>
                <a:spcPct val="150000"/>
              </a:lnSpc>
            </a:pPr>
            <a:r>
              <a:rPr lang="en-US" sz="3500" dirty="0"/>
              <a:t>You have </a:t>
            </a:r>
            <a:r>
              <a:rPr lang="en-US" sz="3500" u="sng" dirty="0">
                <a:solidFill>
                  <a:srgbClr val="4BEA36"/>
                </a:solidFill>
              </a:rPr>
              <a:t>2.5 hours</a:t>
            </a:r>
            <a:r>
              <a:rPr lang="en-US" sz="3500" dirty="0">
                <a:solidFill>
                  <a:srgbClr val="4BEA36"/>
                </a:solidFill>
              </a:rPr>
              <a:t> </a:t>
            </a:r>
            <a:r>
              <a:rPr lang="en-US" sz="3500" dirty="0"/>
              <a:t>to take the exam</a:t>
            </a:r>
          </a:p>
          <a:p>
            <a:pPr>
              <a:lnSpc>
                <a:spcPct val="150000"/>
              </a:lnSpc>
            </a:pPr>
            <a:r>
              <a:rPr lang="en-US" sz="3500" dirty="0"/>
              <a:t>There are </a:t>
            </a:r>
            <a:r>
              <a:rPr lang="en-US" sz="3500" u="sng" dirty="0">
                <a:solidFill>
                  <a:srgbClr val="4BEA36"/>
                </a:solidFill>
              </a:rPr>
              <a:t>132 </a:t>
            </a:r>
            <a:r>
              <a:rPr lang="en-US" sz="3500" dirty="0"/>
              <a:t>questions, most of which are multiple choice in an A-D format</a:t>
            </a:r>
          </a:p>
          <a:p>
            <a:pPr>
              <a:lnSpc>
                <a:spcPct val="150000"/>
              </a:lnSpc>
            </a:pPr>
            <a:r>
              <a:rPr lang="en-US" sz="3500" dirty="0"/>
              <a:t>Be sure to </a:t>
            </a:r>
            <a:r>
              <a:rPr lang="en-US" sz="3500" u="sng" dirty="0">
                <a:solidFill>
                  <a:srgbClr val="4BEA36"/>
                </a:solidFill>
              </a:rPr>
              <a:t>answer every question</a:t>
            </a:r>
          </a:p>
          <a:p>
            <a:pPr>
              <a:lnSpc>
                <a:spcPct val="150000"/>
              </a:lnSpc>
            </a:pPr>
            <a:r>
              <a:rPr lang="en-US" sz="3500" dirty="0"/>
              <a:t>Within the first 2 years of taking the exam, you can </a:t>
            </a:r>
            <a:r>
              <a:rPr lang="en-US" sz="3500" u="sng" dirty="0">
                <a:solidFill>
                  <a:srgbClr val="4BEA36"/>
                </a:solidFill>
              </a:rPr>
              <a:t>take it as many times as you like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5" name="Title 1"/>
          <p:cNvSpPr>
            <a:spLocks noGrp="1"/>
          </p:cNvSpPr>
          <p:nvPr>
            <p:ph type="title"/>
          </p:nvPr>
        </p:nvSpPr>
        <p:spPr>
          <a:xfrm>
            <a:off x="457200" y="136524"/>
            <a:ext cx="8058150" cy="625477"/>
          </a:xfrm>
        </p:spPr>
        <p:txBody>
          <a:bodyPr>
            <a:normAutofit/>
          </a:bodyPr>
          <a:lstStyle/>
          <a:p>
            <a:pPr algn="ctr"/>
            <a:r>
              <a:rPr lang="en-US" sz="3600" dirty="0"/>
              <a:t>In summary:</a:t>
            </a:r>
          </a:p>
        </p:txBody>
      </p:sp>
    </p:spTree>
    <p:extLst>
      <p:ext uri="{BB962C8B-B14F-4D97-AF65-F5344CB8AC3E}">
        <p14:creationId xmlns:p14="http://schemas.microsoft.com/office/powerpoint/2010/main" val="407092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3">
                                            <p:txEl>
                                              <p:pRg st="4" end="4"/>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40FA-60DF-43DA-B91C-1F8459081F50}"/>
              </a:ext>
            </a:extLst>
          </p:cNvPr>
          <p:cNvSpPr>
            <a:spLocks noGrp="1"/>
          </p:cNvSpPr>
          <p:nvPr>
            <p:ph type="title"/>
          </p:nvPr>
        </p:nvSpPr>
        <p:spPr/>
        <p:txBody>
          <a:bodyPr/>
          <a:lstStyle/>
          <a:p>
            <a:r>
              <a:rPr lang="en-US" dirty="0"/>
              <a:t>There are 132 questions</a:t>
            </a:r>
          </a:p>
        </p:txBody>
      </p:sp>
      <p:sp>
        <p:nvSpPr>
          <p:cNvPr id="3" name="Content Placeholder 2">
            <a:extLst>
              <a:ext uri="{FF2B5EF4-FFF2-40B4-BE49-F238E27FC236}">
                <a16:creationId xmlns:a16="http://schemas.microsoft.com/office/drawing/2014/main" id="{155BDE85-734A-24EF-69A5-B1586B5EEB1D}"/>
              </a:ext>
            </a:extLst>
          </p:cNvPr>
          <p:cNvSpPr>
            <a:spLocks noGrp="1"/>
          </p:cNvSpPr>
          <p:nvPr>
            <p:ph idx="1"/>
          </p:nvPr>
        </p:nvSpPr>
        <p:spPr/>
        <p:txBody>
          <a:bodyPr>
            <a:normAutofit/>
          </a:bodyPr>
          <a:lstStyle/>
          <a:p>
            <a:r>
              <a:rPr lang="en-US" sz="3200" dirty="0"/>
              <a:t>You have 2.5 hours</a:t>
            </a:r>
          </a:p>
          <a:p>
            <a:endParaRPr lang="en-US" sz="3200" dirty="0"/>
          </a:p>
          <a:p>
            <a:r>
              <a:rPr lang="en-US" sz="3200" dirty="0"/>
              <a:t>The top score is 200</a:t>
            </a:r>
          </a:p>
          <a:p>
            <a:endParaRPr lang="en-US" sz="3200" dirty="0"/>
          </a:p>
          <a:p>
            <a:r>
              <a:rPr lang="en-US" sz="3200" dirty="0"/>
              <a:t>You need 162 to pass</a:t>
            </a:r>
          </a:p>
          <a:p>
            <a:endParaRPr lang="en-US" sz="3200" dirty="0"/>
          </a:p>
          <a:p>
            <a:r>
              <a:rPr lang="en-US" sz="3200" dirty="0"/>
              <a:t>This means you have to answer 81% of the test questions correctly</a:t>
            </a:r>
          </a:p>
        </p:txBody>
      </p:sp>
      <p:sp>
        <p:nvSpPr>
          <p:cNvPr id="4" name="Slide Number Placeholder 3">
            <a:extLst>
              <a:ext uri="{FF2B5EF4-FFF2-40B4-BE49-F238E27FC236}">
                <a16:creationId xmlns:a16="http://schemas.microsoft.com/office/drawing/2014/main" id="{6FBBD795-F9DC-6134-240F-235CDA0FFDB3}"/>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093541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E54-8922-9D71-C9CF-FA0939939AAE}"/>
              </a:ext>
            </a:extLst>
          </p:cNvPr>
          <p:cNvSpPr>
            <a:spLocks noGrp="1"/>
          </p:cNvSpPr>
          <p:nvPr>
            <p:ph type="title"/>
          </p:nvPr>
        </p:nvSpPr>
        <p:spPr/>
        <p:txBody>
          <a:bodyPr/>
          <a:lstStyle/>
          <a:p>
            <a:r>
              <a:rPr lang="en-US" dirty="0"/>
              <a:t>If you have a documented disability…</a:t>
            </a:r>
          </a:p>
        </p:txBody>
      </p:sp>
      <p:sp>
        <p:nvSpPr>
          <p:cNvPr id="3" name="Content Placeholder 2">
            <a:extLst>
              <a:ext uri="{FF2B5EF4-FFF2-40B4-BE49-F238E27FC236}">
                <a16:creationId xmlns:a16="http://schemas.microsoft.com/office/drawing/2014/main" id="{5C45E2D4-BAD4-3B0E-548A-9BA91B63822E}"/>
              </a:ext>
            </a:extLst>
          </p:cNvPr>
          <p:cNvSpPr>
            <a:spLocks noGrp="1"/>
          </p:cNvSpPr>
          <p:nvPr>
            <p:ph idx="1"/>
          </p:nvPr>
        </p:nvSpPr>
        <p:spPr/>
        <p:txBody>
          <a:bodyPr>
            <a:normAutofit/>
          </a:bodyPr>
          <a:lstStyle/>
          <a:p>
            <a:r>
              <a:rPr lang="en-US" sz="3200" dirty="0"/>
              <a:t>Start requesting accommodations at 6 months before you plan to take the test</a:t>
            </a:r>
          </a:p>
          <a:p>
            <a:endParaRPr lang="en-US" sz="3200" dirty="0"/>
          </a:p>
          <a:p>
            <a:r>
              <a:rPr lang="en-US" sz="3200" dirty="0"/>
              <a:t>Prepare to submit a LOT of documentation</a:t>
            </a:r>
          </a:p>
        </p:txBody>
      </p:sp>
      <p:sp>
        <p:nvSpPr>
          <p:cNvPr id="4" name="Slide Number Placeholder 3">
            <a:extLst>
              <a:ext uri="{FF2B5EF4-FFF2-40B4-BE49-F238E27FC236}">
                <a16:creationId xmlns:a16="http://schemas.microsoft.com/office/drawing/2014/main" id="{92702CFF-22FF-A796-F643-F53FE28EBDF2}"/>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51457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It is necessary to pass the Praxis</a:t>
            </a:r>
          </a:p>
        </p:txBody>
      </p:sp>
      <p:sp>
        <p:nvSpPr>
          <p:cNvPr id="3" name="Content Placeholder 2"/>
          <p:cNvSpPr>
            <a:spLocks noGrp="1"/>
          </p:cNvSpPr>
          <p:nvPr>
            <p:ph idx="1"/>
          </p:nvPr>
        </p:nvSpPr>
        <p:spPr/>
        <p:txBody>
          <a:bodyPr/>
          <a:lstStyle/>
          <a:p>
            <a:r>
              <a:rPr lang="en-US" sz="3200" dirty="0"/>
              <a:t>For many state licensure requirements</a:t>
            </a:r>
          </a:p>
          <a:p>
            <a:endParaRPr lang="en-US" sz="3200" dirty="0"/>
          </a:p>
          <a:p>
            <a:r>
              <a:rPr lang="en-US" sz="3200" dirty="0"/>
              <a:t>For national certification from ASHA</a:t>
            </a:r>
          </a:p>
          <a:p>
            <a:endParaRPr lang="en-US" sz="3200"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5122" name="Picture 2" descr="Image result for american speech language hearing asso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86200"/>
            <a:ext cx="5164472"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89698" y="6595838"/>
            <a:ext cx="2819400" cy="338554"/>
          </a:xfrm>
          <a:prstGeom prst="rect">
            <a:avLst/>
          </a:prstGeom>
          <a:noFill/>
        </p:spPr>
        <p:txBody>
          <a:bodyPr wrap="square" rtlCol="0">
            <a:spAutoFit/>
          </a:bodyPr>
          <a:lstStyle/>
          <a:p>
            <a:r>
              <a:rPr lang="en-US" sz="800" dirty="0"/>
              <a:t>Image credit: </a:t>
            </a:r>
            <a:r>
              <a:rPr lang="en-US" sz="800" dirty="0">
                <a:hlinkClick r:id="rId3"/>
              </a:rPr>
              <a:t>www.asha.org</a:t>
            </a:r>
            <a:endParaRPr lang="en-US" sz="800" dirty="0"/>
          </a:p>
          <a:p>
            <a:endParaRPr lang="en-US" sz="800" dirty="0"/>
          </a:p>
        </p:txBody>
      </p:sp>
    </p:spTree>
    <p:extLst>
      <p:ext uri="{BB962C8B-B14F-4D97-AF65-F5344CB8AC3E}">
        <p14:creationId xmlns:p14="http://schemas.microsoft.com/office/powerpoint/2010/main" val="39171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1538289"/>
          </a:xfrm>
        </p:spPr>
        <p:txBody>
          <a:bodyPr/>
          <a:lstStyle/>
          <a:p>
            <a:pPr algn="ctr"/>
            <a:r>
              <a:rPr lang="en-US" dirty="0"/>
              <a:t>Good luck to you, and remember:</a:t>
            </a:r>
          </a:p>
        </p:txBody>
      </p:sp>
      <p:sp>
        <p:nvSpPr>
          <p:cNvPr id="3" name="Content Placeholder 2"/>
          <p:cNvSpPr>
            <a:spLocks noGrp="1"/>
          </p:cNvSpPr>
          <p:nvPr>
            <p:ph idx="1"/>
          </p:nvPr>
        </p:nvSpPr>
        <p:spPr/>
        <p:txBody>
          <a:bodyPr/>
          <a:lstStyle/>
          <a:p>
            <a:pPr>
              <a:lnSpc>
                <a:spcPct val="150000"/>
              </a:lnSpc>
            </a:pPr>
            <a:r>
              <a:rPr lang="en-US" sz="3200" dirty="0"/>
              <a:t>Most people perform much better than they think they did</a:t>
            </a:r>
          </a:p>
          <a:p>
            <a:pPr>
              <a:lnSpc>
                <a:spcPct val="150000"/>
              </a:lnSpc>
            </a:pPr>
            <a:r>
              <a:rPr lang="en-US" sz="3200" dirty="0"/>
              <a:t>Studying hard pays off</a:t>
            </a:r>
          </a:p>
          <a:p>
            <a:pPr>
              <a:lnSpc>
                <a:spcPct val="150000"/>
              </a:lnSpc>
            </a:pPr>
            <a:r>
              <a:rPr lang="en-US" sz="3200" dirty="0"/>
              <a:t>It will all be worth it in the end!</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119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19466" name="Picture 10" descr="Image result for thumbs 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359" y="3276600"/>
            <a:ext cx="2003845" cy="27948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86600" y="6618472"/>
            <a:ext cx="4572000" cy="261610"/>
          </a:xfrm>
          <a:prstGeom prst="rect">
            <a:avLst/>
          </a:prstGeom>
        </p:spPr>
        <p:txBody>
          <a:bodyPr>
            <a:spAutoFit/>
          </a:bodyPr>
          <a:lstStyle/>
          <a:p>
            <a:r>
              <a:rPr lang="en-US" sz="1050" dirty="0"/>
              <a:t>Image credit: </a:t>
            </a:r>
            <a:r>
              <a:rPr lang="en-US" sz="1050" dirty="0">
                <a:hlinkClick r:id="rId3"/>
              </a:rPr>
              <a:t>http://clipartix.com</a:t>
            </a:r>
            <a:endParaRPr lang="en-US" sz="1050" dirty="0"/>
          </a:p>
        </p:txBody>
      </p:sp>
      <p:sp>
        <p:nvSpPr>
          <p:cNvPr id="5" name="Rectangle 4">
            <a:extLst>
              <a:ext uri="{FF2B5EF4-FFF2-40B4-BE49-F238E27FC236}">
                <a16:creationId xmlns:a16="http://schemas.microsoft.com/office/drawing/2014/main" id="{9C7294A8-E1A9-F997-579A-97BC8CF3C8F1}"/>
              </a:ext>
            </a:extLst>
          </p:cNvPr>
          <p:cNvSpPr/>
          <p:nvPr/>
        </p:nvSpPr>
        <p:spPr>
          <a:xfrm>
            <a:off x="5486400" y="6356351"/>
            <a:ext cx="4572000" cy="261610"/>
          </a:xfrm>
          <a:prstGeom prst="rect">
            <a:avLst/>
          </a:prstGeom>
        </p:spPr>
        <p:txBody>
          <a:bodyPr>
            <a:spAutoFit/>
          </a:bodyPr>
          <a:lstStyle/>
          <a:p>
            <a:r>
              <a:rPr lang="en-US" sz="1050" dirty="0"/>
              <a:t>Image credit: </a:t>
            </a:r>
            <a:r>
              <a:rPr lang="en-US" sz="1050" dirty="0">
                <a:hlinkClick r:id="rId3"/>
              </a:rPr>
              <a:t>http://clipartix.com</a:t>
            </a:r>
            <a:endParaRPr lang="en-US" sz="1050" dirty="0"/>
          </a:p>
        </p:txBody>
      </p:sp>
    </p:spTree>
    <p:extLst>
      <p:ext uri="{BB962C8B-B14F-4D97-AF65-F5344CB8AC3E}">
        <p14:creationId xmlns:p14="http://schemas.microsoft.com/office/powerpoint/2010/main" val="264303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35B2-7987-77CD-CD88-DF3F40FF4A5D}"/>
              </a:ext>
            </a:extLst>
          </p:cNvPr>
          <p:cNvSpPr>
            <a:spLocks noGrp="1"/>
          </p:cNvSpPr>
          <p:nvPr>
            <p:ph type="title"/>
          </p:nvPr>
        </p:nvSpPr>
        <p:spPr>
          <a:xfrm>
            <a:off x="76200" y="365127"/>
            <a:ext cx="8439150" cy="625474"/>
          </a:xfrm>
        </p:spPr>
        <p:txBody>
          <a:bodyPr>
            <a:normAutofit fontScale="90000"/>
          </a:bodyPr>
          <a:lstStyle/>
          <a:p>
            <a:r>
              <a:rPr lang="en-US" dirty="0"/>
              <a:t>Do NOT take the Praxis…**</a:t>
            </a:r>
          </a:p>
        </p:txBody>
      </p:sp>
      <p:sp>
        <p:nvSpPr>
          <p:cNvPr id="3" name="Content Placeholder 2">
            <a:extLst>
              <a:ext uri="{FF2B5EF4-FFF2-40B4-BE49-F238E27FC236}">
                <a16:creationId xmlns:a16="http://schemas.microsoft.com/office/drawing/2014/main" id="{579C1242-845D-0C30-287A-CCB136E1D6CD}"/>
              </a:ext>
            </a:extLst>
          </p:cNvPr>
          <p:cNvSpPr>
            <a:spLocks noGrp="1"/>
          </p:cNvSpPr>
          <p:nvPr>
            <p:ph idx="1"/>
          </p:nvPr>
        </p:nvSpPr>
        <p:spPr>
          <a:xfrm>
            <a:off x="304800" y="1143000"/>
            <a:ext cx="8210550" cy="5033963"/>
          </a:xfrm>
        </p:spPr>
        <p:txBody>
          <a:bodyPr>
            <a:normAutofit/>
          </a:bodyPr>
          <a:lstStyle/>
          <a:p>
            <a:r>
              <a:rPr lang="en-US" sz="3200" dirty="0"/>
              <a:t>Until the END of your Master’s program!</a:t>
            </a:r>
          </a:p>
          <a:p>
            <a:endParaRPr lang="en-US" sz="3200" dirty="0"/>
          </a:p>
          <a:p>
            <a:r>
              <a:rPr lang="en-US" sz="3200" dirty="0"/>
              <a:t>Many people who do fail</a:t>
            </a:r>
          </a:p>
          <a:p>
            <a:endParaRPr lang="en-US" sz="3200" dirty="0"/>
          </a:p>
          <a:p>
            <a:r>
              <a:rPr lang="en-US" sz="3200" dirty="0"/>
              <a:t>This is because the Praxis has many clinical scenarios that require clinical experience</a:t>
            </a:r>
          </a:p>
          <a:p>
            <a:endParaRPr lang="en-US" sz="3200" dirty="0"/>
          </a:p>
          <a:p>
            <a:r>
              <a:rPr lang="en-US" sz="3200" dirty="0"/>
              <a:t>Content knowledge is not enough </a:t>
            </a:r>
          </a:p>
        </p:txBody>
      </p:sp>
      <p:sp>
        <p:nvSpPr>
          <p:cNvPr id="4" name="Slide Number Placeholder 3">
            <a:extLst>
              <a:ext uri="{FF2B5EF4-FFF2-40B4-BE49-F238E27FC236}">
                <a16:creationId xmlns:a16="http://schemas.microsoft.com/office/drawing/2014/main" id="{3A3695EB-80DB-1F72-B46C-037BCC0445CE}"/>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933389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5991225"/>
          </a:xfrm>
        </p:spPr>
        <p:txBody>
          <a:bodyPr>
            <a:normAutofit/>
          </a:bodyPr>
          <a:lstStyle/>
          <a:p>
            <a:pPr algn="ctr"/>
            <a:r>
              <a:rPr lang="en-US" sz="8000" dirty="0"/>
              <a:t>Questions?</a:t>
            </a:r>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120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7997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7"/>
            <a:ext cx="8058150" cy="473074"/>
          </a:xfrm>
        </p:spPr>
        <p:txBody>
          <a:bodyPr>
            <a:normAutofit fontScale="90000"/>
          </a:bodyPr>
          <a:lstStyle/>
          <a:p>
            <a:pPr algn="ctr"/>
            <a:r>
              <a:rPr lang="en-US" dirty="0"/>
              <a:t>Taking and passing the Praxis</a:t>
            </a:r>
          </a:p>
        </p:txBody>
      </p:sp>
      <p:sp>
        <p:nvSpPr>
          <p:cNvPr id="3" name="Content Placeholder 2"/>
          <p:cNvSpPr>
            <a:spLocks noGrp="1"/>
          </p:cNvSpPr>
          <p:nvPr>
            <p:ph idx="1"/>
          </p:nvPr>
        </p:nvSpPr>
        <p:spPr>
          <a:xfrm>
            <a:off x="152400" y="1066800"/>
            <a:ext cx="8839199" cy="5654675"/>
          </a:xfrm>
        </p:spPr>
        <p:txBody>
          <a:bodyPr>
            <a:normAutofit/>
          </a:bodyPr>
          <a:lstStyle/>
          <a:p>
            <a:pPr>
              <a:lnSpc>
                <a:spcPct val="150000"/>
              </a:lnSpc>
            </a:pPr>
            <a:r>
              <a:rPr lang="en-US" sz="3200" dirty="0"/>
              <a:t>Allows test-takers to be eligible to apply for ASHA’s </a:t>
            </a:r>
            <a:r>
              <a:rPr lang="en-US" sz="3200" u="sng" dirty="0">
                <a:solidFill>
                  <a:srgbClr val="4BEA36"/>
                </a:solidFill>
              </a:rPr>
              <a:t>Certificate of Clinical Competence</a:t>
            </a:r>
            <a:r>
              <a:rPr lang="en-US" sz="3200" dirty="0">
                <a:solidFill>
                  <a:srgbClr val="4BEA36"/>
                </a:solidFill>
              </a:rPr>
              <a:t> </a:t>
            </a:r>
            <a:r>
              <a:rPr lang="en-US" sz="3200" dirty="0"/>
              <a:t>(CCC)</a:t>
            </a:r>
          </a:p>
          <a:p>
            <a:pPr>
              <a:lnSpc>
                <a:spcPct val="150000"/>
              </a:lnSpc>
            </a:pPr>
            <a:r>
              <a:rPr lang="en-US" sz="3200" dirty="0"/>
              <a:t>The CCC in speech-language pathology is granted by the Council of Clinical Certification in Audiology and Speech Pathology</a:t>
            </a:r>
          </a:p>
          <a:p>
            <a:pPr>
              <a:lnSpc>
                <a:spcPct val="150000"/>
              </a:lnSpc>
            </a:pPr>
            <a:r>
              <a:rPr lang="en-US" sz="3200" dirty="0"/>
              <a:t>The CCC is </a:t>
            </a:r>
            <a:r>
              <a:rPr lang="en-US" sz="3200" u="sng" dirty="0">
                <a:solidFill>
                  <a:srgbClr val="4BEA36"/>
                </a:solidFill>
              </a:rPr>
              <a:t>required for licensure</a:t>
            </a:r>
            <a:r>
              <a:rPr lang="en-US" sz="3200" dirty="0">
                <a:solidFill>
                  <a:srgbClr val="4BEA36"/>
                </a:solidFill>
              </a:rPr>
              <a:t> </a:t>
            </a:r>
            <a:r>
              <a:rPr lang="en-US" sz="3200" dirty="0"/>
              <a:t>in most states</a:t>
            </a:r>
          </a:p>
          <a:p>
            <a:endParaRPr lang="en-US"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0932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400F-77F8-8CE5-0C8A-AB3F2691FAD3}"/>
              </a:ext>
            </a:extLst>
          </p:cNvPr>
          <p:cNvSpPr>
            <a:spLocks noGrp="1"/>
          </p:cNvSpPr>
          <p:nvPr>
            <p:ph type="title"/>
          </p:nvPr>
        </p:nvSpPr>
        <p:spPr>
          <a:xfrm>
            <a:off x="457200" y="1"/>
            <a:ext cx="8058150" cy="762000"/>
          </a:xfrm>
        </p:spPr>
        <p:txBody>
          <a:bodyPr>
            <a:normAutofit/>
          </a:bodyPr>
          <a:lstStyle/>
          <a:p>
            <a:r>
              <a:rPr lang="en-US" sz="3200" dirty="0"/>
              <a:t>There are different versions of the Praxis:</a:t>
            </a:r>
          </a:p>
        </p:txBody>
      </p:sp>
      <p:sp>
        <p:nvSpPr>
          <p:cNvPr id="3" name="Content Placeholder 2">
            <a:extLst>
              <a:ext uri="{FF2B5EF4-FFF2-40B4-BE49-F238E27FC236}">
                <a16:creationId xmlns:a16="http://schemas.microsoft.com/office/drawing/2014/main" id="{5181CBB7-9A27-86F6-C22A-1AF80E23FCD9}"/>
              </a:ext>
            </a:extLst>
          </p:cNvPr>
          <p:cNvSpPr>
            <a:spLocks noGrp="1"/>
          </p:cNvSpPr>
          <p:nvPr>
            <p:ph idx="1"/>
          </p:nvPr>
        </p:nvSpPr>
        <p:spPr>
          <a:xfrm>
            <a:off x="304800" y="762002"/>
            <a:ext cx="8458200" cy="5730872"/>
          </a:xfrm>
        </p:spPr>
        <p:txBody>
          <a:bodyPr>
            <a:normAutofit fontScale="92500" lnSpcReduction="10000"/>
          </a:bodyPr>
          <a:lstStyle/>
          <a:p>
            <a:pPr marL="0" indent="0">
              <a:buNone/>
            </a:pPr>
            <a:r>
              <a:rPr lang="en-US" dirty="0"/>
              <a:t> </a:t>
            </a:r>
            <a:r>
              <a:rPr lang="en-US" sz="3200" dirty="0"/>
              <a:t>True story:</a:t>
            </a:r>
          </a:p>
          <a:p>
            <a:pPr marL="0" indent="0">
              <a:buNone/>
            </a:pPr>
            <a:endParaRPr lang="en-US" sz="3200" dirty="0"/>
          </a:p>
          <a:p>
            <a:pPr marL="0" indent="0">
              <a:buNone/>
            </a:pPr>
            <a:r>
              <a:rPr lang="en-US" sz="3200" dirty="0"/>
              <a:t>In January, my student “Rebecca” took the Praxis—it was a very easy version</a:t>
            </a:r>
          </a:p>
          <a:p>
            <a:pPr marL="0" indent="0">
              <a:buNone/>
            </a:pPr>
            <a:endParaRPr lang="en-US" sz="3200" dirty="0"/>
          </a:p>
          <a:p>
            <a:pPr marL="0" indent="0">
              <a:buNone/>
            </a:pPr>
            <a:r>
              <a:rPr lang="en-US" sz="3200" dirty="0"/>
              <a:t>She told her friend “Justin” to not study because the test was so easy</a:t>
            </a:r>
          </a:p>
          <a:p>
            <a:pPr marL="0" indent="0">
              <a:buNone/>
            </a:pPr>
            <a:endParaRPr lang="en-US" sz="3200" dirty="0"/>
          </a:p>
          <a:p>
            <a:pPr marL="0" indent="0">
              <a:buNone/>
            </a:pPr>
            <a:r>
              <a:rPr lang="en-US" sz="3200" dirty="0"/>
              <a:t>He didn’t study and in April, took the Praxis and got a very hard version (I took the same one)</a:t>
            </a:r>
          </a:p>
          <a:p>
            <a:pPr marL="0" indent="0">
              <a:buNone/>
            </a:pPr>
            <a:endParaRPr lang="en-US" sz="3200" dirty="0"/>
          </a:p>
          <a:p>
            <a:pPr marL="0" indent="0">
              <a:buNone/>
            </a:pPr>
            <a:r>
              <a:rPr lang="en-US" sz="3200" dirty="0"/>
              <a:t>He failed and had to retake</a:t>
            </a:r>
          </a:p>
        </p:txBody>
      </p:sp>
      <p:sp>
        <p:nvSpPr>
          <p:cNvPr id="4" name="Slide Number Placeholder 3">
            <a:extLst>
              <a:ext uri="{FF2B5EF4-FFF2-40B4-BE49-F238E27FC236}">
                <a16:creationId xmlns:a16="http://schemas.microsoft.com/office/drawing/2014/main" id="{669AC63F-3B81-B5CC-7884-14341472D4E9}"/>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3799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8991600" cy="549274"/>
          </a:xfrm>
        </p:spPr>
        <p:txBody>
          <a:bodyPr>
            <a:normAutofit fontScale="90000"/>
          </a:bodyPr>
          <a:lstStyle/>
          <a:p>
            <a:pPr algn="ctr"/>
            <a:r>
              <a:rPr lang="en-US" dirty="0"/>
              <a:t>There are three major areas covered in the Praxis examination:</a:t>
            </a:r>
          </a:p>
        </p:txBody>
      </p:sp>
      <p:sp>
        <p:nvSpPr>
          <p:cNvPr id="3" name="Content Placeholder 2"/>
          <p:cNvSpPr>
            <a:spLocks noGrp="1"/>
          </p:cNvSpPr>
          <p:nvPr>
            <p:ph idx="1"/>
          </p:nvPr>
        </p:nvSpPr>
        <p:spPr>
          <a:xfrm>
            <a:off x="0" y="1295400"/>
            <a:ext cx="8991600" cy="5426075"/>
          </a:xfrm>
        </p:spPr>
        <p:txBody>
          <a:bodyPr/>
          <a:lstStyle/>
          <a:p>
            <a:pPr marL="514350" indent="-514350">
              <a:lnSpc>
                <a:spcPct val="150000"/>
              </a:lnSpc>
              <a:buFont typeface="+mj-lt"/>
              <a:buAutoNum type="arabicPeriod"/>
            </a:pPr>
            <a:r>
              <a:rPr lang="en-US" sz="3200" dirty="0"/>
              <a:t>Foundations and Professional Practice (FPP) (44 questions; 33 1/3%)</a:t>
            </a:r>
          </a:p>
          <a:p>
            <a:pPr marL="514350" indent="-514350">
              <a:lnSpc>
                <a:spcPct val="150000"/>
              </a:lnSpc>
              <a:buFont typeface="+mj-lt"/>
              <a:buAutoNum type="arabicPeriod"/>
            </a:pPr>
            <a:r>
              <a:rPr lang="en-US" sz="3200" dirty="0"/>
              <a:t>Screening, Assessment, Evaluation, and Diagnosis (SAED) (44 questions; 33 1/3%)</a:t>
            </a:r>
          </a:p>
          <a:p>
            <a:pPr marL="514350" indent="-514350">
              <a:lnSpc>
                <a:spcPct val="150000"/>
              </a:lnSpc>
              <a:buFont typeface="+mj-lt"/>
              <a:buAutoNum type="arabicPeriod"/>
            </a:pPr>
            <a:r>
              <a:rPr lang="en-US" sz="3200" dirty="0"/>
              <a:t>Planning, Implementation, and Evaluation of Treatment (PIET) (44 questions; 33 1/3%)</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0065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8991600" cy="533400"/>
          </a:xfrm>
        </p:spPr>
        <p:txBody>
          <a:bodyPr>
            <a:normAutofit fontScale="90000"/>
          </a:bodyPr>
          <a:lstStyle/>
          <a:p>
            <a:pPr algn="ctr"/>
            <a:r>
              <a:rPr lang="en-US" dirty="0"/>
              <a:t>Areas covered in the Praxis:</a:t>
            </a:r>
          </a:p>
        </p:txBody>
      </p:sp>
      <p:sp>
        <p:nvSpPr>
          <p:cNvPr id="3" name="Content Placeholder 2"/>
          <p:cNvSpPr>
            <a:spLocks noGrp="1"/>
          </p:cNvSpPr>
          <p:nvPr>
            <p:ph idx="1"/>
          </p:nvPr>
        </p:nvSpPr>
        <p:spPr>
          <a:xfrm>
            <a:off x="0" y="838200"/>
            <a:ext cx="8991600" cy="5791199"/>
          </a:xfrm>
        </p:spPr>
        <p:txBody>
          <a:bodyPr>
            <a:normAutofit lnSpcReduction="10000"/>
          </a:bodyPr>
          <a:lstStyle/>
          <a:p>
            <a:r>
              <a:rPr lang="en-US" sz="3200" dirty="0"/>
              <a:t>Within each of these 3 categories, there are several </a:t>
            </a:r>
            <a:r>
              <a:rPr lang="en-US" sz="3200" u="sng" dirty="0">
                <a:solidFill>
                  <a:srgbClr val="4BEA36"/>
                </a:solidFill>
              </a:rPr>
              <a:t>subcategories of questions</a:t>
            </a:r>
            <a:r>
              <a:rPr lang="en-US" sz="3200" dirty="0"/>
              <a:t> including but not limited to:</a:t>
            </a:r>
          </a:p>
          <a:p>
            <a:pPr lvl="1"/>
            <a:r>
              <a:rPr lang="en-US" sz="3200" dirty="0"/>
              <a:t>Typical development</a:t>
            </a:r>
          </a:p>
          <a:p>
            <a:pPr lvl="1"/>
            <a:r>
              <a:rPr lang="en-US" sz="3200" dirty="0"/>
              <a:t>Epidemiology</a:t>
            </a:r>
          </a:p>
          <a:p>
            <a:pPr lvl="1"/>
            <a:r>
              <a:rPr lang="en-US" sz="3200" dirty="0"/>
              <a:t>Cultural and linguistic service delivery options</a:t>
            </a:r>
          </a:p>
          <a:p>
            <a:pPr lvl="1"/>
            <a:r>
              <a:rPr lang="en-US" sz="3200" dirty="0"/>
              <a:t>Counseling</a:t>
            </a:r>
          </a:p>
          <a:p>
            <a:pPr lvl="1"/>
            <a:r>
              <a:rPr lang="en-US" sz="3200" dirty="0"/>
              <a:t>Ethics</a:t>
            </a:r>
          </a:p>
          <a:p>
            <a:pPr lvl="1"/>
            <a:r>
              <a:rPr lang="en-US" sz="3200" dirty="0"/>
              <a:t>Legislation </a:t>
            </a:r>
          </a:p>
          <a:p>
            <a:pPr lvl="1"/>
            <a:r>
              <a:rPr lang="en-US" sz="3200" dirty="0"/>
              <a:t>Research</a:t>
            </a:r>
          </a:p>
          <a:p>
            <a:pPr lvl="1"/>
            <a:r>
              <a:rPr lang="en-US" sz="3200" dirty="0"/>
              <a:t>Genetics</a:t>
            </a:r>
          </a:p>
          <a:p>
            <a:pPr lvl="1"/>
            <a:r>
              <a:rPr lang="en-US" sz="3200" dirty="0"/>
              <a:t>and other areas</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175" y="3848939"/>
            <a:ext cx="4495800" cy="2401665"/>
          </a:xfrm>
          <a:prstGeom prst="rect">
            <a:avLst/>
          </a:prstGeom>
        </p:spPr>
      </p:pic>
      <p:sp>
        <p:nvSpPr>
          <p:cNvPr id="7" name="TextBox 6"/>
          <p:cNvSpPr txBox="1"/>
          <p:nvPr/>
        </p:nvSpPr>
        <p:spPr>
          <a:xfrm>
            <a:off x="7772400" y="6611779"/>
            <a:ext cx="2819400" cy="215444"/>
          </a:xfrm>
          <a:prstGeom prst="rect">
            <a:avLst/>
          </a:prstGeom>
          <a:noFill/>
        </p:spPr>
        <p:txBody>
          <a:bodyPr wrap="square" rtlCol="0">
            <a:spAutoFit/>
          </a:bodyPr>
          <a:lstStyle/>
          <a:p>
            <a:r>
              <a:rPr lang="en-US" sz="800" dirty="0"/>
              <a:t>Image credit: ncsl.org</a:t>
            </a:r>
          </a:p>
        </p:txBody>
      </p:sp>
    </p:spTree>
    <p:extLst>
      <p:ext uri="{BB962C8B-B14F-4D97-AF65-F5344CB8AC3E}">
        <p14:creationId xmlns:p14="http://schemas.microsoft.com/office/powerpoint/2010/main" val="43522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3">
                                            <p:txEl>
                                              <p:pRg st="4" end="4"/>
                                            </p:txEl>
                                          </p:spTgt>
                                        </p:tgtEl>
                                        <p:attrNameLst>
                                          <p:attrName>style.color</p:attrName>
                                        </p:attrNameLst>
                                      </p:cBhvr>
                                      <p:to>
                                        <a:srgbClr val="FFFFFF"/>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3">
                                            <p:txEl>
                                              <p:pRg st="5" end="5"/>
                                            </p:txEl>
                                          </p:spTgt>
                                        </p:tgtEl>
                                        <p:attrNameLst>
                                          <p:attrName>style.color</p:attrName>
                                        </p:attrNameLst>
                                      </p:cBhvr>
                                      <p:to>
                                        <a:srgbClr val="FFFFFF"/>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2000" fill="hold"/>
                                        <p:tgtEl>
                                          <p:spTgt spid="3">
                                            <p:txEl>
                                              <p:pRg st="6" end="6"/>
                                            </p:txEl>
                                          </p:spTgt>
                                        </p:tgtEl>
                                        <p:attrNameLst>
                                          <p:attrName>style.color</p:attrName>
                                        </p:attrNameLst>
                                      </p:cBhvr>
                                      <p:to>
                                        <a:srgbClr val="FFFFFF"/>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3">
                                            <p:txEl>
                                              <p:pRg st="7" end="7"/>
                                            </p:txEl>
                                          </p:spTgt>
                                        </p:tgtEl>
                                        <p:attrNameLst>
                                          <p:attrName>style.color</p:attrName>
                                        </p:attrNameLst>
                                      </p:cBhvr>
                                      <p:to>
                                        <a:srgbClr val="FFFFFF"/>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0" nodeType="clickEffect">
                                  <p:stCondLst>
                                    <p:cond delay="0"/>
                                  </p:stCondLst>
                                  <p:childTnLst>
                                    <p:animClr clrSpc="rgb" dir="cw">
                                      <p:cBhvr override="childStyle">
                                        <p:cTn id="38" dur="2000" fill="hold"/>
                                        <p:tgtEl>
                                          <p:spTgt spid="3">
                                            <p:txEl>
                                              <p:pRg st="8" end="8"/>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2000" fill="hold"/>
                                        <p:tgtEl>
                                          <p:spTgt spid="3">
                                            <p:txEl>
                                              <p:pRg st="9" end="9"/>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1"/>
            <a:ext cx="8763000" cy="685800"/>
          </a:xfrm>
        </p:spPr>
        <p:txBody>
          <a:bodyPr>
            <a:normAutofit fontScale="90000"/>
          </a:bodyPr>
          <a:lstStyle/>
          <a:p>
            <a:pPr algn="ctr"/>
            <a:r>
              <a:rPr lang="en-US" dirty="0"/>
              <a:t>Areas covered in the Praxis:</a:t>
            </a:r>
          </a:p>
        </p:txBody>
      </p:sp>
      <p:sp>
        <p:nvSpPr>
          <p:cNvPr id="3" name="Content Placeholder 2"/>
          <p:cNvSpPr>
            <a:spLocks noGrp="1"/>
          </p:cNvSpPr>
          <p:nvPr>
            <p:ph idx="1"/>
          </p:nvPr>
        </p:nvSpPr>
        <p:spPr>
          <a:xfrm>
            <a:off x="0" y="838202"/>
            <a:ext cx="8915400" cy="5883274"/>
          </a:xfrm>
        </p:spPr>
        <p:txBody>
          <a:bodyPr>
            <a:normAutofit/>
          </a:bodyPr>
          <a:lstStyle/>
          <a:p>
            <a:r>
              <a:rPr lang="en-US" sz="3200" dirty="0"/>
              <a:t>The questions test application and knowledge in the </a:t>
            </a:r>
            <a:r>
              <a:rPr lang="en-US" sz="3200" u="sng" dirty="0">
                <a:solidFill>
                  <a:srgbClr val="4BEA36"/>
                </a:solidFill>
              </a:rPr>
              <a:t>nine areas of practice</a:t>
            </a:r>
            <a:r>
              <a:rPr lang="en-US" sz="3200" dirty="0"/>
              <a:t>, including:</a:t>
            </a:r>
          </a:p>
          <a:p>
            <a:pPr lvl="1"/>
            <a:r>
              <a:rPr lang="en-US" sz="3200" dirty="0"/>
              <a:t>Hearing </a:t>
            </a:r>
          </a:p>
          <a:p>
            <a:pPr lvl="1"/>
            <a:r>
              <a:rPr lang="en-US" sz="3200" dirty="0"/>
              <a:t>Fluency</a:t>
            </a:r>
          </a:p>
          <a:p>
            <a:pPr lvl="1"/>
            <a:r>
              <a:rPr lang="en-US" sz="3200" dirty="0"/>
              <a:t>Voice, resonance and motor speech</a:t>
            </a:r>
          </a:p>
          <a:p>
            <a:pPr lvl="1"/>
            <a:r>
              <a:rPr lang="en-US" sz="3200" dirty="0"/>
              <a:t>Speech sound production</a:t>
            </a:r>
          </a:p>
          <a:p>
            <a:pPr lvl="1"/>
            <a:r>
              <a:rPr lang="en-US" sz="3200" dirty="0"/>
              <a:t>Social aspects of communication, including pragmatics</a:t>
            </a:r>
          </a:p>
          <a:p>
            <a:pPr lvl="1"/>
            <a:r>
              <a:rPr lang="en-US" sz="3200" dirty="0"/>
              <a:t>Feeding and swallowing</a:t>
            </a:r>
          </a:p>
          <a:p>
            <a:pPr lvl="1"/>
            <a:r>
              <a:rPr lang="en-US" sz="3200" dirty="0"/>
              <a:t>Augmentative and alternative communication</a:t>
            </a:r>
          </a:p>
          <a:p>
            <a:pPr lvl="1"/>
            <a:r>
              <a:rPr lang="en-US" sz="3200" dirty="0"/>
              <a:t>Receptive and expressive language</a:t>
            </a:r>
          </a:p>
          <a:p>
            <a:pPr lvl="1"/>
            <a:r>
              <a:rPr lang="en-US" sz="3200" dirty="0"/>
              <a:t>Cognitive aspects of communication</a:t>
            </a:r>
          </a:p>
          <a:p>
            <a:pPr marL="0" indent="0">
              <a:buNone/>
            </a:pPr>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254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3">
                                            <p:txEl>
                                              <p:pRg st="4" end="4"/>
                                            </p:txEl>
                                          </p:spTgt>
                                        </p:tgtEl>
                                        <p:attrNameLst>
                                          <p:attrName>style.color</p:attrName>
                                        </p:attrNameLst>
                                      </p:cBhvr>
                                      <p:to>
                                        <a:srgbClr val="FFFFFF"/>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3">
                                            <p:txEl>
                                              <p:pRg st="5" end="5"/>
                                            </p:txEl>
                                          </p:spTgt>
                                        </p:tgtEl>
                                        <p:attrNameLst>
                                          <p:attrName>style.color</p:attrName>
                                        </p:attrNameLst>
                                      </p:cBhvr>
                                      <p:to>
                                        <a:srgbClr val="FFFFFF"/>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2000" fill="hold"/>
                                        <p:tgtEl>
                                          <p:spTgt spid="3">
                                            <p:txEl>
                                              <p:pRg st="6" end="6"/>
                                            </p:txEl>
                                          </p:spTgt>
                                        </p:tgtEl>
                                        <p:attrNameLst>
                                          <p:attrName>style.color</p:attrName>
                                        </p:attrNameLst>
                                      </p:cBhvr>
                                      <p:to>
                                        <a:srgbClr val="FFFFFF"/>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3">
                                            <p:txEl>
                                              <p:pRg st="7" end="7"/>
                                            </p:txEl>
                                          </p:spTgt>
                                        </p:tgtEl>
                                        <p:attrNameLst>
                                          <p:attrName>style.color</p:attrName>
                                        </p:attrNameLst>
                                      </p:cBhvr>
                                      <p:to>
                                        <a:srgbClr val="FFFFFF"/>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0" nodeType="clickEffect">
                                  <p:stCondLst>
                                    <p:cond delay="0"/>
                                  </p:stCondLst>
                                  <p:childTnLst>
                                    <p:animClr clrSpc="rgb" dir="cw">
                                      <p:cBhvr override="childStyle">
                                        <p:cTn id="38" dur="2000" fill="hold"/>
                                        <p:tgtEl>
                                          <p:spTgt spid="3">
                                            <p:txEl>
                                              <p:pRg st="8" end="8"/>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2000" fill="hold"/>
                                        <p:tgtEl>
                                          <p:spTgt spid="3">
                                            <p:txEl>
                                              <p:pRg st="9" end="9"/>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D9BE-CDFC-13E0-0DA6-EA0519635F50}"/>
              </a:ext>
            </a:extLst>
          </p:cNvPr>
          <p:cNvSpPr>
            <a:spLocks noGrp="1"/>
          </p:cNvSpPr>
          <p:nvPr>
            <p:ph type="title"/>
          </p:nvPr>
        </p:nvSpPr>
        <p:spPr/>
        <p:txBody>
          <a:bodyPr/>
          <a:lstStyle/>
          <a:p>
            <a:r>
              <a:rPr lang="en-US" dirty="0"/>
              <a:t>When you study… **</a:t>
            </a:r>
          </a:p>
        </p:txBody>
      </p:sp>
      <p:sp>
        <p:nvSpPr>
          <p:cNvPr id="3" name="Content Placeholder 2">
            <a:extLst>
              <a:ext uri="{FF2B5EF4-FFF2-40B4-BE49-F238E27FC236}">
                <a16:creationId xmlns:a16="http://schemas.microsoft.com/office/drawing/2014/main" id="{CFDE28B3-5BD2-E63F-4630-2A60E4097826}"/>
              </a:ext>
            </a:extLst>
          </p:cNvPr>
          <p:cNvSpPr>
            <a:spLocks noGrp="1"/>
          </p:cNvSpPr>
          <p:nvPr>
            <p:ph idx="1"/>
          </p:nvPr>
        </p:nvSpPr>
        <p:spPr/>
        <p:txBody>
          <a:bodyPr>
            <a:normAutofit/>
          </a:bodyPr>
          <a:lstStyle/>
          <a:p>
            <a:r>
              <a:rPr lang="en-US" sz="3600" dirty="0"/>
              <a:t>Reach back to those notes from your junior year</a:t>
            </a:r>
          </a:p>
          <a:p>
            <a:endParaRPr lang="en-US" sz="3600" dirty="0"/>
          </a:p>
          <a:p>
            <a:r>
              <a:rPr lang="en-US" sz="3600" dirty="0"/>
              <a:t>Be familiar with the typical speech and language developmental milestones</a:t>
            </a:r>
          </a:p>
          <a:p>
            <a:endParaRPr lang="en-US" sz="3600" dirty="0"/>
          </a:p>
          <a:p>
            <a:r>
              <a:rPr lang="en-US" sz="3600" dirty="0"/>
              <a:t>Basic anatomy</a:t>
            </a:r>
          </a:p>
        </p:txBody>
      </p:sp>
      <p:sp>
        <p:nvSpPr>
          <p:cNvPr id="4" name="Slide Number Placeholder 3">
            <a:extLst>
              <a:ext uri="{FF2B5EF4-FFF2-40B4-BE49-F238E27FC236}">
                <a16:creationId xmlns:a16="http://schemas.microsoft.com/office/drawing/2014/main" id="{893B1C26-861C-3718-46E9-85593752440E}"/>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75246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91600" cy="1371600"/>
          </a:xfrm>
        </p:spPr>
        <p:txBody>
          <a:bodyPr>
            <a:normAutofit fontScale="90000"/>
          </a:bodyPr>
          <a:lstStyle/>
          <a:p>
            <a:pPr algn="ctr"/>
            <a:r>
              <a:rPr lang="en-US" dirty="0"/>
              <a:t>If you have a </a:t>
            </a:r>
            <a:r>
              <a:rPr lang="en-US" u="sng" dirty="0"/>
              <a:t>disability</a:t>
            </a:r>
            <a:r>
              <a:rPr lang="en-US" dirty="0"/>
              <a:t> that does not allow you to take the exam under standard conditions….**</a:t>
            </a:r>
          </a:p>
        </p:txBody>
      </p:sp>
      <p:sp>
        <p:nvSpPr>
          <p:cNvPr id="3" name="Content Placeholder 2"/>
          <p:cNvSpPr>
            <a:spLocks noGrp="1"/>
          </p:cNvSpPr>
          <p:nvPr>
            <p:ph idx="1"/>
          </p:nvPr>
        </p:nvSpPr>
        <p:spPr>
          <a:xfrm>
            <a:off x="0" y="1981200"/>
            <a:ext cx="8991600" cy="4656137"/>
          </a:xfrm>
        </p:spPr>
        <p:txBody>
          <a:bodyPr>
            <a:normAutofit lnSpcReduction="10000"/>
          </a:bodyPr>
          <a:lstStyle/>
          <a:p>
            <a:pPr>
              <a:lnSpc>
                <a:spcPct val="150000"/>
              </a:lnSpc>
            </a:pPr>
            <a:r>
              <a:rPr lang="en-US" sz="3200" dirty="0"/>
              <a:t>You can go to </a:t>
            </a:r>
            <a:r>
              <a:rPr lang="en-US" sz="3200" dirty="0">
                <a:hlinkClick r:id="rId2"/>
              </a:rPr>
              <a:t>www.ets.org/praxis/register/disabilities</a:t>
            </a:r>
            <a:endParaRPr lang="en-US" sz="3200" dirty="0"/>
          </a:p>
          <a:p>
            <a:pPr>
              <a:lnSpc>
                <a:spcPct val="150000"/>
              </a:lnSpc>
            </a:pPr>
            <a:endParaRPr lang="en-US" sz="1100" dirty="0"/>
          </a:p>
          <a:p>
            <a:pPr>
              <a:lnSpc>
                <a:spcPct val="150000"/>
              </a:lnSpc>
            </a:pPr>
            <a:r>
              <a:rPr lang="en-US" sz="3200" dirty="0"/>
              <a:t>Contact ETS directly to make the appropriate accommodations (e.g., extended time, extended breaks, screen magnification, selectable foreground and background)</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19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525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4BEA36"/>
                </a:solidFill>
              </a:rPr>
              <a:t>Disclosure</a:t>
            </a:r>
          </a:p>
        </p:txBody>
      </p:sp>
      <p:sp>
        <p:nvSpPr>
          <p:cNvPr id="3" name="Content Placeholder 2"/>
          <p:cNvSpPr>
            <a:spLocks noGrp="1"/>
          </p:cNvSpPr>
          <p:nvPr>
            <p:ph idx="1"/>
          </p:nvPr>
        </p:nvSpPr>
        <p:spPr>
          <a:xfrm>
            <a:off x="152400" y="1447800"/>
            <a:ext cx="8915400" cy="5410200"/>
          </a:xfrm>
        </p:spPr>
        <p:txBody>
          <a:bodyPr>
            <a:normAutofit/>
          </a:bodyPr>
          <a:lstStyle/>
          <a:p>
            <a:r>
              <a:rPr lang="en-US" sz="2400" dirty="0">
                <a:solidFill>
                  <a:srgbClr val="4BEA36"/>
                </a:solidFill>
              </a:rPr>
              <a:t>Glen </a:t>
            </a:r>
            <a:r>
              <a:rPr lang="en-US" sz="2400" dirty="0" err="1">
                <a:solidFill>
                  <a:srgbClr val="4BEA36"/>
                </a:solidFill>
              </a:rPr>
              <a:t>Tellis</a:t>
            </a:r>
            <a:r>
              <a:rPr lang="en-US" sz="2400" dirty="0">
                <a:solidFill>
                  <a:srgbClr val="4BEA36"/>
                </a:solidFill>
              </a:rPr>
              <a:t>, Ph.D.</a:t>
            </a:r>
          </a:p>
          <a:p>
            <a:pPr lvl="1"/>
            <a:r>
              <a:rPr lang="en-US" sz="2400" b="1" dirty="0"/>
              <a:t>Disclosure:</a:t>
            </a:r>
            <a:r>
              <a:rPr lang="en-US" sz="2400" dirty="0"/>
              <a:t> </a:t>
            </a:r>
            <a:r>
              <a:rPr lang="en-US" sz="2400" i="1" dirty="0"/>
              <a:t>Financial</a:t>
            </a:r>
            <a:r>
              <a:rPr lang="en-US" sz="2400" dirty="0"/>
              <a:t>— Receives royalty from sales of An advanced review of speech-language pathology: Preparation for PRAXIS SLP and comprehensive examination.</a:t>
            </a:r>
          </a:p>
          <a:p>
            <a:pPr lvl="1"/>
            <a:r>
              <a:rPr lang="en-US" sz="2400" i="1" dirty="0"/>
              <a:t>Nonfinancial</a:t>
            </a:r>
            <a:r>
              <a:rPr lang="en-US" sz="2400" dirty="0"/>
              <a:t>— No relevant nonfinancial relationship exists.</a:t>
            </a:r>
          </a:p>
          <a:p>
            <a:pPr lvl="1"/>
            <a:endParaRPr lang="en-US" sz="2400" dirty="0"/>
          </a:p>
          <a:p>
            <a:r>
              <a:rPr lang="en-US" sz="2400" dirty="0">
                <a:solidFill>
                  <a:srgbClr val="4BEA36"/>
                </a:solidFill>
              </a:rPr>
              <a:t>Celeste </a:t>
            </a:r>
            <a:r>
              <a:rPr lang="en-US" sz="2400" dirty="0" err="1">
                <a:solidFill>
                  <a:srgbClr val="4BEA36"/>
                </a:solidFill>
              </a:rPr>
              <a:t>Roseberry-McKibbin,</a:t>
            </a:r>
            <a:r>
              <a:rPr lang="en-US" sz="2400" dirty="0">
                <a:solidFill>
                  <a:srgbClr val="4BEA36"/>
                </a:solidFill>
              </a:rPr>
              <a:t> Ph.D.</a:t>
            </a:r>
          </a:p>
          <a:p>
            <a:pPr lvl="1"/>
            <a:r>
              <a:rPr lang="en-US" sz="2400" b="1" dirty="0"/>
              <a:t>Disclosure:</a:t>
            </a:r>
            <a:r>
              <a:rPr lang="en-US" sz="2400" dirty="0"/>
              <a:t> </a:t>
            </a:r>
            <a:r>
              <a:rPr lang="en-US" sz="2400" i="1" dirty="0"/>
              <a:t>Financial</a:t>
            </a:r>
            <a:r>
              <a:rPr lang="en-US" sz="2400" dirty="0"/>
              <a:t>— Receives royalty from sales of An advanced review of speech-language pathology: Preparation for PRAXIS SLP and comprehensive examination.</a:t>
            </a:r>
          </a:p>
          <a:p>
            <a:pPr lvl="1"/>
            <a:r>
              <a:rPr lang="en-US" sz="2400" i="1" dirty="0"/>
              <a:t>Nonfinancial</a:t>
            </a:r>
            <a:r>
              <a:rPr lang="en-US" sz="2400" dirty="0"/>
              <a:t>— No relevant nonfinancial relationship exists.</a:t>
            </a:r>
          </a:p>
          <a:p>
            <a:pPr lvl="1"/>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0931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par>
                                <p:cTn id="7" presetID="3" presetClass="emph" presetSubtype="2" fill="hold" grpId="0" nodeType="withEffect">
                                  <p:stCondLst>
                                    <p:cond delay="0"/>
                                  </p:stCondLst>
                                  <p:childTnLst>
                                    <p:animClr clrSpc="rgb" dir="cw">
                                      <p:cBhvr override="childStyle">
                                        <p:cTn id="8" dur="2000" fill="hold"/>
                                        <p:tgtEl>
                                          <p:spTgt spid="3">
                                            <p:txEl>
                                              <p:pRg st="1" end="1"/>
                                            </p:txEl>
                                          </p:spTgt>
                                        </p:tgtEl>
                                        <p:attrNameLst>
                                          <p:attrName>style.color</p:attrName>
                                        </p:attrNameLst>
                                      </p:cBhvr>
                                      <p:to>
                                        <a:srgbClr val="FFFFFF"/>
                                      </p:to>
                                    </p:animClr>
                                  </p:childTnLst>
                                </p:cTn>
                              </p:par>
                              <p:par>
                                <p:cTn id="9" presetID="3" presetClass="emph" presetSubtype="2" fill="hold" grpId="0" nodeType="withEffect">
                                  <p:stCondLst>
                                    <p:cond delay="0"/>
                                  </p:stCondLst>
                                  <p:childTnLst>
                                    <p:animClr clrSpc="rgb" dir="cw">
                                      <p:cBhvr override="childStyle">
                                        <p:cTn id="10" dur="2000" fill="hold"/>
                                        <p:tgtEl>
                                          <p:spTgt spid="3">
                                            <p:txEl>
                                              <p:pRg st="2" end="2"/>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4" end="4"/>
                                            </p:txEl>
                                          </p:spTgt>
                                        </p:tgtEl>
                                        <p:attrNameLst>
                                          <p:attrName>style.color</p:attrName>
                                        </p:attrNameLst>
                                      </p:cBhvr>
                                      <p:to>
                                        <a:srgbClr val="FFFFFF"/>
                                      </p:to>
                                    </p:animClr>
                                  </p:childTnLst>
                                </p:cTn>
                              </p:par>
                              <p:par>
                                <p:cTn id="15" presetID="3" presetClass="emph" presetSubtype="2" fill="hold" grpId="0" nodeType="withEffect">
                                  <p:stCondLst>
                                    <p:cond delay="0"/>
                                  </p:stCondLst>
                                  <p:childTnLst>
                                    <p:animClr clrSpc="rgb" dir="cw">
                                      <p:cBhvr override="childStyle">
                                        <p:cTn id="16" dur="2000" fill="hold"/>
                                        <p:tgtEl>
                                          <p:spTgt spid="3">
                                            <p:txEl>
                                              <p:pRg st="5" end="5"/>
                                            </p:txEl>
                                          </p:spTgt>
                                        </p:tgtEl>
                                        <p:attrNameLst>
                                          <p:attrName>style.color</p:attrName>
                                        </p:attrNameLst>
                                      </p:cBhvr>
                                      <p:to>
                                        <a:srgbClr val="FFFFFF"/>
                                      </p:to>
                                    </p:animClr>
                                  </p:childTnLst>
                                </p:cTn>
                              </p:par>
                              <p:par>
                                <p:cTn id="17" presetID="3" presetClass="emph" presetSubtype="2" fill="hold" grpId="0" nodeType="withEffect">
                                  <p:stCondLst>
                                    <p:cond delay="0"/>
                                  </p:stCondLst>
                                  <p:childTnLst>
                                    <p:animClr clrSpc="rgb" dir="cw">
                                      <p:cBhvr override="childStyle">
                                        <p:cTn id="18" dur="2000" fill="hold"/>
                                        <p:tgtEl>
                                          <p:spTgt spid="3">
                                            <p:txEl>
                                              <p:pRg st="6" end="6"/>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294A-87BA-59CC-74B9-A0B647674D5E}"/>
              </a:ext>
            </a:extLst>
          </p:cNvPr>
          <p:cNvSpPr>
            <a:spLocks noGrp="1"/>
          </p:cNvSpPr>
          <p:nvPr>
            <p:ph type="title"/>
          </p:nvPr>
        </p:nvSpPr>
        <p:spPr>
          <a:xfrm>
            <a:off x="304800" y="-246063"/>
            <a:ext cx="7886700" cy="1325563"/>
          </a:xfrm>
        </p:spPr>
        <p:txBody>
          <a:bodyPr/>
          <a:lstStyle/>
          <a:p>
            <a:r>
              <a:rPr lang="en-US" dirty="0"/>
              <a:t>If you need </a:t>
            </a:r>
            <a:r>
              <a:rPr lang="en-US" dirty="0" err="1"/>
              <a:t>accomodations</a:t>
            </a:r>
            <a:r>
              <a:rPr lang="en-US" dirty="0"/>
              <a:t>:</a:t>
            </a:r>
          </a:p>
        </p:txBody>
      </p:sp>
      <p:sp>
        <p:nvSpPr>
          <p:cNvPr id="3" name="Content Placeholder 2">
            <a:extLst>
              <a:ext uri="{FF2B5EF4-FFF2-40B4-BE49-F238E27FC236}">
                <a16:creationId xmlns:a16="http://schemas.microsoft.com/office/drawing/2014/main" id="{CB40A5AE-B9AC-2729-17BF-8B71F53A4C9E}"/>
              </a:ext>
            </a:extLst>
          </p:cNvPr>
          <p:cNvSpPr>
            <a:spLocks noGrp="1"/>
          </p:cNvSpPr>
          <p:nvPr>
            <p:ph idx="1"/>
          </p:nvPr>
        </p:nvSpPr>
        <p:spPr>
          <a:xfrm>
            <a:off x="457200" y="914400"/>
            <a:ext cx="8058150" cy="5262563"/>
          </a:xfrm>
        </p:spPr>
        <p:txBody>
          <a:bodyPr>
            <a:normAutofit/>
          </a:bodyPr>
          <a:lstStyle/>
          <a:p>
            <a:r>
              <a:rPr lang="en-US" sz="3200" dirty="0"/>
              <a:t>Start inquiring at least 6 months prior to taking the Praxis</a:t>
            </a:r>
          </a:p>
          <a:p>
            <a:endParaRPr lang="en-US" sz="3200" dirty="0"/>
          </a:p>
          <a:p>
            <a:r>
              <a:rPr lang="en-US" sz="3200" dirty="0"/>
              <a:t>Some people have told me that it was an easy process</a:t>
            </a:r>
          </a:p>
          <a:p>
            <a:endParaRPr lang="en-US" sz="3200" dirty="0"/>
          </a:p>
          <a:p>
            <a:r>
              <a:rPr lang="en-US" sz="3200" dirty="0"/>
              <a:t>Others have shared that it was a very difficult process where they were given a hard time</a:t>
            </a:r>
          </a:p>
        </p:txBody>
      </p:sp>
      <p:sp>
        <p:nvSpPr>
          <p:cNvPr id="4" name="Slide Number Placeholder 3">
            <a:extLst>
              <a:ext uri="{FF2B5EF4-FFF2-40B4-BE49-F238E27FC236}">
                <a16:creationId xmlns:a16="http://schemas.microsoft.com/office/drawing/2014/main" id="{7163DD48-84A0-85E0-65A7-0D6BE7DCD293}"/>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33040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helpful information about the Praxis:**</a:t>
            </a:r>
          </a:p>
        </p:txBody>
      </p:sp>
      <p:sp>
        <p:nvSpPr>
          <p:cNvPr id="3" name="Content Placeholder 2"/>
          <p:cNvSpPr>
            <a:spLocks noGrp="1"/>
          </p:cNvSpPr>
          <p:nvPr>
            <p:ph idx="1"/>
          </p:nvPr>
        </p:nvSpPr>
        <p:spPr/>
        <p:txBody>
          <a:bodyPr>
            <a:normAutofit lnSpcReduction="10000"/>
          </a:bodyPr>
          <a:lstStyle/>
          <a:p>
            <a:r>
              <a:rPr lang="en-US" sz="3200" dirty="0"/>
              <a:t>Please see the ETS website:</a:t>
            </a:r>
          </a:p>
          <a:p>
            <a:endParaRPr lang="en-US" sz="3200" dirty="0"/>
          </a:p>
          <a:p>
            <a:r>
              <a:rPr lang="en-US" sz="3200" dirty="0">
                <a:hlinkClick r:id="rId2"/>
              </a:rPr>
              <a:t>http://www.ets.org/praxis</a:t>
            </a:r>
            <a:endParaRPr lang="en-US" sz="3200" dirty="0"/>
          </a:p>
          <a:p>
            <a:endParaRPr lang="en-US" sz="3200" dirty="0"/>
          </a:p>
          <a:p>
            <a:r>
              <a:rPr lang="en-US" sz="3200" dirty="0"/>
              <a:t>ASHA’s website is also helpful:</a:t>
            </a:r>
          </a:p>
          <a:p>
            <a:endParaRPr lang="en-US" sz="3200" dirty="0"/>
          </a:p>
          <a:p>
            <a:r>
              <a:rPr lang="en-US" sz="3200" dirty="0">
                <a:hlinkClick r:id="rId3"/>
              </a:rPr>
              <a:t>http://www.asha.org/Certification/Praxis/About-the-Speech-Language-Pathology-Praxis-Exam/</a:t>
            </a:r>
            <a:endParaRPr lang="en-US" sz="3200"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0055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7"/>
            <a:ext cx="8839200" cy="473074"/>
          </a:xfrm>
        </p:spPr>
        <p:txBody>
          <a:bodyPr>
            <a:normAutofit fontScale="90000"/>
          </a:bodyPr>
          <a:lstStyle/>
          <a:p>
            <a:pPr algn="ctr"/>
            <a:r>
              <a:rPr lang="en-US" dirty="0"/>
              <a:t>Study Options for the Praxis-SLP</a:t>
            </a:r>
          </a:p>
        </p:txBody>
      </p:sp>
      <p:sp>
        <p:nvSpPr>
          <p:cNvPr id="3" name="Content Placeholder 2"/>
          <p:cNvSpPr>
            <a:spLocks noGrp="1"/>
          </p:cNvSpPr>
          <p:nvPr>
            <p:ph idx="1"/>
          </p:nvPr>
        </p:nvSpPr>
        <p:spPr>
          <a:xfrm>
            <a:off x="-76200" y="990601"/>
            <a:ext cx="9144000" cy="5730876"/>
          </a:xfrm>
        </p:spPr>
        <p:txBody>
          <a:bodyPr>
            <a:normAutofit/>
          </a:bodyPr>
          <a:lstStyle/>
          <a:p>
            <a:r>
              <a:rPr lang="en-US" dirty="0"/>
              <a:t>There are several options to study for the Praxis-SLP</a:t>
            </a:r>
          </a:p>
          <a:p>
            <a:r>
              <a:rPr lang="en-US" dirty="0">
                <a:solidFill>
                  <a:srgbClr val="4BEA36"/>
                </a:solidFill>
              </a:rPr>
              <a:t>An Advanced Review of Speech-Language Pathology</a:t>
            </a:r>
            <a:r>
              <a:rPr lang="en-US" dirty="0"/>
              <a:t> </a:t>
            </a:r>
            <a:r>
              <a:rPr lang="en-US" dirty="0">
                <a:hlinkClick r:id="rId2"/>
              </a:rPr>
              <a:t>www.advancedreviewpractice.com</a:t>
            </a:r>
            <a:r>
              <a:rPr lang="en-US" dirty="0"/>
              <a:t> (Book + 12 full-length tests) ($130)</a:t>
            </a:r>
          </a:p>
          <a:p>
            <a:r>
              <a:rPr lang="en-US" dirty="0">
                <a:solidFill>
                  <a:srgbClr val="4BEA36"/>
                </a:solidFill>
              </a:rPr>
              <a:t>ETS website </a:t>
            </a:r>
            <a:r>
              <a:rPr lang="en-US" dirty="0"/>
              <a:t>- </a:t>
            </a:r>
            <a:r>
              <a:rPr lang="en-US" dirty="0">
                <a:hlinkClick r:id="rId3"/>
              </a:rPr>
              <a:t>http://www.ets.org/praxis</a:t>
            </a:r>
            <a:endParaRPr lang="en-US" dirty="0"/>
          </a:p>
          <a:p>
            <a:r>
              <a:rPr lang="en-US" dirty="0" err="1">
                <a:solidFill>
                  <a:srgbClr val="4BEA36"/>
                </a:solidFill>
              </a:rPr>
              <a:t>Fripity</a:t>
            </a:r>
            <a:r>
              <a:rPr lang="en-US" dirty="0"/>
              <a:t> - </a:t>
            </a:r>
            <a:r>
              <a:rPr lang="en-US" dirty="0">
                <a:hlinkClick r:id="rId4"/>
              </a:rPr>
              <a:t>https://fripty.com/</a:t>
            </a:r>
            <a:r>
              <a:rPr lang="en-US" dirty="0"/>
              <a:t> ($169-$649)</a:t>
            </a:r>
          </a:p>
          <a:p>
            <a:r>
              <a:rPr lang="en-US" dirty="0">
                <a:solidFill>
                  <a:srgbClr val="4BEA36"/>
                </a:solidFill>
              </a:rPr>
              <a:t>True Learn </a:t>
            </a:r>
            <a:r>
              <a:rPr lang="en-US" dirty="0"/>
              <a:t>- </a:t>
            </a:r>
            <a:r>
              <a:rPr lang="en-US" dirty="0">
                <a:hlinkClick r:id="rId5"/>
              </a:rPr>
              <a:t>https://truelearn.com/speech-language-pathology-exam-prep/</a:t>
            </a:r>
            <a:r>
              <a:rPr lang="en-US" dirty="0"/>
              <a:t> ($199-$239)</a:t>
            </a:r>
          </a:p>
          <a:p>
            <a:r>
              <a:rPr lang="en-US" dirty="0">
                <a:solidFill>
                  <a:srgbClr val="4BEA36"/>
                </a:solidFill>
              </a:rPr>
              <a:t>National Speech-Language Pathology Exam Review and Study Guide</a:t>
            </a:r>
            <a:r>
              <a:rPr lang="en-US" dirty="0"/>
              <a:t> (3 practice online exams) </a:t>
            </a:r>
            <a:r>
              <a:rPr lang="en-US" dirty="0">
                <a:hlinkClick r:id="rId6"/>
              </a:rPr>
              <a:t>https://www.therapyed.com/slp-praxis-exam/slp-study-guide/</a:t>
            </a:r>
            <a:r>
              <a:rPr lang="en-US" dirty="0"/>
              <a:t> ($95)</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18601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D8C2-D6F8-F49C-A80B-FB503FC231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2BDBFD-3C44-A28C-6F76-11AE102F8C66}"/>
              </a:ext>
            </a:extLst>
          </p:cNvPr>
          <p:cNvSpPr>
            <a:spLocks noGrp="1"/>
          </p:cNvSpPr>
          <p:nvPr>
            <p:ph idx="1"/>
          </p:nvPr>
        </p:nvSpPr>
        <p:spPr>
          <a:xfrm>
            <a:off x="76200" y="136524"/>
            <a:ext cx="8839200" cy="6584952"/>
          </a:xfrm>
        </p:spPr>
        <p:txBody>
          <a:bodyPr>
            <a:normAutofit/>
          </a:bodyPr>
          <a:lstStyle/>
          <a:p>
            <a:r>
              <a:rPr lang="en-US" sz="3200" dirty="0">
                <a:solidFill>
                  <a:srgbClr val="4BEA36"/>
                </a:solidFill>
              </a:rPr>
              <a:t>Study Strategies**</a:t>
            </a:r>
            <a:br>
              <a:rPr lang="en-US" sz="3200" dirty="0"/>
            </a:br>
            <a:endParaRPr lang="en-US" sz="3200" dirty="0"/>
          </a:p>
          <a:p>
            <a:r>
              <a:rPr lang="en-US" sz="3200" dirty="0"/>
              <a:t>Ask a couple of classmates to </a:t>
            </a:r>
            <a:r>
              <a:rPr lang="en-US" sz="3200" u="sng" dirty="0"/>
              <a:t>form a study group</a:t>
            </a:r>
            <a:r>
              <a:rPr lang="en-US" sz="3200" dirty="0"/>
              <a:t>.</a:t>
            </a:r>
          </a:p>
          <a:p>
            <a:pPr lvl="1"/>
            <a:r>
              <a:rPr lang="en-US" sz="3200" dirty="0"/>
              <a:t>Choose a topic to study each week</a:t>
            </a:r>
          </a:p>
          <a:p>
            <a:pPr lvl="2"/>
            <a:r>
              <a:rPr lang="en-US" sz="3200" dirty="0"/>
              <a:t>E.g., voice, fluency, etc.</a:t>
            </a:r>
          </a:p>
          <a:p>
            <a:pPr lvl="2"/>
            <a:endParaRPr lang="en-US" sz="3200" dirty="0"/>
          </a:p>
          <a:p>
            <a:pPr lvl="2"/>
            <a:r>
              <a:rPr lang="en-US" sz="3200" dirty="0"/>
              <a:t>As you are reading, </a:t>
            </a:r>
            <a:r>
              <a:rPr lang="en-US" sz="3200" u="sng" dirty="0"/>
              <a:t>prepare study questions</a:t>
            </a:r>
            <a:r>
              <a:rPr lang="en-US" sz="3200" dirty="0"/>
              <a:t> to exchange with your group.</a:t>
            </a:r>
          </a:p>
          <a:p>
            <a:pPr lvl="2"/>
            <a:endParaRPr lang="en-US" sz="3200" dirty="0"/>
          </a:p>
          <a:p>
            <a:pPr lvl="2"/>
            <a:r>
              <a:rPr lang="en-US" sz="3200" dirty="0"/>
              <a:t>Write questions in the style of the Praxis (e.g., multiple choice questions A-D)</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1E56F1D2-3447-99F8-2EC6-64600233715B}"/>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40132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384"/>
            <a:ext cx="9067800" cy="680800"/>
          </a:xfrm>
        </p:spPr>
        <p:txBody>
          <a:bodyPr>
            <a:normAutofit fontScale="90000"/>
          </a:bodyPr>
          <a:lstStyle/>
          <a:p>
            <a:pPr algn="ctr"/>
            <a:r>
              <a:rPr lang="en-US" dirty="0"/>
              <a:t>When studying for the Praxis:</a:t>
            </a:r>
          </a:p>
        </p:txBody>
      </p:sp>
      <p:sp>
        <p:nvSpPr>
          <p:cNvPr id="3" name="Content Placeholder 2"/>
          <p:cNvSpPr>
            <a:spLocks noGrp="1"/>
          </p:cNvSpPr>
          <p:nvPr>
            <p:ph idx="1"/>
          </p:nvPr>
        </p:nvSpPr>
        <p:spPr>
          <a:xfrm>
            <a:off x="0" y="914400"/>
            <a:ext cx="6781800" cy="5699354"/>
          </a:xfrm>
        </p:spPr>
        <p:txBody>
          <a:bodyPr>
            <a:normAutofit fontScale="92500" lnSpcReduction="10000"/>
          </a:bodyPr>
          <a:lstStyle/>
          <a:p>
            <a:pPr>
              <a:lnSpc>
                <a:spcPct val="150000"/>
              </a:lnSpc>
            </a:pPr>
            <a:r>
              <a:rPr lang="en-US" sz="3200" u="sng" dirty="0">
                <a:solidFill>
                  <a:srgbClr val="4BEA36"/>
                </a:solidFill>
              </a:rPr>
              <a:t>Study over time</a:t>
            </a:r>
            <a:r>
              <a:rPr lang="en-US" sz="3200" dirty="0"/>
              <a:t>. Don’t cram! </a:t>
            </a:r>
          </a:p>
          <a:p>
            <a:pPr>
              <a:lnSpc>
                <a:spcPct val="150000"/>
              </a:lnSpc>
            </a:pPr>
            <a:r>
              <a:rPr lang="en-US" sz="3200" dirty="0"/>
              <a:t>Online course to prepare for Praxis SLP and Comprehensive Exam</a:t>
            </a:r>
          </a:p>
          <a:p>
            <a:pPr>
              <a:lnSpc>
                <a:spcPct val="150000"/>
              </a:lnSpc>
            </a:pPr>
            <a:r>
              <a:rPr lang="en-US" sz="3200" dirty="0"/>
              <a:t>It is best to begin studying </a:t>
            </a:r>
            <a:r>
              <a:rPr lang="en-US" sz="3200" u="sng" dirty="0">
                <a:solidFill>
                  <a:srgbClr val="4BEA36"/>
                </a:solidFill>
              </a:rPr>
              <a:t>daily</a:t>
            </a:r>
            <a:r>
              <a:rPr lang="en-US" sz="3200" dirty="0"/>
              <a:t> at least several months before taking the Praxis</a:t>
            </a:r>
          </a:p>
          <a:p>
            <a:pPr>
              <a:lnSpc>
                <a:spcPct val="150000"/>
              </a:lnSpc>
            </a:pPr>
            <a:r>
              <a:rPr lang="en-US" sz="3200" dirty="0"/>
              <a:t>This is called </a:t>
            </a:r>
            <a:r>
              <a:rPr lang="en-US" sz="3200" dirty="0">
                <a:solidFill>
                  <a:srgbClr val="4BEA36"/>
                </a:solidFill>
              </a:rPr>
              <a:t>“</a:t>
            </a:r>
            <a:r>
              <a:rPr lang="en-US" sz="3200" u="sng" dirty="0">
                <a:solidFill>
                  <a:srgbClr val="4BEA36"/>
                </a:solidFill>
              </a:rPr>
              <a:t>distributed practice</a:t>
            </a:r>
            <a:r>
              <a:rPr lang="en-US" sz="3200" dirty="0">
                <a:solidFill>
                  <a:srgbClr val="4BEA36"/>
                </a:solidFill>
              </a:rPr>
              <a:t>” </a:t>
            </a:r>
            <a:r>
              <a:rPr lang="en-US" sz="3200" dirty="0"/>
              <a:t>and is much more effective than cramming or massed practice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1026"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814" y="1828082"/>
            <a:ext cx="2367986" cy="15723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34300" y="6613754"/>
            <a:ext cx="2819400" cy="215444"/>
          </a:xfrm>
          <a:prstGeom prst="rect">
            <a:avLst/>
          </a:prstGeom>
          <a:noFill/>
        </p:spPr>
        <p:txBody>
          <a:bodyPr wrap="square" rtlCol="0">
            <a:spAutoFit/>
          </a:bodyPr>
          <a:lstStyle/>
          <a:p>
            <a:r>
              <a:rPr lang="en-US" sz="800" dirty="0"/>
              <a:t>Image credit: </a:t>
            </a:r>
            <a:r>
              <a:rPr lang="en-US" sz="800" dirty="0">
                <a:hlinkClick r:id="rId3"/>
              </a:rPr>
              <a:t>timecenter.com</a:t>
            </a:r>
            <a:r>
              <a:rPr lang="en-US" sz="800" dirty="0"/>
              <a:t> </a:t>
            </a:r>
          </a:p>
        </p:txBody>
      </p:sp>
    </p:spTree>
    <p:extLst>
      <p:ext uri="{BB962C8B-B14F-4D97-AF65-F5344CB8AC3E}">
        <p14:creationId xmlns:p14="http://schemas.microsoft.com/office/powerpoint/2010/main" val="6881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7"/>
            <a:ext cx="8991600" cy="639763"/>
          </a:xfrm>
        </p:spPr>
        <p:txBody>
          <a:bodyPr>
            <a:normAutofit fontScale="90000"/>
          </a:bodyPr>
          <a:lstStyle/>
          <a:p>
            <a:pPr algn="ctr"/>
            <a:r>
              <a:rPr lang="en-US" dirty="0"/>
              <a:t>When you study:</a:t>
            </a:r>
          </a:p>
        </p:txBody>
      </p:sp>
      <p:sp>
        <p:nvSpPr>
          <p:cNvPr id="3" name="Content Placeholder 2"/>
          <p:cNvSpPr>
            <a:spLocks noGrp="1"/>
          </p:cNvSpPr>
          <p:nvPr>
            <p:ph idx="1"/>
          </p:nvPr>
        </p:nvSpPr>
        <p:spPr>
          <a:xfrm>
            <a:off x="228600" y="1295400"/>
            <a:ext cx="8382000" cy="5426076"/>
          </a:xfrm>
        </p:spPr>
        <p:txBody>
          <a:bodyPr>
            <a:normAutofit fontScale="92500"/>
          </a:bodyPr>
          <a:lstStyle/>
          <a:p>
            <a:pPr>
              <a:lnSpc>
                <a:spcPct val="150000"/>
              </a:lnSpc>
            </a:pPr>
            <a:r>
              <a:rPr lang="en-US" sz="3600" dirty="0"/>
              <a:t>Study </a:t>
            </a:r>
            <a:r>
              <a:rPr lang="en-US" sz="3600" u="sng" dirty="0">
                <a:solidFill>
                  <a:srgbClr val="4BEA36"/>
                </a:solidFill>
              </a:rPr>
              <a:t>one major content area</a:t>
            </a:r>
            <a:r>
              <a:rPr lang="en-US" sz="3600" dirty="0">
                <a:solidFill>
                  <a:srgbClr val="4BEA36"/>
                </a:solidFill>
              </a:rPr>
              <a:t> </a:t>
            </a:r>
            <a:r>
              <a:rPr lang="en-US" sz="3600" dirty="0"/>
              <a:t>per session</a:t>
            </a:r>
          </a:p>
          <a:p>
            <a:pPr>
              <a:lnSpc>
                <a:spcPct val="150000"/>
              </a:lnSpc>
            </a:pPr>
            <a:r>
              <a:rPr lang="en-US" sz="3600" dirty="0"/>
              <a:t>Eliminate interruptions as much as possible</a:t>
            </a:r>
          </a:p>
          <a:p>
            <a:pPr>
              <a:lnSpc>
                <a:spcPct val="150000"/>
              </a:lnSpc>
            </a:pPr>
            <a:r>
              <a:rPr lang="en-US" sz="3600" dirty="0"/>
              <a:t>Put your phone in another room. </a:t>
            </a:r>
            <a:r>
              <a:rPr lang="en-US" sz="3600" u="sng" dirty="0">
                <a:solidFill>
                  <a:srgbClr val="4BEA36"/>
                </a:solidFill>
              </a:rPr>
              <a:t>Avoid social media</a:t>
            </a:r>
            <a:r>
              <a:rPr lang="en-US" sz="3600" dirty="0"/>
              <a:t> during study sessions</a:t>
            </a:r>
          </a:p>
          <a:p>
            <a:pPr>
              <a:lnSpc>
                <a:spcPct val="150000"/>
              </a:lnSpc>
            </a:pPr>
            <a:r>
              <a:rPr lang="en-US" sz="3600" dirty="0"/>
              <a:t>Take as many </a:t>
            </a:r>
            <a:r>
              <a:rPr lang="en-US" sz="3600" u="sng" dirty="0">
                <a:solidFill>
                  <a:srgbClr val="4BEA36"/>
                </a:solidFill>
              </a:rPr>
              <a:t>practice examinations</a:t>
            </a:r>
            <a:r>
              <a:rPr lang="en-US" sz="3600" dirty="0">
                <a:solidFill>
                  <a:srgbClr val="4BEA36"/>
                </a:solidFill>
              </a:rPr>
              <a:t> </a:t>
            </a:r>
            <a:r>
              <a:rPr lang="en-US" sz="3600" dirty="0"/>
              <a:t>as you can</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2050" name="Picture 2" descr="Image result for no ph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13652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05650" y="6613754"/>
            <a:ext cx="2819400" cy="215444"/>
          </a:xfrm>
          <a:prstGeom prst="rect">
            <a:avLst/>
          </a:prstGeom>
          <a:noFill/>
        </p:spPr>
        <p:txBody>
          <a:bodyPr wrap="square" rtlCol="0">
            <a:spAutoFit/>
          </a:bodyPr>
          <a:lstStyle/>
          <a:p>
            <a:r>
              <a:rPr lang="en-US" sz="800" dirty="0"/>
              <a:t>Image credit: </a:t>
            </a:r>
            <a:r>
              <a:rPr lang="en-US" sz="800" dirty="0">
                <a:hlinkClick r:id="rId3"/>
              </a:rPr>
              <a:t>http://www.mckcoaching.com</a:t>
            </a:r>
            <a:endParaRPr lang="en-US" sz="800" dirty="0"/>
          </a:p>
        </p:txBody>
      </p:sp>
    </p:spTree>
    <p:extLst>
      <p:ext uri="{BB962C8B-B14F-4D97-AF65-F5344CB8AC3E}">
        <p14:creationId xmlns:p14="http://schemas.microsoft.com/office/powerpoint/2010/main" val="111227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5127"/>
            <a:ext cx="7981950" cy="473074"/>
          </a:xfrm>
        </p:spPr>
        <p:txBody>
          <a:bodyPr>
            <a:normAutofit fontScale="90000"/>
          </a:bodyPr>
          <a:lstStyle/>
          <a:p>
            <a:pPr algn="ctr"/>
            <a:r>
              <a:rPr lang="en-US" dirty="0"/>
              <a:t>When you take practice examinations:</a:t>
            </a:r>
          </a:p>
        </p:txBody>
      </p:sp>
      <p:sp>
        <p:nvSpPr>
          <p:cNvPr id="3" name="Content Placeholder 2"/>
          <p:cNvSpPr>
            <a:spLocks noGrp="1"/>
          </p:cNvSpPr>
          <p:nvPr>
            <p:ph idx="1"/>
          </p:nvPr>
        </p:nvSpPr>
        <p:spPr>
          <a:xfrm>
            <a:off x="228600" y="1095605"/>
            <a:ext cx="8610600" cy="5457596"/>
          </a:xfrm>
        </p:spPr>
        <p:txBody>
          <a:bodyPr/>
          <a:lstStyle/>
          <a:p>
            <a:pPr>
              <a:lnSpc>
                <a:spcPct val="150000"/>
              </a:lnSpc>
            </a:pPr>
            <a:r>
              <a:rPr lang="en-US" sz="3200" dirty="0"/>
              <a:t>Clear a </a:t>
            </a:r>
            <a:r>
              <a:rPr lang="en-US" sz="3200" u="sng" dirty="0">
                <a:solidFill>
                  <a:srgbClr val="4BEA36"/>
                </a:solidFill>
              </a:rPr>
              <a:t>2.5 hour window</a:t>
            </a:r>
            <a:r>
              <a:rPr lang="en-US" sz="3200" dirty="0">
                <a:solidFill>
                  <a:srgbClr val="4BEA36"/>
                </a:solidFill>
              </a:rPr>
              <a:t> </a:t>
            </a:r>
            <a:r>
              <a:rPr lang="en-US" sz="3200" dirty="0"/>
              <a:t>of uninterrupted time</a:t>
            </a:r>
          </a:p>
          <a:p>
            <a:pPr>
              <a:lnSpc>
                <a:spcPct val="150000"/>
              </a:lnSpc>
            </a:pPr>
            <a:r>
              <a:rPr lang="en-US" sz="3200" dirty="0"/>
              <a:t>Act as if you are in the </a:t>
            </a:r>
            <a:r>
              <a:rPr lang="en-US" sz="3200" u="sng" dirty="0">
                <a:solidFill>
                  <a:srgbClr val="4BEA36"/>
                </a:solidFill>
              </a:rPr>
              <a:t>actual testing situation</a:t>
            </a:r>
            <a:r>
              <a:rPr lang="en-US" sz="3200" dirty="0"/>
              <a:t>, and focus solely on the examination</a:t>
            </a:r>
          </a:p>
          <a:p>
            <a:pPr>
              <a:lnSpc>
                <a:spcPct val="150000"/>
              </a:lnSpc>
            </a:pPr>
            <a:r>
              <a:rPr lang="en-US" sz="3200" dirty="0"/>
              <a:t>No multitasking!</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773" y="3754552"/>
            <a:ext cx="4873627" cy="2436814"/>
          </a:xfrm>
          <a:prstGeom prst="rect">
            <a:avLst/>
          </a:prstGeom>
        </p:spPr>
      </p:pic>
      <p:sp>
        <p:nvSpPr>
          <p:cNvPr id="7" name="TextBox 6"/>
          <p:cNvSpPr txBox="1"/>
          <p:nvPr/>
        </p:nvSpPr>
        <p:spPr>
          <a:xfrm>
            <a:off x="7105650" y="6613754"/>
            <a:ext cx="2819400" cy="215444"/>
          </a:xfrm>
          <a:prstGeom prst="rect">
            <a:avLst/>
          </a:prstGeom>
          <a:noFill/>
        </p:spPr>
        <p:txBody>
          <a:bodyPr wrap="square" rtlCol="0">
            <a:spAutoFit/>
          </a:bodyPr>
          <a:lstStyle/>
          <a:p>
            <a:r>
              <a:rPr lang="en-US" sz="800" dirty="0"/>
              <a:t>Image credit: </a:t>
            </a:r>
            <a:r>
              <a:rPr lang="en-US" sz="800" dirty="0">
                <a:hlinkClick r:id="rId3"/>
              </a:rPr>
              <a:t>http://www.huffingtonpost.com</a:t>
            </a:r>
            <a:endParaRPr lang="en-US" sz="800" dirty="0"/>
          </a:p>
        </p:txBody>
      </p:sp>
    </p:spTree>
    <p:extLst>
      <p:ext uri="{BB962C8B-B14F-4D97-AF65-F5344CB8AC3E}">
        <p14:creationId xmlns:p14="http://schemas.microsoft.com/office/powerpoint/2010/main" val="161697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7"/>
            <a:ext cx="8839200" cy="473074"/>
          </a:xfrm>
        </p:spPr>
        <p:txBody>
          <a:bodyPr>
            <a:normAutofit fontScale="90000"/>
          </a:bodyPr>
          <a:lstStyle/>
          <a:p>
            <a:pPr algn="ctr"/>
            <a:r>
              <a:rPr lang="en-US" dirty="0"/>
              <a:t>www.AdvancedReviewPractice.com** </a:t>
            </a:r>
          </a:p>
        </p:txBody>
      </p:sp>
      <p:sp>
        <p:nvSpPr>
          <p:cNvPr id="3" name="Content Placeholder 2"/>
          <p:cNvSpPr>
            <a:spLocks noGrp="1"/>
          </p:cNvSpPr>
          <p:nvPr>
            <p:ph idx="1"/>
          </p:nvPr>
        </p:nvSpPr>
        <p:spPr>
          <a:xfrm>
            <a:off x="-76200" y="990601"/>
            <a:ext cx="9144000" cy="5730876"/>
          </a:xfrm>
        </p:spPr>
        <p:txBody>
          <a:bodyPr>
            <a:normAutofit/>
          </a:bodyPr>
          <a:lstStyle/>
          <a:p>
            <a:pPr>
              <a:lnSpc>
                <a:spcPct val="150000"/>
              </a:lnSpc>
            </a:pPr>
            <a:r>
              <a:rPr lang="en-US" dirty="0"/>
              <a:t>At </a:t>
            </a:r>
            <a:r>
              <a:rPr lang="en-US" dirty="0">
                <a:hlinkClick r:id="rId2"/>
              </a:rPr>
              <a:t>www.advancedreviewpractice.com</a:t>
            </a:r>
            <a:r>
              <a:rPr lang="en-US" dirty="0"/>
              <a:t> , you </a:t>
            </a:r>
            <a:r>
              <a:rPr lang="en-US" dirty="0">
                <a:solidFill>
                  <a:srgbClr val="4BEA36"/>
                </a:solidFill>
              </a:rPr>
              <a:t>can subscribe for a year</a:t>
            </a:r>
            <a:r>
              <a:rPr lang="en-US" dirty="0"/>
              <a:t> and </a:t>
            </a:r>
            <a:r>
              <a:rPr lang="en-US" u="sng" dirty="0">
                <a:solidFill>
                  <a:srgbClr val="4BEA36"/>
                </a:solidFill>
              </a:rPr>
              <a:t>take various practice exams</a:t>
            </a:r>
            <a:r>
              <a:rPr lang="en-US" dirty="0"/>
              <a:t> – a 700 page book with each PRAXIS-SLP topic is included (Be careful of counterfeit books that may be sold on Amazon)</a:t>
            </a:r>
          </a:p>
          <a:p>
            <a:pPr>
              <a:lnSpc>
                <a:spcPct val="150000"/>
              </a:lnSpc>
            </a:pPr>
            <a:r>
              <a:rPr lang="en-US" dirty="0"/>
              <a:t>The </a:t>
            </a:r>
            <a:r>
              <a:rPr lang="en-US" dirty="0">
                <a:solidFill>
                  <a:srgbClr val="4BEA36"/>
                </a:solidFill>
              </a:rPr>
              <a:t>computer program</a:t>
            </a:r>
            <a:r>
              <a:rPr lang="en-US" dirty="0"/>
              <a:t> will break down your results and let you know your </a:t>
            </a:r>
            <a:r>
              <a:rPr lang="en-US" u="sng" dirty="0">
                <a:solidFill>
                  <a:srgbClr val="4BEA36"/>
                </a:solidFill>
              </a:rPr>
              <a:t>exact areas of strengths and weaknesses</a:t>
            </a:r>
          </a:p>
          <a:p>
            <a:pPr>
              <a:lnSpc>
                <a:spcPct val="150000"/>
              </a:lnSpc>
            </a:pPr>
            <a:r>
              <a:rPr lang="en-US" dirty="0"/>
              <a:t>This will help you know which areas you need to work on before you actually take the Praxis</a:t>
            </a:r>
          </a:p>
          <a:p>
            <a:endParaRPr lang="en-US"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004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94968"/>
            <a:ext cx="8839200" cy="5686832"/>
          </a:xfrm>
        </p:spPr>
        <p:txBody>
          <a:bodyPr>
            <a:normAutofit fontScale="92500" lnSpcReduction="10000"/>
          </a:bodyPr>
          <a:lstStyle/>
          <a:p>
            <a:pPr>
              <a:lnSpc>
                <a:spcPct val="150000"/>
              </a:lnSpc>
            </a:pPr>
            <a:r>
              <a:rPr lang="en-US" sz="3000" dirty="0"/>
              <a:t>Once you complete a test, you will see a screen that shows the: </a:t>
            </a:r>
          </a:p>
          <a:p>
            <a:pPr lvl="1">
              <a:lnSpc>
                <a:spcPct val="150000"/>
              </a:lnSpc>
            </a:pPr>
            <a:r>
              <a:rPr lang="en-US" sz="2800" u="sng" dirty="0">
                <a:solidFill>
                  <a:srgbClr val="4BEA36"/>
                </a:solidFill>
              </a:rPr>
              <a:t>total time taken</a:t>
            </a:r>
            <a:r>
              <a:rPr lang="en-US" sz="2800" dirty="0"/>
              <a:t> for the test</a:t>
            </a:r>
          </a:p>
          <a:p>
            <a:pPr lvl="1">
              <a:lnSpc>
                <a:spcPct val="150000"/>
              </a:lnSpc>
            </a:pPr>
            <a:r>
              <a:rPr lang="en-US" sz="2800" u="sng" dirty="0">
                <a:solidFill>
                  <a:srgbClr val="4BEA36"/>
                </a:solidFill>
              </a:rPr>
              <a:t>average time per question</a:t>
            </a:r>
            <a:endParaRPr lang="en-US" sz="2800" dirty="0"/>
          </a:p>
          <a:p>
            <a:pPr lvl="1">
              <a:lnSpc>
                <a:spcPct val="150000"/>
              </a:lnSpc>
            </a:pPr>
            <a:r>
              <a:rPr lang="en-US" sz="2800" u="sng" dirty="0">
                <a:solidFill>
                  <a:srgbClr val="4BEA36"/>
                </a:solidFill>
              </a:rPr>
              <a:t>total score</a:t>
            </a:r>
            <a:endParaRPr lang="en-US" sz="2800" dirty="0"/>
          </a:p>
          <a:p>
            <a:pPr lvl="1">
              <a:lnSpc>
                <a:spcPct val="150000"/>
              </a:lnSpc>
            </a:pPr>
            <a:r>
              <a:rPr lang="en-US" sz="2800" u="sng" dirty="0">
                <a:solidFill>
                  <a:srgbClr val="4BEA36"/>
                </a:solidFill>
              </a:rPr>
              <a:t>number of incorrect answers</a:t>
            </a:r>
            <a:endParaRPr lang="en-US" sz="2800" dirty="0"/>
          </a:p>
          <a:p>
            <a:pPr lvl="1">
              <a:lnSpc>
                <a:spcPct val="150000"/>
              </a:lnSpc>
            </a:pPr>
            <a:r>
              <a:rPr lang="en-US" sz="2800" u="sng" dirty="0">
                <a:solidFill>
                  <a:srgbClr val="4BEA36"/>
                </a:solidFill>
              </a:rPr>
              <a:t>percentage of correct answers</a:t>
            </a:r>
            <a:endParaRPr lang="en-US" sz="2800" dirty="0"/>
          </a:p>
          <a:p>
            <a:pPr>
              <a:lnSpc>
                <a:spcPct val="150000"/>
              </a:lnSpc>
            </a:pPr>
            <a:r>
              <a:rPr lang="en-US" sz="3000" dirty="0"/>
              <a:t>You will be able to </a:t>
            </a:r>
            <a:r>
              <a:rPr lang="en-US" sz="3000" u="sng" dirty="0">
                <a:solidFill>
                  <a:srgbClr val="4BEA36"/>
                </a:solidFill>
              </a:rPr>
              <a:t>review all results</a:t>
            </a:r>
            <a:r>
              <a:rPr lang="en-US" sz="3000" dirty="0">
                <a:solidFill>
                  <a:srgbClr val="4BEA36"/>
                </a:solidFill>
              </a:rPr>
              <a:t> </a:t>
            </a:r>
            <a:r>
              <a:rPr lang="en-US" sz="3000" dirty="0"/>
              <a:t>and print the incorrect answers</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8" name="Title 1"/>
          <p:cNvSpPr>
            <a:spLocks noGrp="1"/>
          </p:cNvSpPr>
          <p:nvPr>
            <p:ph type="title"/>
          </p:nvPr>
        </p:nvSpPr>
        <p:spPr>
          <a:xfrm>
            <a:off x="152401" y="30892"/>
            <a:ext cx="8839200" cy="1143000"/>
          </a:xfrm>
        </p:spPr>
        <p:txBody>
          <a:bodyPr>
            <a:normAutofit/>
          </a:bodyPr>
          <a:lstStyle/>
          <a:p>
            <a:pPr algn="ctr"/>
            <a:r>
              <a:rPr lang="en-US" dirty="0"/>
              <a:t>AdvancedReviewPractice.com** </a:t>
            </a:r>
          </a:p>
        </p:txBody>
      </p:sp>
    </p:spTree>
    <p:extLst>
      <p:ext uri="{BB962C8B-B14F-4D97-AF65-F5344CB8AC3E}">
        <p14:creationId xmlns:p14="http://schemas.microsoft.com/office/powerpoint/2010/main" val="15711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par>
                                <p:cTn id="7" presetID="3" presetClass="emph" presetSubtype="2" fill="hold" grpId="0" nodeType="withEffect">
                                  <p:stCondLst>
                                    <p:cond delay="0"/>
                                  </p:stCondLst>
                                  <p:childTnLst>
                                    <p:animClr clrSpc="rgb" dir="cw">
                                      <p:cBhvr override="childStyle">
                                        <p:cTn id="8" dur="2000" fill="hold"/>
                                        <p:tgtEl>
                                          <p:spTgt spid="3">
                                            <p:txEl>
                                              <p:pRg st="1" end="1"/>
                                            </p:txEl>
                                          </p:spTgt>
                                        </p:tgtEl>
                                        <p:attrNameLst>
                                          <p:attrName>style.color</p:attrName>
                                        </p:attrNameLst>
                                      </p:cBhvr>
                                      <p:to>
                                        <a:srgbClr val="FFFFFF"/>
                                      </p:to>
                                    </p:animClr>
                                  </p:childTnLst>
                                </p:cTn>
                              </p:par>
                              <p:par>
                                <p:cTn id="9" presetID="3" presetClass="emph" presetSubtype="2" fill="hold" grpId="0" nodeType="withEffect">
                                  <p:stCondLst>
                                    <p:cond delay="0"/>
                                  </p:stCondLst>
                                  <p:childTnLst>
                                    <p:animClr clrSpc="rgb" dir="cw">
                                      <p:cBhvr override="childStyle">
                                        <p:cTn id="10" dur="2000" fill="hold"/>
                                        <p:tgtEl>
                                          <p:spTgt spid="3">
                                            <p:txEl>
                                              <p:pRg st="2" end="2"/>
                                            </p:txEl>
                                          </p:spTgt>
                                        </p:tgtEl>
                                        <p:attrNameLst>
                                          <p:attrName>style.color</p:attrName>
                                        </p:attrNameLst>
                                      </p:cBhvr>
                                      <p:to>
                                        <a:srgbClr val="FFFFFF"/>
                                      </p:to>
                                    </p:animClr>
                                  </p:childTnLst>
                                </p:cTn>
                              </p:par>
                              <p:par>
                                <p:cTn id="11" presetID="3" presetClass="emph" presetSubtype="2" fill="hold" grpId="0" nodeType="withEffect">
                                  <p:stCondLst>
                                    <p:cond delay="0"/>
                                  </p:stCondLst>
                                  <p:childTnLst>
                                    <p:animClr clrSpc="rgb" dir="cw">
                                      <p:cBhvr override="childStyle">
                                        <p:cTn id="12" dur="2000" fill="hold"/>
                                        <p:tgtEl>
                                          <p:spTgt spid="3">
                                            <p:txEl>
                                              <p:pRg st="3" end="3"/>
                                            </p:txEl>
                                          </p:spTgt>
                                        </p:tgtEl>
                                        <p:attrNameLst>
                                          <p:attrName>style.color</p:attrName>
                                        </p:attrNameLst>
                                      </p:cBhvr>
                                      <p:to>
                                        <a:srgbClr val="FFFFFF"/>
                                      </p:to>
                                    </p:animClr>
                                  </p:childTnLst>
                                </p:cTn>
                              </p:par>
                              <p:par>
                                <p:cTn id="13" presetID="3" presetClass="emph" presetSubtype="2" fill="hold" grpId="0" nodeType="withEffect">
                                  <p:stCondLst>
                                    <p:cond delay="0"/>
                                  </p:stCondLst>
                                  <p:childTnLst>
                                    <p:animClr clrSpc="rgb" dir="cw">
                                      <p:cBhvr override="childStyle">
                                        <p:cTn id="14" dur="2000" fill="hold"/>
                                        <p:tgtEl>
                                          <p:spTgt spid="3">
                                            <p:txEl>
                                              <p:pRg st="4" end="4"/>
                                            </p:txEl>
                                          </p:spTgt>
                                        </p:tgtEl>
                                        <p:attrNameLst>
                                          <p:attrName>style.color</p:attrName>
                                        </p:attrNameLst>
                                      </p:cBhvr>
                                      <p:to>
                                        <a:srgbClr val="FFFFFF"/>
                                      </p:to>
                                    </p:animClr>
                                  </p:childTnLst>
                                </p:cTn>
                              </p:par>
                              <p:par>
                                <p:cTn id="15" presetID="3" presetClass="emph" presetSubtype="2" fill="hold" grpId="0" nodeType="withEffect">
                                  <p:stCondLst>
                                    <p:cond delay="0"/>
                                  </p:stCondLst>
                                  <p:childTnLst>
                                    <p:animClr clrSpc="rgb" dir="cw">
                                      <p:cBhvr override="childStyle">
                                        <p:cTn id="16" dur="2000" fill="hold"/>
                                        <p:tgtEl>
                                          <p:spTgt spid="3">
                                            <p:txEl>
                                              <p:pRg st="5" end="5"/>
                                            </p:txEl>
                                          </p:spTgt>
                                        </p:tgtEl>
                                        <p:attrNameLst>
                                          <p:attrName>style.color</p:attrName>
                                        </p:attrNameLst>
                                      </p:cBhvr>
                                      <p:to>
                                        <a:srgbClr val="FFFFFF"/>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2000" fill="hold"/>
                                        <p:tgtEl>
                                          <p:spTgt spid="3">
                                            <p:txEl>
                                              <p:pRg st="6" end="6"/>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990600"/>
            <a:ext cx="8839200" cy="5730876"/>
          </a:xfrm>
        </p:spPr>
        <p:txBody>
          <a:bodyPr>
            <a:normAutofit/>
          </a:bodyPr>
          <a:lstStyle/>
          <a:p>
            <a:pPr>
              <a:lnSpc>
                <a:spcPct val="150000"/>
              </a:lnSpc>
            </a:pPr>
            <a:r>
              <a:rPr lang="en-US" dirty="0"/>
              <a:t>You will be able to compare your score with your previous attempts at the test</a:t>
            </a:r>
          </a:p>
          <a:p>
            <a:pPr>
              <a:lnSpc>
                <a:spcPct val="150000"/>
              </a:lnSpc>
            </a:pPr>
            <a:r>
              <a:rPr lang="en-US" dirty="0"/>
              <a:t>You can either take all 12 full length tests, take 5 tests with 25 questions of mixed categories from the </a:t>
            </a:r>
            <a:r>
              <a:rPr lang="en-US" u="sng" dirty="0">
                <a:solidFill>
                  <a:srgbClr val="4BEA36"/>
                </a:solidFill>
              </a:rPr>
              <a:t>entire database</a:t>
            </a:r>
            <a:r>
              <a:rPr lang="en-US" dirty="0">
                <a:solidFill>
                  <a:srgbClr val="4BEA36"/>
                </a:solidFill>
              </a:rPr>
              <a:t> </a:t>
            </a:r>
            <a:r>
              <a:rPr lang="en-US" dirty="0"/>
              <a:t>of questions (i.e., FPP, SAED, PIET) or select 5 tests of 25 questions from within a </a:t>
            </a:r>
            <a:r>
              <a:rPr lang="en-US" u="sng" dirty="0">
                <a:solidFill>
                  <a:srgbClr val="4BEA36"/>
                </a:solidFill>
              </a:rPr>
              <a:t>specific category</a:t>
            </a:r>
            <a:r>
              <a:rPr lang="en-US" dirty="0">
                <a:solidFill>
                  <a:srgbClr val="4BEA36"/>
                </a:solidFill>
              </a:rPr>
              <a:t> </a:t>
            </a:r>
            <a:r>
              <a:rPr lang="en-US" dirty="0"/>
              <a:t>(e.g., FPP) and retake only those questions in the category.</a:t>
            </a:r>
          </a:p>
          <a:p>
            <a:pPr>
              <a:lnSpc>
                <a:spcPct val="150000"/>
              </a:lnSpc>
            </a:pPr>
            <a:r>
              <a:rPr lang="en-US" dirty="0"/>
              <a:t>Tests takers have access to </a:t>
            </a:r>
            <a:r>
              <a:rPr lang="en-US" u="sng" dirty="0">
                <a:solidFill>
                  <a:srgbClr val="4BEA36"/>
                </a:solidFill>
              </a:rPr>
              <a:t>104</a:t>
            </a:r>
            <a:r>
              <a:rPr lang="en-US" dirty="0"/>
              <a:t> total test combinations</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29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Title 1"/>
          <p:cNvSpPr>
            <a:spLocks noGrp="1"/>
          </p:cNvSpPr>
          <p:nvPr>
            <p:ph type="title"/>
          </p:nvPr>
        </p:nvSpPr>
        <p:spPr>
          <a:xfrm>
            <a:off x="152401" y="30892"/>
            <a:ext cx="8839200" cy="1143000"/>
          </a:xfrm>
        </p:spPr>
        <p:txBody>
          <a:bodyPr>
            <a:normAutofit/>
          </a:bodyPr>
          <a:lstStyle/>
          <a:p>
            <a:pPr algn="ctr"/>
            <a:r>
              <a:rPr lang="en-US" dirty="0"/>
              <a:t>AdvancedReviewPractice.com** </a:t>
            </a:r>
          </a:p>
        </p:txBody>
      </p:sp>
    </p:spTree>
    <p:extLst>
      <p:ext uri="{BB962C8B-B14F-4D97-AF65-F5344CB8AC3E}">
        <p14:creationId xmlns:p14="http://schemas.microsoft.com/office/powerpoint/2010/main" val="23690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9A095C-0D67-35EB-28CC-8429230BA08C}"/>
              </a:ext>
            </a:extLst>
          </p:cNvPr>
          <p:cNvSpPr>
            <a:spLocks noGrp="1"/>
          </p:cNvSpPr>
          <p:nvPr>
            <p:ph type="body" sz="quarter" idx="13"/>
          </p:nvPr>
        </p:nvSpPr>
        <p:spPr>
          <a:xfrm>
            <a:off x="76200" y="76200"/>
            <a:ext cx="8708400" cy="1295400"/>
          </a:xfrm>
        </p:spPr>
        <p:txBody>
          <a:bodyPr>
            <a:normAutofit/>
          </a:bodyPr>
          <a:lstStyle/>
          <a:p>
            <a:r>
              <a:rPr lang="en-US" sz="4000" dirty="0"/>
              <a:t>For a copy of the handout….</a:t>
            </a:r>
          </a:p>
        </p:txBody>
      </p:sp>
      <p:sp>
        <p:nvSpPr>
          <p:cNvPr id="5" name="Content Placeholder 4">
            <a:extLst>
              <a:ext uri="{FF2B5EF4-FFF2-40B4-BE49-F238E27FC236}">
                <a16:creationId xmlns:a16="http://schemas.microsoft.com/office/drawing/2014/main" id="{AFE2BFBD-9D2B-0C1E-1DD6-2B16EBAEDD8B}"/>
              </a:ext>
            </a:extLst>
          </p:cNvPr>
          <p:cNvSpPr>
            <a:spLocks noGrp="1"/>
          </p:cNvSpPr>
          <p:nvPr>
            <p:ph idx="1"/>
          </p:nvPr>
        </p:nvSpPr>
        <p:spPr>
          <a:xfrm>
            <a:off x="76200" y="1524000"/>
            <a:ext cx="8763000" cy="4678363"/>
          </a:xfrm>
        </p:spPr>
        <p:txBody>
          <a:bodyPr>
            <a:normAutofit/>
          </a:bodyPr>
          <a:lstStyle/>
          <a:p>
            <a:r>
              <a:rPr lang="en-US" sz="4000" dirty="0"/>
              <a:t>Please email me and give me a week or 2 </a:t>
            </a:r>
            <a:r>
              <a:rPr lang="en-US" sz="4000" dirty="0">
                <a:sym typeface="Wingdings" panose="05000000000000000000" pitchFamily="2" charset="2"/>
              </a:rPr>
              <a:t></a:t>
            </a:r>
          </a:p>
          <a:p>
            <a:endParaRPr lang="en-US" sz="4000" dirty="0">
              <a:sym typeface="Wingdings" panose="05000000000000000000" pitchFamily="2" charset="2"/>
            </a:endParaRPr>
          </a:p>
          <a:p>
            <a:endParaRPr lang="en-US" sz="4000" dirty="0">
              <a:sym typeface="Wingdings" panose="05000000000000000000" pitchFamily="2" charset="2"/>
            </a:endParaRPr>
          </a:p>
          <a:p>
            <a:r>
              <a:rPr lang="en-US" sz="4000" dirty="0">
                <a:sym typeface="Wingdings" panose="05000000000000000000" pitchFamily="2" charset="2"/>
              </a:rPr>
              <a:t>celeste@csus.edu</a:t>
            </a:r>
            <a:endParaRPr lang="en-US" sz="4000" dirty="0"/>
          </a:p>
        </p:txBody>
      </p:sp>
    </p:spTree>
    <p:extLst>
      <p:ext uri="{BB962C8B-B14F-4D97-AF65-F5344CB8AC3E}">
        <p14:creationId xmlns:p14="http://schemas.microsoft.com/office/powerpoint/2010/main" val="1734503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990600"/>
            <a:ext cx="8839200" cy="5730876"/>
          </a:xfrm>
        </p:spPr>
        <p:txBody>
          <a:bodyPr>
            <a:normAutofit/>
          </a:bodyPr>
          <a:lstStyle/>
          <a:p>
            <a:pPr>
              <a:lnSpc>
                <a:spcPct val="150000"/>
              </a:lnSpc>
            </a:pPr>
            <a:r>
              <a:rPr lang="en-US" sz="3200" dirty="0"/>
              <a:t>You may also take: </a:t>
            </a:r>
          </a:p>
          <a:p>
            <a:pPr lvl="1">
              <a:lnSpc>
                <a:spcPct val="150000"/>
              </a:lnSpc>
            </a:pPr>
            <a:r>
              <a:rPr lang="en-US" sz="3200" dirty="0"/>
              <a:t>One test of 25 questions from specific categories (e.g., fluency, voice, anatomy, language, etc.)</a:t>
            </a:r>
            <a:r>
              <a:rPr lang="en-US" sz="3200" dirty="0">
                <a:solidFill>
                  <a:srgbClr val="FFCC00"/>
                </a:solidFill>
              </a:rPr>
              <a:t>.</a:t>
            </a:r>
          </a:p>
          <a:p>
            <a:pPr>
              <a:lnSpc>
                <a:spcPct val="100000"/>
              </a:lnSpc>
            </a:pPr>
            <a:r>
              <a:rPr lang="en-US" sz="3200" dirty="0"/>
              <a:t>The website includes flashcards, tutor mode, note taking, highlight and strikethrough feature, autosave, pause test, answers to all questions, create your own custom tests, badges, and other features</a:t>
            </a:r>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Title 1"/>
          <p:cNvSpPr>
            <a:spLocks noGrp="1"/>
          </p:cNvSpPr>
          <p:nvPr>
            <p:ph type="title"/>
          </p:nvPr>
        </p:nvSpPr>
        <p:spPr>
          <a:xfrm>
            <a:off x="152401" y="30892"/>
            <a:ext cx="8839200" cy="1143000"/>
          </a:xfrm>
        </p:spPr>
        <p:txBody>
          <a:bodyPr>
            <a:normAutofit/>
          </a:bodyPr>
          <a:lstStyle/>
          <a:p>
            <a:pPr algn="ctr"/>
            <a:r>
              <a:rPr lang="en-US" dirty="0"/>
              <a:t>AdvancedReviewPractice.com** </a:t>
            </a:r>
          </a:p>
        </p:txBody>
      </p:sp>
    </p:spTree>
    <p:extLst>
      <p:ext uri="{BB962C8B-B14F-4D97-AF65-F5344CB8AC3E}">
        <p14:creationId xmlns:p14="http://schemas.microsoft.com/office/powerpoint/2010/main" val="22493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par>
                                <p:cTn id="7" presetID="3" presetClass="emph" presetSubtype="2" fill="hold" grpId="0" nodeType="withEffect">
                                  <p:stCondLst>
                                    <p:cond delay="0"/>
                                  </p:stCondLst>
                                  <p:childTnLst>
                                    <p:animClr clrSpc="rgb" dir="cw">
                                      <p:cBhvr override="childStyle">
                                        <p:cTn id="8" dur="2000" fill="hold"/>
                                        <p:tgtEl>
                                          <p:spTgt spid="3">
                                            <p:txEl>
                                              <p:pRg st="1" end="1"/>
                                            </p:txEl>
                                          </p:spTgt>
                                        </p:tgtEl>
                                        <p:attrNameLst>
                                          <p:attrName>style.color</p:attrName>
                                        </p:attrNameLst>
                                      </p:cBhvr>
                                      <p:to>
                                        <a:srgbClr val="FFFFFF"/>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90600"/>
            <a:ext cx="9067800" cy="5867400"/>
          </a:xfrm>
        </p:spPr>
        <p:txBody>
          <a:bodyPr>
            <a:normAutofit fontScale="92500" lnSpcReduction="20000"/>
          </a:bodyPr>
          <a:lstStyle/>
          <a:p>
            <a:pPr>
              <a:lnSpc>
                <a:spcPct val="150000"/>
              </a:lnSpc>
            </a:pPr>
            <a:r>
              <a:rPr lang="en-US" sz="3000" dirty="0"/>
              <a:t>You have </a:t>
            </a:r>
            <a:r>
              <a:rPr lang="en-US" sz="3000" u="sng" dirty="0">
                <a:solidFill>
                  <a:srgbClr val="4BEA36"/>
                </a:solidFill>
              </a:rPr>
              <a:t>2.5 hours</a:t>
            </a:r>
            <a:r>
              <a:rPr lang="en-US" sz="3000" dirty="0">
                <a:solidFill>
                  <a:srgbClr val="4BEA36"/>
                </a:solidFill>
              </a:rPr>
              <a:t> </a:t>
            </a:r>
            <a:r>
              <a:rPr lang="en-US" sz="3000" dirty="0"/>
              <a:t>or 150 minutes to answer each test of </a:t>
            </a:r>
            <a:r>
              <a:rPr lang="en-US" sz="3000" u="sng" dirty="0">
                <a:solidFill>
                  <a:srgbClr val="4BEA36"/>
                </a:solidFill>
              </a:rPr>
              <a:t>132 questions</a:t>
            </a:r>
            <a:r>
              <a:rPr lang="en-US" sz="3000" dirty="0">
                <a:solidFill>
                  <a:srgbClr val="4BEA36"/>
                </a:solidFill>
              </a:rPr>
              <a:t> </a:t>
            </a:r>
            <a:r>
              <a:rPr lang="en-US" sz="3000" dirty="0"/>
              <a:t>(44 questions from each category – FPP, SAED, PIET)</a:t>
            </a:r>
          </a:p>
          <a:p>
            <a:pPr lvl="1">
              <a:lnSpc>
                <a:spcPct val="150000"/>
              </a:lnSpc>
            </a:pPr>
            <a:r>
              <a:rPr lang="en-US" sz="2800" dirty="0"/>
              <a:t>You have approximately </a:t>
            </a:r>
            <a:r>
              <a:rPr lang="en-US" sz="2800" u="sng" dirty="0">
                <a:solidFill>
                  <a:srgbClr val="4BEA36"/>
                </a:solidFill>
              </a:rPr>
              <a:t>1 minute and 13 seconds</a:t>
            </a:r>
            <a:r>
              <a:rPr lang="en-US" sz="2800" dirty="0">
                <a:solidFill>
                  <a:srgbClr val="4BEA36"/>
                </a:solidFill>
              </a:rPr>
              <a:t> </a:t>
            </a:r>
            <a:r>
              <a:rPr lang="en-US" sz="2800" dirty="0"/>
              <a:t>to answer each question</a:t>
            </a:r>
          </a:p>
          <a:p>
            <a:pPr>
              <a:lnSpc>
                <a:spcPct val="150000"/>
              </a:lnSpc>
            </a:pPr>
            <a:r>
              <a:rPr lang="en-US" sz="3000" dirty="0"/>
              <a:t>To pass the PRAXIS-SLP, you must answer approximately </a:t>
            </a:r>
            <a:r>
              <a:rPr lang="en-US" sz="3000" u="sng" dirty="0">
                <a:solidFill>
                  <a:srgbClr val="4BEA36"/>
                </a:solidFill>
              </a:rPr>
              <a:t>81% of the questions correctly</a:t>
            </a:r>
            <a:endParaRPr lang="en-US" sz="3000" dirty="0"/>
          </a:p>
          <a:p>
            <a:pPr>
              <a:lnSpc>
                <a:spcPct val="150000"/>
              </a:lnSpc>
            </a:pPr>
            <a:r>
              <a:rPr lang="en-US" sz="3000" dirty="0"/>
              <a:t>The passing score on the test is </a:t>
            </a:r>
            <a:r>
              <a:rPr lang="en-US" sz="3000" u="sng" dirty="0">
                <a:solidFill>
                  <a:srgbClr val="4BEA36"/>
                </a:solidFill>
              </a:rPr>
              <a:t>162 points</a:t>
            </a:r>
            <a:r>
              <a:rPr lang="en-US" sz="3000" dirty="0"/>
              <a:t>. Each question is worth about 1.515 points. The maximum you can score on a test is 200 points</a:t>
            </a:r>
          </a:p>
          <a:p>
            <a:endParaRPr lang="en-US"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Title 1"/>
          <p:cNvSpPr>
            <a:spLocks noGrp="1"/>
          </p:cNvSpPr>
          <p:nvPr>
            <p:ph type="title"/>
          </p:nvPr>
        </p:nvSpPr>
        <p:spPr>
          <a:xfrm>
            <a:off x="152401" y="30892"/>
            <a:ext cx="8839200" cy="1143000"/>
          </a:xfrm>
        </p:spPr>
        <p:txBody>
          <a:bodyPr>
            <a:normAutofit/>
          </a:bodyPr>
          <a:lstStyle/>
          <a:p>
            <a:pPr algn="ctr"/>
            <a:r>
              <a:rPr lang="en-US" dirty="0"/>
              <a:t>AdvancedReviewPractice.com** </a:t>
            </a:r>
          </a:p>
        </p:txBody>
      </p:sp>
    </p:spTree>
    <p:extLst>
      <p:ext uri="{BB962C8B-B14F-4D97-AF65-F5344CB8AC3E}">
        <p14:creationId xmlns:p14="http://schemas.microsoft.com/office/powerpoint/2010/main" val="61157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52" y="104601"/>
            <a:ext cx="8193348" cy="581199"/>
          </a:xfrm>
        </p:spPr>
        <p:txBody>
          <a:bodyPr>
            <a:normAutofit fontScale="90000"/>
          </a:bodyPr>
          <a:lstStyle/>
          <a:p>
            <a:pPr algn="ctr"/>
            <a:r>
              <a:rPr lang="en-US" dirty="0"/>
              <a:t>Fundamentals for the Big Day</a:t>
            </a:r>
          </a:p>
        </p:txBody>
      </p:sp>
      <p:sp>
        <p:nvSpPr>
          <p:cNvPr id="3" name="Content Placeholder 2"/>
          <p:cNvSpPr>
            <a:spLocks noGrp="1"/>
          </p:cNvSpPr>
          <p:nvPr>
            <p:ph idx="1"/>
          </p:nvPr>
        </p:nvSpPr>
        <p:spPr>
          <a:xfrm>
            <a:off x="0" y="748755"/>
            <a:ext cx="9144000" cy="5042445"/>
          </a:xfrm>
        </p:spPr>
        <p:txBody>
          <a:bodyPr>
            <a:normAutofit/>
          </a:bodyPr>
          <a:lstStyle/>
          <a:p>
            <a:pPr>
              <a:lnSpc>
                <a:spcPct val="150000"/>
              </a:lnSpc>
            </a:pPr>
            <a:r>
              <a:rPr lang="en-US" dirty="0"/>
              <a:t>Get a </a:t>
            </a:r>
            <a:r>
              <a:rPr lang="en-US" u="sng" dirty="0">
                <a:solidFill>
                  <a:srgbClr val="4BEA36"/>
                </a:solidFill>
              </a:rPr>
              <a:t>good night’s sleep</a:t>
            </a:r>
            <a:r>
              <a:rPr lang="en-US" dirty="0">
                <a:solidFill>
                  <a:srgbClr val="4BEA36"/>
                </a:solidFill>
              </a:rPr>
              <a:t> </a:t>
            </a:r>
            <a:r>
              <a:rPr lang="en-US" dirty="0"/>
              <a:t>before the test day. Being rested is important. Do not stay up and cram. </a:t>
            </a:r>
          </a:p>
          <a:p>
            <a:pPr>
              <a:lnSpc>
                <a:spcPct val="150000"/>
              </a:lnSpc>
            </a:pPr>
            <a:r>
              <a:rPr lang="en-US" dirty="0"/>
              <a:t>Eat a good </a:t>
            </a:r>
            <a:r>
              <a:rPr lang="en-US" u="sng" dirty="0">
                <a:solidFill>
                  <a:srgbClr val="4BEA36"/>
                </a:solidFill>
              </a:rPr>
              <a:t>breakfast</a:t>
            </a:r>
            <a:endParaRPr lang="en-US" dirty="0"/>
          </a:p>
          <a:p>
            <a:pPr>
              <a:lnSpc>
                <a:spcPct val="150000"/>
              </a:lnSpc>
            </a:pPr>
            <a:r>
              <a:rPr lang="en-US" u="sng" dirty="0">
                <a:solidFill>
                  <a:srgbClr val="4BEA36"/>
                </a:solidFill>
              </a:rPr>
              <a:t>Wear layers of clothes</a:t>
            </a:r>
            <a:r>
              <a:rPr lang="en-US" dirty="0">
                <a:solidFill>
                  <a:srgbClr val="4BEA36"/>
                </a:solidFill>
              </a:rPr>
              <a:t> </a:t>
            </a:r>
            <a:r>
              <a:rPr lang="en-US" dirty="0"/>
              <a:t>and prepare for a variety of test room temperatures </a:t>
            </a:r>
          </a:p>
          <a:p>
            <a:pPr>
              <a:lnSpc>
                <a:spcPct val="150000"/>
              </a:lnSpc>
            </a:pPr>
            <a:r>
              <a:rPr lang="en-US" dirty="0"/>
              <a:t>Use the bathroom </a:t>
            </a:r>
            <a:r>
              <a:rPr lang="en-US" u="sng" dirty="0">
                <a:solidFill>
                  <a:srgbClr val="4BEA36"/>
                </a:solidFill>
              </a:rPr>
              <a:t>before</a:t>
            </a:r>
            <a:r>
              <a:rPr lang="en-US" dirty="0"/>
              <a:t> the exam. Any time you take during the exam cannot be made up</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8194" name="Picture 2" descr="Image result for sle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5498656"/>
            <a:ext cx="1564824" cy="12045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6752" y="6572382"/>
            <a:ext cx="2819400" cy="261610"/>
          </a:xfrm>
          <a:prstGeom prst="rect">
            <a:avLst/>
          </a:prstGeom>
        </p:spPr>
        <p:txBody>
          <a:bodyPr wrap="square">
            <a:spAutoFit/>
          </a:bodyPr>
          <a:lstStyle/>
          <a:p>
            <a:r>
              <a:rPr lang="en-US" sz="1100" dirty="0"/>
              <a:t>Image credit: </a:t>
            </a:r>
            <a:r>
              <a:rPr lang="en-US" sz="1100" dirty="0">
                <a:hlinkClick r:id="rId3"/>
              </a:rPr>
              <a:t>https://clipartion.com/</a:t>
            </a:r>
            <a:endParaRPr lang="en-US" sz="1100" dirty="0"/>
          </a:p>
        </p:txBody>
      </p:sp>
      <p:pic>
        <p:nvPicPr>
          <p:cNvPr id="8196" name="Picture 4" descr="Image result for breakfa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6858000" y="5064794"/>
            <a:ext cx="2010932" cy="14411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48667" y="6568918"/>
            <a:ext cx="2819400" cy="261610"/>
          </a:xfrm>
          <a:prstGeom prst="rect">
            <a:avLst/>
          </a:prstGeom>
        </p:spPr>
        <p:txBody>
          <a:bodyPr wrap="square">
            <a:spAutoFit/>
          </a:bodyPr>
          <a:lstStyle/>
          <a:p>
            <a:r>
              <a:rPr lang="en-US" sz="900" dirty="0"/>
              <a:t>Image credit: </a:t>
            </a:r>
            <a:r>
              <a:rPr lang="en-US" sz="900" dirty="0">
                <a:hlinkClick r:id="rId5"/>
              </a:rPr>
              <a:t>http://www.cookingupgrades.com</a:t>
            </a:r>
            <a:r>
              <a:rPr lang="en-US" sz="1100" dirty="0">
                <a:hlinkClick r:id="rId5"/>
              </a:rPr>
              <a:t>/</a:t>
            </a:r>
            <a:endParaRPr lang="en-US" sz="1100" dirty="0"/>
          </a:p>
        </p:txBody>
      </p:sp>
    </p:spTree>
    <p:extLst>
      <p:ext uri="{BB962C8B-B14F-4D97-AF65-F5344CB8AC3E}">
        <p14:creationId xmlns:p14="http://schemas.microsoft.com/office/powerpoint/2010/main" val="19393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557"/>
            <a:ext cx="8621025" cy="568892"/>
          </a:xfrm>
        </p:spPr>
        <p:txBody>
          <a:bodyPr>
            <a:normAutofit fontScale="90000"/>
          </a:bodyPr>
          <a:lstStyle/>
          <a:p>
            <a:pPr algn="ctr"/>
            <a:r>
              <a:rPr lang="en-US" dirty="0"/>
              <a:t>In terms of the testing center:</a:t>
            </a:r>
          </a:p>
        </p:txBody>
      </p:sp>
      <p:sp>
        <p:nvSpPr>
          <p:cNvPr id="3" name="Content Placeholder 2"/>
          <p:cNvSpPr>
            <a:spLocks noGrp="1"/>
          </p:cNvSpPr>
          <p:nvPr>
            <p:ph idx="1"/>
          </p:nvPr>
        </p:nvSpPr>
        <p:spPr>
          <a:xfrm>
            <a:off x="76200" y="828449"/>
            <a:ext cx="8839200" cy="5841999"/>
          </a:xfrm>
        </p:spPr>
        <p:txBody>
          <a:bodyPr>
            <a:normAutofit/>
          </a:bodyPr>
          <a:lstStyle/>
          <a:p>
            <a:pPr>
              <a:lnSpc>
                <a:spcPct val="150000"/>
              </a:lnSpc>
            </a:pPr>
            <a:r>
              <a:rPr lang="en-US" sz="3200" dirty="0"/>
              <a:t>If possible, drive to the center </a:t>
            </a:r>
            <a:r>
              <a:rPr lang="en-US" sz="3200" u="sng" dirty="0">
                <a:solidFill>
                  <a:srgbClr val="4BEA36"/>
                </a:solidFill>
              </a:rPr>
              <a:t>before the actual day of the exam</a:t>
            </a:r>
            <a:r>
              <a:rPr lang="en-US" sz="3200" dirty="0"/>
              <a:t> so you are confident of the directions</a:t>
            </a:r>
          </a:p>
          <a:p>
            <a:pPr>
              <a:lnSpc>
                <a:spcPct val="150000"/>
              </a:lnSpc>
            </a:pPr>
            <a:r>
              <a:rPr lang="en-US" sz="3200" dirty="0"/>
              <a:t>On test day, give yourself </a:t>
            </a:r>
            <a:r>
              <a:rPr lang="en-US" sz="3200" u="sng" dirty="0">
                <a:solidFill>
                  <a:srgbClr val="4BEA36"/>
                </a:solidFill>
              </a:rPr>
              <a:t>30 minutes more</a:t>
            </a:r>
            <a:r>
              <a:rPr lang="en-US" sz="3200" dirty="0">
                <a:solidFill>
                  <a:srgbClr val="4BEA36"/>
                </a:solidFill>
              </a:rPr>
              <a:t> </a:t>
            </a:r>
            <a:r>
              <a:rPr lang="en-US" sz="3200" dirty="0"/>
              <a:t>than you think you will need to get there</a:t>
            </a:r>
          </a:p>
          <a:p>
            <a:pPr>
              <a:lnSpc>
                <a:spcPct val="150000"/>
              </a:lnSpc>
            </a:pPr>
            <a:r>
              <a:rPr lang="en-US" sz="3200" dirty="0"/>
              <a:t>Arrive at least </a:t>
            </a:r>
            <a:r>
              <a:rPr lang="en-US" sz="3200" u="sng" dirty="0">
                <a:solidFill>
                  <a:srgbClr val="4BEA36"/>
                </a:solidFill>
              </a:rPr>
              <a:t>30 minutes</a:t>
            </a:r>
            <a:r>
              <a:rPr lang="en-US" sz="3200" dirty="0">
                <a:solidFill>
                  <a:srgbClr val="4BEA36"/>
                </a:solidFill>
              </a:rPr>
              <a:t> </a:t>
            </a:r>
            <a:r>
              <a:rPr lang="en-US" sz="3200" dirty="0"/>
              <a:t>in advance of the exam start time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AutoShape 4" descr="Image result for car clipart"/>
          <p:cNvSpPr>
            <a:spLocks noChangeAspect="1" noChangeArrowheads="1"/>
          </p:cNvSpPr>
          <p:nvPr/>
        </p:nvSpPr>
        <p:spPr bwMode="auto">
          <a:xfrm>
            <a:off x="-1419816" y="-1219200"/>
            <a:ext cx="7442791"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car clipart"/>
          <p:cNvSpPr>
            <a:spLocks noChangeAspect="1" noChangeArrowheads="1"/>
          </p:cNvSpPr>
          <p:nvPr/>
        </p:nvSpPr>
        <p:spPr bwMode="auto">
          <a:xfrm>
            <a:off x="155575" y="-617538"/>
            <a:ext cx="2857500" cy="1285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car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Image result for car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5576669"/>
            <a:ext cx="1552575" cy="9334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934200" y="6562726"/>
            <a:ext cx="2819400" cy="215444"/>
          </a:xfrm>
          <a:prstGeom prst="rect">
            <a:avLst/>
          </a:prstGeom>
          <a:noFill/>
        </p:spPr>
        <p:txBody>
          <a:bodyPr wrap="square" rtlCol="0">
            <a:spAutoFit/>
          </a:bodyPr>
          <a:lstStyle/>
          <a:p>
            <a:r>
              <a:rPr lang="en-US" sz="800" dirty="0"/>
              <a:t>Image credit: </a:t>
            </a:r>
            <a:r>
              <a:rPr lang="en-US" sz="800" dirty="0">
                <a:hlinkClick r:id="rId3"/>
              </a:rPr>
              <a:t>http://www.clipartpanda.com</a:t>
            </a:r>
            <a:endParaRPr lang="en-US" sz="800" dirty="0"/>
          </a:p>
        </p:txBody>
      </p:sp>
    </p:spTree>
    <p:extLst>
      <p:ext uri="{BB962C8B-B14F-4D97-AF65-F5344CB8AC3E}">
        <p14:creationId xmlns:p14="http://schemas.microsoft.com/office/powerpoint/2010/main" val="4617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B2A2F-333A-76F6-4F2D-91B43A714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137B9-5961-9761-A593-2FF2442EDC79}"/>
              </a:ext>
            </a:extLst>
          </p:cNvPr>
          <p:cNvSpPr>
            <a:spLocks noGrp="1"/>
          </p:cNvSpPr>
          <p:nvPr>
            <p:ph type="title"/>
          </p:nvPr>
        </p:nvSpPr>
        <p:spPr>
          <a:xfrm>
            <a:off x="155575" y="259556"/>
            <a:ext cx="8465450" cy="478631"/>
          </a:xfrm>
        </p:spPr>
        <p:txBody>
          <a:bodyPr>
            <a:normAutofit fontScale="90000"/>
          </a:bodyPr>
          <a:lstStyle/>
          <a:p>
            <a:pPr algn="ctr"/>
            <a:r>
              <a:rPr lang="en-US" dirty="0"/>
              <a:t>On the Test Day:</a:t>
            </a:r>
          </a:p>
        </p:txBody>
      </p:sp>
      <p:sp>
        <p:nvSpPr>
          <p:cNvPr id="3" name="Content Placeholder 2">
            <a:extLst>
              <a:ext uri="{FF2B5EF4-FFF2-40B4-BE49-F238E27FC236}">
                <a16:creationId xmlns:a16="http://schemas.microsoft.com/office/drawing/2014/main" id="{F476EEA2-64D3-F3CB-9375-1985C8174D22}"/>
              </a:ext>
            </a:extLst>
          </p:cNvPr>
          <p:cNvSpPr>
            <a:spLocks noGrp="1"/>
          </p:cNvSpPr>
          <p:nvPr>
            <p:ph idx="1"/>
          </p:nvPr>
        </p:nvSpPr>
        <p:spPr>
          <a:xfrm>
            <a:off x="49900" y="874713"/>
            <a:ext cx="8465450" cy="4848225"/>
          </a:xfrm>
        </p:spPr>
        <p:txBody>
          <a:bodyPr>
            <a:normAutofit/>
          </a:bodyPr>
          <a:lstStyle/>
          <a:p>
            <a:pPr>
              <a:lnSpc>
                <a:spcPct val="150000"/>
              </a:lnSpc>
            </a:pPr>
            <a:r>
              <a:rPr lang="en-US" sz="3200" dirty="0"/>
              <a:t>Verify your test locations: Sometimes locations change. Confirm your location by logging into your My Praxis® account.</a:t>
            </a:r>
          </a:p>
          <a:p>
            <a:pPr>
              <a:lnSpc>
                <a:spcPct val="150000"/>
              </a:lnSpc>
            </a:pPr>
            <a:r>
              <a:rPr lang="en-US" sz="3200" dirty="0">
                <a:solidFill>
                  <a:srgbClr val="4BEA36"/>
                </a:solidFill>
              </a:rPr>
              <a:t>Print</a:t>
            </a:r>
            <a:r>
              <a:rPr lang="en-US" sz="3200" dirty="0"/>
              <a:t> your admission ticket logging into your My Praxis® account. The ticket contains the</a:t>
            </a:r>
            <a:r>
              <a:rPr lang="en-US" sz="3200" dirty="0">
                <a:solidFill>
                  <a:srgbClr val="4BEA36"/>
                </a:solidFill>
              </a:rPr>
              <a:t> test center address</a:t>
            </a:r>
            <a:r>
              <a:rPr lang="en-US" sz="3200" dirty="0"/>
              <a:t> and </a:t>
            </a:r>
            <a:r>
              <a:rPr lang="en-US" sz="3200" dirty="0">
                <a:solidFill>
                  <a:srgbClr val="4BEA36"/>
                </a:solidFill>
              </a:rPr>
              <a:t>reporting time</a:t>
            </a:r>
            <a:r>
              <a:rPr lang="en-US" sz="3200" dirty="0"/>
              <a:t>.</a:t>
            </a:r>
          </a:p>
        </p:txBody>
      </p:sp>
      <p:sp>
        <p:nvSpPr>
          <p:cNvPr id="4" name="Slide Number Placeholder 3">
            <a:extLst>
              <a:ext uri="{FF2B5EF4-FFF2-40B4-BE49-F238E27FC236}">
                <a16:creationId xmlns:a16="http://schemas.microsoft.com/office/drawing/2014/main" id="{C409CB71-639B-ACDF-A9FF-E1E357B0DB4D}"/>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AutoShape 4" descr="Image result for car clipart">
            <a:extLst>
              <a:ext uri="{FF2B5EF4-FFF2-40B4-BE49-F238E27FC236}">
                <a16:creationId xmlns:a16="http://schemas.microsoft.com/office/drawing/2014/main" id="{405877F4-5201-31F2-4B61-F89EC006B9B7}"/>
              </a:ext>
            </a:extLst>
          </p:cNvPr>
          <p:cNvSpPr>
            <a:spLocks noChangeAspect="1" noChangeArrowheads="1"/>
          </p:cNvSpPr>
          <p:nvPr/>
        </p:nvSpPr>
        <p:spPr bwMode="auto">
          <a:xfrm>
            <a:off x="-1419816" y="-1219200"/>
            <a:ext cx="7442791"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car clipart">
            <a:extLst>
              <a:ext uri="{FF2B5EF4-FFF2-40B4-BE49-F238E27FC236}">
                <a16:creationId xmlns:a16="http://schemas.microsoft.com/office/drawing/2014/main" id="{C0DC8FA3-63B5-7BF3-D649-55CBF0C9D565}"/>
              </a:ext>
            </a:extLst>
          </p:cNvPr>
          <p:cNvSpPr>
            <a:spLocks noChangeAspect="1" noChangeArrowheads="1"/>
          </p:cNvSpPr>
          <p:nvPr/>
        </p:nvSpPr>
        <p:spPr bwMode="auto">
          <a:xfrm>
            <a:off x="155575" y="-617538"/>
            <a:ext cx="2857500" cy="1285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car clipart">
            <a:extLst>
              <a:ext uri="{FF2B5EF4-FFF2-40B4-BE49-F238E27FC236}">
                <a16:creationId xmlns:a16="http://schemas.microsoft.com/office/drawing/2014/main" id="{241062F1-FB27-5A3F-4FAB-75319445849E}"/>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BF7D3B80-B54D-C3CF-F289-398602DABC0E}"/>
              </a:ext>
            </a:extLst>
          </p:cNvPr>
          <p:cNvSpPr txBox="1"/>
          <p:nvPr/>
        </p:nvSpPr>
        <p:spPr>
          <a:xfrm>
            <a:off x="6934200" y="6562726"/>
            <a:ext cx="2819400" cy="215444"/>
          </a:xfrm>
          <a:prstGeom prst="rect">
            <a:avLst/>
          </a:prstGeom>
          <a:noFill/>
        </p:spPr>
        <p:txBody>
          <a:bodyPr wrap="square" rtlCol="0">
            <a:spAutoFit/>
          </a:bodyPr>
          <a:lstStyle/>
          <a:p>
            <a:r>
              <a:rPr lang="en-US" sz="800" dirty="0"/>
              <a:t>Image credit: </a:t>
            </a:r>
            <a:r>
              <a:rPr lang="en-US" sz="800" dirty="0">
                <a:hlinkClick r:id="rId2"/>
              </a:rPr>
              <a:t>http://www.clipartpanda.com</a:t>
            </a:r>
            <a:endParaRPr lang="en-US" sz="800" dirty="0"/>
          </a:p>
        </p:txBody>
      </p:sp>
    </p:spTree>
    <p:extLst>
      <p:ext uri="{BB962C8B-B14F-4D97-AF65-F5344CB8AC3E}">
        <p14:creationId xmlns:p14="http://schemas.microsoft.com/office/powerpoint/2010/main" val="29692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8839200" cy="609600"/>
          </a:xfrm>
        </p:spPr>
        <p:txBody>
          <a:bodyPr>
            <a:normAutofit fontScale="90000"/>
          </a:bodyPr>
          <a:lstStyle/>
          <a:p>
            <a:pPr algn="ctr"/>
            <a:r>
              <a:rPr lang="en-US" dirty="0"/>
              <a:t>When you get to the testing center:</a:t>
            </a:r>
          </a:p>
        </p:txBody>
      </p:sp>
      <p:sp>
        <p:nvSpPr>
          <p:cNvPr id="3" name="Content Placeholder 2"/>
          <p:cNvSpPr>
            <a:spLocks noGrp="1"/>
          </p:cNvSpPr>
          <p:nvPr>
            <p:ph idx="1"/>
          </p:nvPr>
        </p:nvSpPr>
        <p:spPr>
          <a:xfrm>
            <a:off x="0" y="838200"/>
            <a:ext cx="8991600" cy="6019800"/>
          </a:xfrm>
        </p:spPr>
        <p:txBody>
          <a:bodyPr>
            <a:normAutofit lnSpcReduction="10000"/>
          </a:bodyPr>
          <a:lstStyle/>
          <a:p>
            <a:pPr>
              <a:lnSpc>
                <a:spcPct val="150000"/>
              </a:lnSpc>
            </a:pPr>
            <a:r>
              <a:rPr lang="en-US" sz="3600" dirty="0"/>
              <a:t>You must show a valid form of ID—usually your </a:t>
            </a:r>
            <a:r>
              <a:rPr lang="en-US" sz="3600" u="sng" dirty="0">
                <a:solidFill>
                  <a:srgbClr val="4BEA36"/>
                </a:solidFill>
              </a:rPr>
              <a:t>driver’s license </a:t>
            </a:r>
            <a:r>
              <a:rPr lang="en-US" sz="3600" dirty="0"/>
              <a:t>will suffice. Your photo must be on the ID</a:t>
            </a:r>
          </a:p>
          <a:p>
            <a:pPr>
              <a:lnSpc>
                <a:spcPct val="150000"/>
              </a:lnSpc>
            </a:pPr>
            <a:r>
              <a:rPr lang="en-US" sz="3600" dirty="0"/>
              <a:t>You will be given a locker to put your belongings</a:t>
            </a:r>
          </a:p>
          <a:p>
            <a:pPr>
              <a:lnSpc>
                <a:spcPct val="150000"/>
              </a:lnSpc>
            </a:pPr>
            <a:r>
              <a:rPr lang="en-US" sz="3600" dirty="0"/>
              <a:t>Many </a:t>
            </a:r>
            <a:r>
              <a:rPr lang="en-US" sz="3600" u="sng" dirty="0">
                <a:solidFill>
                  <a:srgbClr val="4BEA36"/>
                </a:solidFill>
              </a:rPr>
              <a:t>lockers are small</a:t>
            </a:r>
            <a:r>
              <a:rPr lang="en-US" sz="3600" dirty="0"/>
              <a:t>, so don’t bring a bunch of stuff!</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2521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8867-D83A-489A-8D2B-515EB9CB1C3A}"/>
              </a:ext>
            </a:extLst>
          </p:cNvPr>
          <p:cNvSpPr>
            <a:spLocks noGrp="1"/>
          </p:cNvSpPr>
          <p:nvPr>
            <p:ph type="title"/>
          </p:nvPr>
        </p:nvSpPr>
        <p:spPr>
          <a:xfrm>
            <a:off x="152400" y="0"/>
            <a:ext cx="8362950" cy="681037"/>
          </a:xfrm>
        </p:spPr>
        <p:txBody>
          <a:bodyPr>
            <a:normAutofit fontScale="90000"/>
          </a:bodyPr>
          <a:lstStyle/>
          <a:p>
            <a:r>
              <a:rPr lang="en-US" dirty="0"/>
              <a:t>At the testing center…</a:t>
            </a:r>
          </a:p>
        </p:txBody>
      </p:sp>
      <p:sp>
        <p:nvSpPr>
          <p:cNvPr id="3" name="Content Placeholder 2">
            <a:extLst>
              <a:ext uri="{FF2B5EF4-FFF2-40B4-BE49-F238E27FC236}">
                <a16:creationId xmlns:a16="http://schemas.microsoft.com/office/drawing/2014/main" id="{49C99E1B-B123-4CCE-B0AE-2D3B017F3C8E}"/>
              </a:ext>
            </a:extLst>
          </p:cNvPr>
          <p:cNvSpPr>
            <a:spLocks noGrp="1"/>
          </p:cNvSpPr>
          <p:nvPr>
            <p:ph idx="1"/>
          </p:nvPr>
        </p:nvSpPr>
        <p:spPr>
          <a:xfrm>
            <a:off x="381000" y="762000"/>
            <a:ext cx="8134350" cy="5414963"/>
          </a:xfrm>
        </p:spPr>
        <p:txBody>
          <a:bodyPr>
            <a:normAutofit/>
          </a:bodyPr>
          <a:lstStyle/>
          <a:p>
            <a:pPr>
              <a:lnSpc>
                <a:spcPct val="150000"/>
              </a:lnSpc>
            </a:pPr>
            <a:r>
              <a:rPr lang="en-US" sz="3200" dirty="0"/>
              <a:t>Only wedding and engagement rings are allowed. No personal jewelry. </a:t>
            </a:r>
          </a:p>
          <a:p>
            <a:pPr>
              <a:lnSpc>
                <a:spcPct val="150000"/>
              </a:lnSpc>
            </a:pPr>
            <a:r>
              <a:rPr lang="en-US" sz="3200" dirty="0"/>
              <a:t>If you have </a:t>
            </a:r>
            <a:r>
              <a:rPr lang="en-US" sz="3200" dirty="0">
                <a:solidFill>
                  <a:srgbClr val="4BEA36"/>
                </a:solidFill>
              </a:rPr>
              <a:t>health-related</a:t>
            </a:r>
            <a:r>
              <a:rPr lang="en-US" sz="3200" dirty="0"/>
              <a:t> needs requiring you to bring equipment, beverages or snacks into the testing room or to take extra or extended breaks, you need to </a:t>
            </a:r>
            <a:r>
              <a:rPr lang="en-US" sz="3200" dirty="0">
                <a:solidFill>
                  <a:srgbClr val="4BEA36"/>
                </a:solidFill>
              </a:rPr>
              <a:t>request accommodations in advance</a:t>
            </a:r>
            <a:r>
              <a:rPr lang="en-US" sz="3200" dirty="0"/>
              <a:t>. </a:t>
            </a:r>
          </a:p>
          <a:p>
            <a:endParaRPr lang="en-US" dirty="0"/>
          </a:p>
        </p:txBody>
      </p:sp>
      <p:sp>
        <p:nvSpPr>
          <p:cNvPr id="4" name="Slide Number Placeholder 3">
            <a:extLst>
              <a:ext uri="{FF2B5EF4-FFF2-40B4-BE49-F238E27FC236}">
                <a16:creationId xmlns:a16="http://schemas.microsoft.com/office/drawing/2014/main" id="{1333114C-2027-4901-B548-E982923AF20C}"/>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00562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7CA9-3DE1-4C45-F999-7B50D89EAC27}"/>
              </a:ext>
            </a:extLst>
          </p:cNvPr>
          <p:cNvSpPr>
            <a:spLocks noGrp="1"/>
          </p:cNvSpPr>
          <p:nvPr>
            <p:ph type="title"/>
          </p:nvPr>
        </p:nvSpPr>
        <p:spPr/>
        <p:txBody>
          <a:bodyPr/>
          <a:lstStyle/>
          <a:p>
            <a:r>
              <a:rPr lang="en-US" dirty="0"/>
              <a:t>They won’t let you move once you are seated at a computer…</a:t>
            </a:r>
          </a:p>
        </p:txBody>
      </p:sp>
      <p:sp>
        <p:nvSpPr>
          <p:cNvPr id="3" name="Content Placeholder 2">
            <a:extLst>
              <a:ext uri="{FF2B5EF4-FFF2-40B4-BE49-F238E27FC236}">
                <a16:creationId xmlns:a16="http://schemas.microsoft.com/office/drawing/2014/main" id="{B7EFC26D-56C9-0EF2-140D-098E50770A74}"/>
              </a:ext>
            </a:extLst>
          </p:cNvPr>
          <p:cNvSpPr>
            <a:spLocks noGrp="1"/>
          </p:cNvSpPr>
          <p:nvPr>
            <p:ph idx="1"/>
          </p:nvPr>
        </p:nvSpPr>
        <p:spPr/>
        <p:txBody>
          <a:bodyPr>
            <a:normAutofit/>
          </a:bodyPr>
          <a:lstStyle/>
          <a:p>
            <a:r>
              <a:rPr lang="en-US" sz="3600" dirty="0"/>
              <a:t>When I took the Praxis a few years ago, I was seated next to a person whose body odor was very strong</a:t>
            </a:r>
          </a:p>
          <a:p>
            <a:endParaRPr lang="en-US" sz="3600" dirty="0"/>
          </a:p>
          <a:p>
            <a:r>
              <a:rPr lang="en-US" sz="3600" dirty="0"/>
              <a:t>I requested a move and the center said no</a:t>
            </a:r>
          </a:p>
        </p:txBody>
      </p:sp>
      <p:sp>
        <p:nvSpPr>
          <p:cNvPr id="4" name="Slide Number Placeholder 3">
            <a:extLst>
              <a:ext uri="{FF2B5EF4-FFF2-40B4-BE49-F238E27FC236}">
                <a16:creationId xmlns:a16="http://schemas.microsoft.com/office/drawing/2014/main" id="{BC471CE5-A1EF-BFB1-D0B1-F98406D5A798}"/>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220083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3" y="152401"/>
            <a:ext cx="8884227" cy="609600"/>
          </a:xfrm>
        </p:spPr>
        <p:txBody>
          <a:bodyPr>
            <a:normAutofit/>
          </a:bodyPr>
          <a:lstStyle/>
          <a:p>
            <a:pPr algn="ctr"/>
            <a:r>
              <a:rPr lang="en-US" sz="3600" dirty="0"/>
              <a:t>If you must chew a lozenge or cough drop:</a:t>
            </a:r>
          </a:p>
        </p:txBody>
      </p:sp>
      <p:sp>
        <p:nvSpPr>
          <p:cNvPr id="3" name="Content Placeholder 2"/>
          <p:cNvSpPr>
            <a:spLocks noGrp="1"/>
          </p:cNvSpPr>
          <p:nvPr>
            <p:ph idx="1"/>
          </p:nvPr>
        </p:nvSpPr>
        <p:spPr>
          <a:xfrm>
            <a:off x="400886" y="836842"/>
            <a:ext cx="8114464" cy="5340121"/>
          </a:xfrm>
        </p:spPr>
        <p:txBody>
          <a:bodyPr/>
          <a:lstStyle/>
          <a:p>
            <a:pPr>
              <a:lnSpc>
                <a:spcPct val="150000"/>
              </a:lnSpc>
            </a:pPr>
            <a:r>
              <a:rPr lang="en-US" sz="3200" dirty="0"/>
              <a:t>You will be asked to unwrap it and put it into your mouth and </a:t>
            </a:r>
            <a:r>
              <a:rPr lang="en-US" sz="3200" u="sng" dirty="0">
                <a:solidFill>
                  <a:srgbClr val="4BEA36"/>
                </a:solidFill>
              </a:rPr>
              <a:t>throw away the wrapper</a:t>
            </a:r>
            <a:r>
              <a:rPr lang="en-US" sz="3200" dirty="0"/>
              <a:t> in front of testing center staff</a:t>
            </a:r>
          </a:p>
          <a:p>
            <a:pPr>
              <a:lnSpc>
                <a:spcPct val="150000"/>
              </a:lnSpc>
            </a:pPr>
            <a:r>
              <a:rPr lang="en-US" sz="3200" dirty="0"/>
              <a:t>If you need </a:t>
            </a:r>
            <a:r>
              <a:rPr lang="en-US" sz="3200" u="sng" dirty="0">
                <a:solidFill>
                  <a:srgbClr val="4BEA36"/>
                </a:solidFill>
              </a:rPr>
              <a:t>Kleenex</a:t>
            </a:r>
            <a:r>
              <a:rPr lang="en-US" sz="3200" dirty="0"/>
              <a:t>, the center will supply them. You may not bring your own Kleenex.</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11266" name="Picture 2" descr="Image result for kleen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328594"/>
            <a:ext cx="2819400" cy="2427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00" y="6652455"/>
            <a:ext cx="2819400" cy="215444"/>
          </a:xfrm>
          <a:prstGeom prst="rect">
            <a:avLst/>
          </a:prstGeom>
          <a:noFill/>
        </p:spPr>
        <p:txBody>
          <a:bodyPr wrap="square" rtlCol="0">
            <a:spAutoFit/>
          </a:bodyPr>
          <a:lstStyle/>
          <a:p>
            <a:r>
              <a:rPr lang="en-US" sz="800" dirty="0"/>
              <a:t>Image credit: </a:t>
            </a:r>
            <a:r>
              <a:rPr lang="en-US" sz="800" dirty="0">
                <a:hlinkClick r:id="rId3"/>
              </a:rPr>
              <a:t>https://www.kleenex.com/</a:t>
            </a:r>
            <a:endParaRPr lang="en-US" sz="800" dirty="0"/>
          </a:p>
        </p:txBody>
      </p:sp>
      <p:sp>
        <p:nvSpPr>
          <p:cNvPr id="7" name="TextBox 6"/>
          <p:cNvSpPr txBox="1"/>
          <p:nvPr/>
        </p:nvSpPr>
        <p:spPr>
          <a:xfrm>
            <a:off x="-581349" y="11002903"/>
            <a:ext cx="982235" cy="461665"/>
          </a:xfrm>
          <a:prstGeom prst="rect">
            <a:avLst/>
          </a:prstGeom>
          <a:noFill/>
        </p:spPr>
        <p:txBody>
          <a:bodyPr wrap="square" rtlCol="0">
            <a:spAutoFit/>
          </a:bodyPr>
          <a:lstStyle/>
          <a:p>
            <a:r>
              <a:rPr lang="en-US" sz="800" dirty="0"/>
              <a:t>Image credit: </a:t>
            </a:r>
            <a:r>
              <a:rPr lang="en-US" sz="800" dirty="0">
                <a:hlinkClick r:id="rId3"/>
              </a:rPr>
              <a:t>https://www.kleenex.com/</a:t>
            </a:r>
            <a:endParaRPr lang="en-US" sz="800" dirty="0"/>
          </a:p>
        </p:txBody>
      </p:sp>
      <p:pic>
        <p:nvPicPr>
          <p:cNvPr id="11268" name="Picture 4" descr="Image result for cough dr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78" y="4805878"/>
            <a:ext cx="3009463" cy="14459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173" y="6613754"/>
            <a:ext cx="2819400" cy="215444"/>
          </a:xfrm>
          <a:prstGeom prst="rect">
            <a:avLst/>
          </a:prstGeom>
          <a:noFill/>
        </p:spPr>
        <p:txBody>
          <a:bodyPr wrap="square" rtlCol="0">
            <a:spAutoFit/>
          </a:bodyPr>
          <a:lstStyle/>
          <a:p>
            <a:r>
              <a:rPr lang="en-US" sz="800" dirty="0"/>
              <a:t>Image credit: </a:t>
            </a:r>
            <a:r>
              <a:rPr lang="en-US" sz="800" dirty="0">
                <a:hlinkClick r:id="rId5"/>
              </a:rPr>
              <a:t>https://www.aspca.org</a:t>
            </a:r>
            <a:r>
              <a:rPr lang="en-US" sz="800" dirty="0"/>
              <a:t> </a:t>
            </a:r>
          </a:p>
        </p:txBody>
      </p:sp>
    </p:spTree>
    <p:extLst>
      <p:ext uri="{BB962C8B-B14F-4D97-AF65-F5344CB8AC3E}">
        <p14:creationId xmlns:p14="http://schemas.microsoft.com/office/powerpoint/2010/main" val="158028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690689"/>
          </a:xfrm>
        </p:spPr>
        <p:txBody>
          <a:bodyPr/>
          <a:lstStyle/>
          <a:p>
            <a:pPr algn="ctr"/>
            <a:r>
              <a:rPr lang="en-US" dirty="0"/>
              <a:t>Before you enter the testing room:</a:t>
            </a:r>
          </a:p>
        </p:txBody>
      </p:sp>
      <p:sp>
        <p:nvSpPr>
          <p:cNvPr id="3" name="Content Placeholder 2"/>
          <p:cNvSpPr>
            <a:spLocks noGrp="1"/>
          </p:cNvSpPr>
          <p:nvPr>
            <p:ph idx="1"/>
          </p:nvPr>
        </p:nvSpPr>
        <p:spPr>
          <a:xfrm>
            <a:off x="0" y="1295400"/>
            <a:ext cx="8515350" cy="4881563"/>
          </a:xfrm>
        </p:spPr>
        <p:txBody>
          <a:bodyPr/>
          <a:lstStyle/>
          <a:p>
            <a:pPr>
              <a:lnSpc>
                <a:spcPct val="150000"/>
              </a:lnSpc>
            </a:pPr>
            <a:r>
              <a:rPr lang="en-US" sz="3200" dirty="0"/>
              <a:t>The testing center will </a:t>
            </a:r>
            <a:r>
              <a:rPr lang="en-US" sz="3200" u="sng" dirty="0">
                <a:solidFill>
                  <a:srgbClr val="4BEA36"/>
                </a:solidFill>
              </a:rPr>
              <a:t>supply scratch paper and pencils</a:t>
            </a:r>
            <a:r>
              <a:rPr lang="en-US" sz="3200" dirty="0">
                <a:solidFill>
                  <a:srgbClr val="4BEA36"/>
                </a:solidFill>
              </a:rPr>
              <a:t>—</a:t>
            </a:r>
            <a:r>
              <a:rPr lang="en-US" sz="3200" dirty="0"/>
              <a:t>you may not bring your own</a:t>
            </a:r>
          </a:p>
          <a:p>
            <a:pPr>
              <a:lnSpc>
                <a:spcPct val="150000"/>
              </a:lnSpc>
            </a:pPr>
            <a:r>
              <a:rPr lang="en-US" sz="3200" dirty="0"/>
              <a:t>They will take your picture</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39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3074" name="Picture 2" descr="Image result for camera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6770" y="3200400"/>
            <a:ext cx="3059430" cy="30594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05650" y="6585343"/>
            <a:ext cx="2819400" cy="215444"/>
          </a:xfrm>
          <a:prstGeom prst="rect">
            <a:avLst/>
          </a:prstGeom>
          <a:noFill/>
        </p:spPr>
        <p:txBody>
          <a:bodyPr wrap="square" rtlCol="0">
            <a:spAutoFit/>
          </a:bodyPr>
          <a:lstStyle/>
          <a:p>
            <a:r>
              <a:rPr lang="en-US" sz="800" dirty="0"/>
              <a:t>Image credit: </a:t>
            </a:r>
            <a:r>
              <a:rPr lang="en-US" sz="800" dirty="0">
                <a:hlinkClick r:id="rId3"/>
              </a:rPr>
              <a:t>http://www.clipartpanda.com/</a:t>
            </a:r>
            <a:endParaRPr lang="en-US" sz="800" dirty="0"/>
          </a:p>
        </p:txBody>
      </p:sp>
    </p:spTree>
    <p:extLst>
      <p:ext uri="{BB962C8B-B14F-4D97-AF65-F5344CB8AC3E}">
        <p14:creationId xmlns:p14="http://schemas.microsoft.com/office/powerpoint/2010/main" val="571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95B5A-69F6-9A83-D843-8D14DE4F5696}"/>
              </a:ext>
            </a:extLst>
          </p:cNvPr>
          <p:cNvSpPr>
            <a:spLocks noGrp="1"/>
          </p:cNvSpPr>
          <p:nvPr>
            <p:ph type="title"/>
          </p:nvPr>
        </p:nvSpPr>
        <p:spPr/>
        <p:txBody>
          <a:bodyPr>
            <a:normAutofit fontScale="90000"/>
          </a:bodyPr>
          <a:lstStyle/>
          <a:p>
            <a:r>
              <a:rPr lang="en-US" dirty="0"/>
              <a:t>To connect on social media:</a:t>
            </a:r>
          </a:p>
        </p:txBody>
      </p:sp>
      <p:sp>
        <p:nvSpPr>
          <p:cNvPr id="3" name="Content Placeholder 2">
            <a:extLst>
              <a:ext uri="{FF2B5EF4-FFF2-40B4-BE49-F238E27FC236}">
                <a16:creationId xmlns:a16="http://schemas.microsoft.com/office/drawing/2014/main" id="{4EDAB6E6-71BF-32F9-548E-3EFA3842702C}"/>
              </a:ext>
            </a:extLst>
          </p:cNvPr>
          <p:cNvSpPr>
            <a:spLocks noGrp="1"/>
          </p:cNvSpPr>
          <p:nvPr>
            <p:ph idx="1"/>
          </p:nvPr>
        </p:nvSpPr>
        <p:spPr/>
        <p:txBody>
          <a:bodyPr>
            <a:normAutofit/>
          </a:bodyPr>
          <a:lstStyle/>
          <a:p>
            <a:r>
              <a:rPr lang="en-US" sz="4000" dirty="0"/>
              <a:t>Instagram:</a:t>
            </a:r>
          </a:p>
          <a:p>
            <a:endParaRPr lang="en-US" sz="4000" dirty="0"/>
          </a:p>
          <a:p>
            <a:r>
              <a:rPr lang="en-US" sz="4000" dirty="0" err="1"/>
              <a:t>dr.celesteroseberry</a:t>
            </a:r>
            <a:endParaRPr lang="en-US" sz="4000" dirty="0"/>
          </a:p>
          <a:p>
            <a:endParaRPr lang="en-US" sz="4000" dirty="0"/>
          </a:p>
          <a:p>
            <a:r>
              <a:rPr lang="en-US" sz="4000" dirty="0"/>
              <a:t>Tik Tok:</a:t>
            </a:r>
          </a:p>
          <a:p>
            <a:endParaRPr lang="en-US" sz="4000" dirty="0"/>
          </a:p>
          <a:p>
            <a:r>
              <a:rPr lang="en-US" sz="4000" dirty="0"/>
              <a:t>@celesteroseberry</a:t>
            </a:r>
          </a:p>
        </p:txBody>
      </p:sp>
      <p:sp>
        <p:nvSpPr>
          <p:cNvPr id="4" name="Text Placeholder 3">
            <a:extLst>
              <a:ext uri="{FF2B5EF4-FFF2-40B4-BE49-F238E27FC236}">
                <a16:creationId xmlns:a16="http://schemas.microsoft.com/office/drawing/2014/main" id="{38F01758-8DCE-4A07-568E-535BB41A51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48943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62950" cy="1066801"/>
          </a:xfrm>
        </p:spPr>
        <p:txBody>
          <a:bodyPr>
            <a:normAutofit/>
          </a:bodyPr>
          <a:lstStyle/>
          <a:p>
            <a:pPr algn="ctr"/>
            <a:r>
              <a:rPr lang="en-US" dirty="0"/>
              <a:t>You will be “</a:t>
            </a:r>
            <a:r>
              <a:rPr lang="en-US" dirty="0" err="1"/>
              <a:t>wanded</a:t>
            </a:r>
            <a:r>
              <a:rPr lang="en-US" dirty="0"/>
              <a:t>”</a:t>
            </a:r>
          </a:p>
        </p:txBody>
      </p:sp>
      <p:sp>
        <p:nvSpPr>
          <p:cNvPr id="3" name="Content Placeholder 2"/>
          <p:cNvSpPr>
            <a:spLocks noGrp="1"/>
          </p:cNvSpPr>
          <p:nvPr>
            <p:ph idx="1"/>
          </p:nvPr>
        </p:nvSpPr>
        <p:spPr>
          <a:xfrm>
            <a:off x="152400" y="1371600"/>
            <a:ext cx="8610600" cy="5181599"/>
          </a:xfrm>
        </p:spPr>
        <p:txBody>
          <a:bodyPr>
            <a:normAutofit lnSpcReduction="10000"/>
          </a:bodyPr>
          <a:lstStyle/>
          <a:p>
            <a:pPr>
              <a:lnSpc>
                <a:spcPct val="150000"/>
              </a:lnSpc>
            </a:pPr>
            <a:r>
              <a:rPr lang="en-US" sz="3200" dirty="0"/>
              <a:t>Each time you enter the testing room</a:t>
            </a:r>
          </a:p>
          <a:p>
            <a:pPr>
              <a:lnSpc>
                <a:spcPct val="150000"/>
              </a:lnSpc>
            </a:pPr>
            <a:r>
              <a:rPr lang="en-US" sz="3200" dirty="0"/>
              <a:t>You will also be asked to </a:t>
            </a:r>
            <a:r>
              <a:rPr lang="en-US" sz="3200" u="sng" dirty="0">
                <a:solidFill>
                  <a:srgbClr val="4BEA36"/>
                </a:solidFill>
              </a:rPr>
              <a:t>turn out your pockets</a:t>
            </a:r>
          </a:p>
          <a:p>
            <a:pPr>
              <a:lnSpc>
                <a:spcPct val="150000"/>
              </a:lnSpc>
            </a:pPr>
            <a:r>
              <a:rPr lang="en-US" sz="3200" dirty="0"/>
              <a:t>You may be asked to remove your glasses for inspection</a:t>
            </a:r>
          </a:p>
          <a:p>
            <a:pPr>
              <a:lnSpc>
                <a:spcPct val="150000"/>
              </a:lnSpc>
            </a:pPr>
            <a:r>
              <a:rPr lang="en-US" sz="3200" dirty="0"/>
              <a:t>This will occur when you </a:t>
            </a:r>
            <a:r>
              <a:rPr lang="en-US" sz="3200" u="sng" dirty="0">
                <a:solidFill>
                  <a:srgbClr val="4BEA36"/>
                </a:solidFill>
              </a:rPr>
              <a:t>first enter</a:t>
            </a:r>
            <a:r>
              <a:rPr lang="en-US" sz="3200" dirty="0">
                <a:solidFill>
                  <a:srgbClr val="4BEA36"/>
                </a:solidFill>
              </a:rPr>
              <a:t> </a:t>
            </a:r>
            <a:r>
              <a:rPr lang="en-US" sz="3200" dirty="0"/>
              <a:t>the test room and will also occur </a:t>
            </a:r>
            <a:r>
              <a:rPr lang="en-US" sz="3200" u="sng" dirty="0">
                <a:solidFill>
                  <a:srgbClr val="4BEA36"/>
                </a:solidFill>
              </a:rPr>
              <a:t>if you leave</a:t>
            </a:r>
            <a:r>
              <a:rPr lang="en-US" sz="3200" dirty="0">
                <a:solidFill>
                  <a:srgbClr val="4BEA36"/>
                </a:solidFill>
              </a:rPr>
              <a:t> </a:t>
            </a:r>
            <a:r>
              <a:rPr lang="en-US" sz="3200" dirty="0"/>
              <a:t>to use the restroom and come back</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40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150" y="239929"/>
            <a:ext cx="1695450" cy="2076926"/>
          </a:xfrm>
          <a:prstGeom prst="rect">
            <a:avLst/>
          </a:prstGeom>
        </p:spPr>
      </p:pic>
      <p:sp>
        <p:nvSpPr>
          <p:cNvPr id="6" name="TextBox 5"/>
          <p:cNvSpPr txBox="1"/>
          <p:nvPr/>
        </p:nvSpPr>
        <p:spPr>
          <a:xfrm>
            <a:off x="6934200" y="6585343"/>
            <a:ext cx="2819400" cy="215444"/>
          </a:xfrm>
          <a:prstGeom prst="rect">
            <a:avLst/>
          </a:prstGeom>
          <a:noFill/>
        </p:spPr>
        <p:txBody>
          <a:bodyPr wrap="square" rtlCol="0">
            <a:spAutoFit/>
          </a:bodyPr>
          <a:lstStyle/>
          <a:p>
            <a:r>
              <a:rPr lang="en-US" sz="800" dirty="0"/>
              <a:t>Image credit: </a:t>
            </a:r>
            <a:r>
              <a:rPr lang="en-US" sz="800" dirty="0">
                <a:hlinkClick r:id="rId3"/>
              </a:rPr>
              <a:t>http://www.Seattleeducation.com/</a:t>
            </a:r>
            <a:endParaRPr lang="en-US" sz="800" dirty="0"/>
          </a:p>
        </p:txBody>
      </p:sp>
    </p:spTree>
    <p:extLst>
      <p:ext uri="{BB962C8B-B14F-4D97-AF65-F5344CB8AC3E}">
        <p14:creationId xmlns:p14="http://schemas.microsoft.com/office/powerpoint/2010/main" val="4817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8686800" cy="1325563"/>
          </a:xfrm>
        </p:spPr>
        <p:txBody>
          <a:bodyPr/>
          <a:lstStyle/>
          <a:p>
            <a:pPr algn="ctr"/>
            <a:r>
              <a:rPr lang="en-US" dirty="0"/>
              <a:t>Taking a break to leave and then coming back…</a:t>
            </a:r>
          </a:p>
        </p:txBody>
      </p:sp>
      <p:sp>
        <p:nvSpPr>
          <p:cNvPr id="3" name="Content Placeholder 2"/>
          <p:cNvSpPr>
            <a:spLocks noGrp="1"/>
          </p:cNvSpPr>
          <p:nvPr>
            <p:ph idx="1"/>
          </p:nvPr>
        </p:nvSpPr>
        <p:spPr>
          <a:xfrm>
            <a:off x="152400" y="1585912"/>
            <a:ext cx="8763000" cy="4953001"/>
          </a:xfrm>
        </p:spPr>
        <p:txBody>
          <a:bodyPr/>
          <a:lstStyle/>
          <a:p>
            <a:pPr>
              <a:lnSpc>
                <a:spcPct val="150000"/>
              </a:lnSpc>
            </a:pPr>
            <a:r>
              <a:rPr lang="en-US" dirty="0"/>
              <a:t>Can feel disruptive</a:t>
            </a:r>
          </a:p>
          <a:p>
            <a:pPr>
              <a:lnSpc>
                <a:spcPct val="150000"/>
              </a:lnSpc>
            </a:pPr>
            <a:r>
              <a:rPr lang="en-US" dirty="0"/>
              <a:t>This is because it takes time to use the restroom and then </a:t>
            </a:r>
            <a:r>
              <a:rPr lang="en-US" dirty="0">
                <a:solidFill>
                  <a:srgbClr val="4BEA36"/>
                </a:solidFill>
              </a:rPr>
              <a:t>undergo all the security procedures again </a:t>
            </a:r>
            <a:r>
              <a:rPr lang="en-US" dirty="0"/>
              <a:t>(e.g., them checking your picture to see if it’s really you, </a:t>
            </a:r>
            <a:r>
              <a:rPr lang="en-US" u="sng" dirty="0">
                <a:solidFill>
                  <a:srgbClr val="4BEA36"/>
                </a:solidFill>
              </a:rPr>
              <a:t>re-</a:t>
            </a:r>
            <a:r>
              <a:rPr lang="en-US" u="sng" dirty="0" err="1">
                <a:solidFill>
                  <a:srgbClr val="4BEA36"/>
                </a:solidFill>
              </a:rPr>
              <a:t>wanding</a:t>
            </a:r>
            <a:r>
              <a:rPr lang="en-US" dirty="0">
                <a:solidFill>
                  <a:srgbClr val="4BEA36"/>
                </a:solidFill>
              </a:rPr>
              <a:t> </a:t>
            </a:r>
            <a:r>
              <a:rPr lang="en-US" dirty="0"/>
              <a:t>you, having you turn out your pockets again)</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41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211" y="4596113"/>
            <a:ext cx="1760238" cy="1760238"/>
          </a:xfrm>
          <a:prstGeom prst="rect">
            <a:avLst/>
          </a:prstGeom>
        </p:spPr>
      </p:pic>
      <p:sp>
        <p:nvSpPr>
          <p:cNvPr id="7" name="TextBox 6"/>
          <p:cNvSpPr txBox="1"/>
          <p:nvPr/>
        </p:nvSpPr>
        <p:spPr>
          <a:xfrm>
            <a:off x="6934200" y="6585343"/>
            <a:ext cx="2819400" cy="215444"/>
          </a:xfrm>
          <a:prstGeom prst="rect">
            <a:avLst/>
          </a:prstGeom>
          <a:noFill/>
        </p:spPr>
        <p:txBody>
          <a:bodyPr wrap="square" rtlCol="0">
            <a:spAutoFit/>
          </a:bodyPr>
          <a:lstStyle/>
          <a:p>
            <a:r>
              <a:rPr lang="en-US" sz="800" dirty="0"/>
              <a:t>Image credit: </a:t>
            </a:r>
            <a:r>
              <a:rPr lang="en-US" sz="800" dirty="0">
                <a:hlinkClick r:id="rId3"/>
              </a:rPr>
              <a:t>http://www.kellycodetectors.com/</a:t>
            </a:r>
            <a:endParaRPr lang="en-US" sz="800" dirty="0"/>
          </a:p>
        </p:txBody>
      </p:sp>
    </p:spTree>
    <p:extLst>
      <p:ext uri="{BB962C8B-B14F-4D97-AF65-F5344CB8AC3E}">
        <p14:creationId xmlns:p14="http://schemas.microsoft.com/office/powerpoint/2010/main" val="81706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859B-F937-9008-E0B7-487B063EDC42}"/>
              </a:ext>
            </a:extLst>
          </p:cNvPr>
          <p:cNvSpPr>
            <a:spLocks noGrp="1"/>
          </p:cNvSpPr>
          <p:nvPr>
            <p:ph type="title"/>
          </p:nvPr>
        </p:nvSpPr>
        <p:spPr/>
        <p:txBody>
          <a:bodyPr/>
          <a:lstStyle/>
          <a:p>
            <a:r>
              <a:rPr lang="en-US" dirty="0"/>
              <a:t>II. SAMPLE QUESTIONS</a:t>
            </a:r>
          </a:p>
        </p:txBody>
      </p:sp>
      <p:sp>
        <p:nvSpPr>
          <p:cNvPr id="4" name="Slide Number Placeholder 3">
            <a:extLst>
              <a:ext uri="{FF2B5EF4-FFF2-40B4-BE49-F238E27FC236}">
                <a16:creationId xmlns:a16="http://schemas.microsoft.com/office/drawing/2014/main" id="{D2E9714F-F82B-252B-C9D7-AD0CC4C26154}"/>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42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1026" name="Picture 2" descr="21 Questions Game: 130+ Best Questions You'll Ever Ask |">
            <a:extLst>
              <a:ext uri="{FF2B5EF4-FFF2-40B4-BE49-F238E27FC236}">
                <a16:creationId xmlns:a16="http://schemas.microsoft.com/office/drawing/2014/main" id="{0BBF0762-A2E9-4414-2FB0-B17CB609CB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9788" y="2005648"/>
            <a:ext cx="7675562" cy="399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22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4AAC2-18F0-9C98-E11C-51E346E6E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78707-A70B-9647-F7D8-A89F576A6BE3}"/>
              </a:ext>
            </a:extLst>
          </p:cNvPr>
          <p:cNvSpPr>
            <a:spLocks noGrp="1"/>
          </p:cNvSpPr>
          <p:nvPr>
            <p:ph type="title"/>
          </p:nvPr>
        </p:nvSpPr>
        <p:spPr/>
        <p:txBody>
          <a:bodyPr/>
          <a:lstStyle/>
          <a:p>
            <a:r>
              <a:rPr lang="en-US" dirty="0"/>
              <a:t>There are some new formats…**</a:t>
            </a:r>
          </a:p>
        </p:txBody>
      </p:sp>
      <p:sp>
        <p:nvSpPr>
          <p:cNvPr id="3" name="Content Placeholder 2">
            <a:extLst>
              <a:ext uri="{FF2B5EF4-FFF2-40B4-BE49-F238E27FC236}">
                <a16:creationId xmlns:a16="http://schemas.microsoft.com/office/drawing/2014/main" id="{65BF3C12-9688-2198-010D-6479684CF15E}"/>
              </a:ext>
            </a:extLst>
          </p:cNvPr>
          <p:cNvSpPr>
            <a:spLocks noGrp="1"/>
          </p:cNvSpPr>
          <p:nvPr>
            <p:ph idx="1"/>
          </p:nvPr>
        </p:nvSpPr>
        <p:spPr/>
        <p:txBody>
          <a:bodyPr>
            <a:normAutofit/>
          </a:bodyPr>
          <a:lstStyle/>
          <a:p>
            <a:r>
              <a:rPr lang="en-US" sz="3600" dirty="0"/>
              <a:t>Be prepared for some alternatives to multiple choice</a:t>
            </a:r>
          </a:p>
        </p:txBody>
      </p:sp>
      <p:sp>
        <p:nvSpPr>
          <p:cNvPr id="4" name="Slide Number Placeholder 3">
            <a:extLst>
              <a:ext uri="{FF2B5EF4-FFF2-40B4-BE49-F238E27FC236}">
                <a16:creationId xmlns:a16="http://schemas.microsoft.com/office/drawing/2014/main" id="{0C850C84-531C-9933-6EFE-F8CA78A931C7}"/>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43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91161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2F38-52EC-D55A-792A-F927350B6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6C14A-25AA-5123-E139-4041355912E0}"/>
              </a:ext>
            </a:extLst>
          </p:cNvPr>
          <p:cNvSpPr>
            <a:spLocks noGrp="1"/>
          </p:cNvSpPr>
          <p:nvPr>
            <p:ph type="title"/>
          </p:nvPr>
        </p:nvSpPr>
        <p:spPr>
          <a:xfrm>
            <a:off x="0" y="0"/>
            <a:ext cx="8515350" cy="914401"/>
          </a:xfrm>
        </p:spPr>
        <p:txBody>
          <a:bodyPr>
            <a:normAutofit/>
          </a:bodyPr>
          <a:lstStyle/>
          <a:p>
            <a:r>
              <a:rPr lang="en-US" sz="3200" dirty="0"/>
              <a:t>Question formats include:</a:t>
            </a:r>
          </a:p>
        </p:txBody>
      </p:sp>
      <p:sp>
        <p:nvSpPr>
          <p:cNvPr id="3" name="Content Placeholder 2">
            <a:extLst>
              <a:ext uri="{FF2B5EF4-FFF2-40B4-BE49-F238E27FC236}">
                <a16:creationId xmlns:a16="http://schemas.microsoft.com/office/drawing/2014/main" id="{4380A170-70F5-D5DC-2F79-E3332A2681B9}"/>
              </a:ext>
            </a:extLst>
          </p:cNvPr>
          <p:cNvSpPr>
            <a:spLocks noGrp="1"/>
          </p:cNvSpPr>
          <p:nvPr>
            <p:ph idx="1"/>
          </p:nvPr>
        </p:nvSpPr>
        <p:spPr>
          <a:xfrm>
            <a:off x="76200" y="762000"/>
            <a:ext cx="8991600" cy="5959476"/>
          </a:xfrm>
        </p:spPr>
        <p:txBody>
          <a:bodyPr>
            <a:normAutofit/>
          </a:bodyPr>
          <a:lstStyle/>
          <a:p>
            <a:pPr marL="342900" marR="0" lvl="0" indent="-342900">
              <a:spcBef>
                <a:spcPts val="550"/>
              </a:spcBef>
              <a:spcAft>
                <a:spcPts val="0"/>
              </a:spcAft>
              <a:buClr>
                <a:srgbClr val="231F20"/>
              </a:buClr>
              <a:buSzPts val="1050"/>
              <a:buFont typeface="Myriad Pro Light"/>
              <a:buChar char="•"/>
              <a:tabLst>
                <a:tab pos="621665" algn="l"/>
              </a:tabLst>
            </a:pPr>
            <a:r>
              <a:rPr lang="en-US" sz="3200" b="1" spc="0" dirty="0">
                <a:solidFill>
                  <a:schemeClr val="bg1">
                    <a:lumMod val="20000"/>
                    <a:lumOff val="80000"/>
                  </a:schemeClr>
                </a:solidFill>
                <a:effectLst/>
                <a:latin typeface="Myriad Pro Light"/>
                <a:ea typeface="Myriad Pro Light"/>
                <a:cs typeface="Myriad Pro Light"/>
              </a:rPr>
              <a:t>Clicking</a:t>
            </a:r>
            <a:r>
              <a:rPr lang="en-US" sz="3200" b="1" spc="-15"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more</a:t>
            </a:r>
            <a:r>
              <a:rPr lang="en-US" sz="3200" b="1" spc="-5"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than</a:t>
            </a:r>
            <a:r>
              <a:rPr lang="en-US" sz="3200" b="1" spc="-5"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one</a:t>
            </a:r>
            <a:r>
              <a:rPr lang="en-US" sz="3200" b="1" spc="-5"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oval</a:t>
            </a:r>
            <a:r>
              <a:rPr lang="en-US" sz="3200" b="1" spc="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to select</a:t>
            </a:r>
            <a:r>
              <a:rPr lang="en-US" sz="3200" spc="-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answers</a:t>
            </a:r>
            <a:r>
              <a:rPr lang="en-US" sz="3200" spc="-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from</a:t>
            </a:r>
            <a:r>
              <a:rPr lang="en-US" sz="3200" spc="-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a:t>
            </a:r>
            <a:r>
              <a:rPr lang="en-US" sz="3200" spc="-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list</a:t>
            </a:r>
            <a:r>
              <a:rPr lang="en-US" sz="3200" spc="-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of </a:t>
            </a:r>
            <a:r>
              <a:rPr lang="en-US" sz="3200" spc="-10" dirty="0">
                <a:solidFill>
                  <a:schemeClr val="bg1">
                    <a:lumMod val="20000"/>
                    <a:lumOff val="80000"/>
                  </a:schemeClr>
                </a:solidFill>
                <a:effectLst/>
                <a:latin typeface="Myriad Pro Light"/>
                <a:ea typeface="Myriad Pro Light"/>
                <a:cs typeface="Myriad Pro Light"/>
              </a:rPr>
              <a:t>choices.</a:t>
            </a:r>
          </a:p>
          <a:p>
            <a:pPr marL="342900" marR="0" lvl="0" indent="-342900">
              <a:spcBef>
                <a:spcPts val="550"/>
              </a:spcBef>
              <a:spcAft>
                <a:spcPts val="0"/>
              </a:spcAft>
              <a:buClr>
                <a:srgbClr val="231F20"/>
              </a:buClr>
              <a:buSzPts val="1050"/>
              <a:buFont typeface="Myriad Pro Light"/>
              <a:buChar char="•"/>
              <a:tabLst>
                <a:tab pos="621665" algn="l"/>
              </a:tabLst>
            </a:pPr>
            <a:endParaRPr lang="en-US" sz="3200" spc="0" dirty="0">
              <a:solidFill>
                <a:schemeClr val="bg1">
                  <a:lumMod val="20000"/>
                  <a:lumOff val="80000"/>
                </a:schemeClr>
              </a:solidFill>
              <a:effectLst/>
              <a:latin typeface="Myriad Pro Light"/>
              <a:ea typeface="Myriad Pro Light"/>
              <a:cs typeface="Myriad Pro Light"/>
            </a:endParaRPr>
          </a:p>
          <a:p>
            <a:pPr marL="342900" marR="871855" lvl="0" indent="-342900">
              <a:lnSpc>
                <a:spcPct val="95000"/>
              </a:lnSpc>
              <a:spcBef>
                <a:spcPts val="410"/>
              </a:spcBef>
              <a:spcAft>
                <a:spcPts val="0"/>
              </a:spcAft>
              <a:buClr>
                <a:srgbClr val="231F20"/>
              </a:buClr>
              <a:buSzPts val="1050"/>
              <a:buFont typeface="Myriad Pro Light"/>
              <a:buChar char="•"/>
              <a:tabLst>
                <a:tab pos="622300" algn="l"/>
              </a:tabLst>
            </a:pPr>
            <a:r>
              <a:rPr lang="en-US" sz="3200" b="1" spc="0" dirty="0">
                <a:solidFill>
                  <a:schemeClr val="bg1">
                    <a:lumMod val="20000"/>
                    <a:lumOff val="80000"/>
                  </a:schemeClr>
                </a:solidFill>
                <a:effectLst/>
                <a:latin typeface="Myriad Pro Light"/>
                <a:ea typeface="Myriad Pro Light"/>
                <a:cs typeface="Myriad Pro Light"/>
              </a:rPr>
              <a:t>Typing</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in</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an</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entry</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box.</a:t>
            </a:r>
            <a:r>
              <a:rPr lang="en-US" sz="3200" b="1" spc="-4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When</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the</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answer</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is</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number,</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you</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may</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be</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asked</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to</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enter</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numerical</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answer. Some questions may have more than one place to enter a response.</a:t>
            </a:r>
          </a:p>
          <a:p>
            <a:pPr marL="342900" marR="871855" lvl="0" indent="-342900">
              <a:lnSpc>
                <a:spcPct val="95000"/>
              </a:lnSpc>
              <a:spcBef>
                <a:spcPts val="410"/>
              </a:spcBef>
              <a:spcAft>
                <a:spcPts val="0"/>
              </a:spcAft>
              <a:buClr>
                <a:srgbClr val="231F20"/>
              </a:buClr>
              <a:buSzPts val="1050"/>
              <a:buFont typeface="Myriad Pro Light"/>
              <a:buChar char="•"/>
              <a:tabLst>
                <a:tab pos="622300" algn="l"/>
              </a:tabLst>
            </a:pPr>
            <a:endParaRPr lang="en-US" sz="3200" spc="0" dirty="0">
              <a:solidFill>
                <a:schemeClr val="bg1">
                  <a:lumMod val="20000"/>
                  <a:lumOff val="80000"/>
                </a:schemeClr>
              </a:solidFill>
              <a:effectLst/>
              <a:latin typeface="Myriad Pro Light"/>
              <a:ea typeface="Myriad Pro Light"/>
              <a:cs typeface="Myriad Pro Light"/>
            </a:endParaRPr>
          </a:p>
          <a:p>
            <a:pPr marL="342900" marR="932815" lvl="0" indent="-342900">
              <a:lnSpc>
                <a:spcPct val="95000"/>
              </a:lnSpc>
              <a:spcBef>
                <a:spcPts val="420"/>
              </a:spcBef>
              <a:spcAft>
                <a:spcPts val="0"/>
              </a:spcAft>
              <a:buClr>
                <a:srgbClr val="231F20"/>
              </a:buClr>
              <a:buSzPts val="1050"/>
              <a:buFont typeface="Myriad Pro Light"/>
              <a:buChar char="•"/>
              <a:tabLst>
                <a:tab pos="622300" algn="l"/>
              </a:tabLst>
            </a:pPr>
            <a:r>
              <a:rPr lang="en-US" sz="3200" b="1" spc="0" dirty="0">
                <a:solidFill>
                  <a:schemeClr val="bg1">
                    <a:lumMod val="20000"/>
                    <a:lumOff val="80000"/>
                  </a:schemeClr>
                </a:solidFill>
                <a:effectLst/>
                <a:latin typeface="Myriad Pro Light"/>
                <a:ea typeface="Myriad Pro Light"/>
                <a:cs typeface="Myriad Pro Light"/>
              </a:rPr>
              <a:t>Clicking</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check</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boxes.</a:t>
            </a:r>
            <a:r>
              <a:rPr lang="en-US" sz="3200" b="1" spc="-5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You</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may</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be</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asked</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to</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click</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check</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boxes</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instead</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of</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an</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oval</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when</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more</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than</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one choice within a set of answers can be selected.</a:t>
            </a:r>
          </a:p>
          <a:p>
            <a:endParaRPr lang="en-US" dirty="0"/>
          </a:p>
        </p:txBody>
      </p:sp>
      <p:sp>
        <p:nvSpPr>
          <p:cNvPr id="4" name="Slide Number Placeholder 3">
            <a:extLst>
              <a:ext uri="{FF2B5EF4-FFF2-40B4-BE49-F238E27FC236}">
                <a16:creationId xmlns:a16="http://schemas.microsoft.com/office/drawing/2014/main" id="{D2107515-9A2D-C654-9600-4568AC7EBE11}"/>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44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12058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E5E9C-AB46-0E46-9228-09FEF5615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17452-6776-0BB6-3DB2-F3BD0F37042D}"/>
              </a:ext>
            </a:extLst>
          </p:cNvPr>
          <p:cNvSpPr>
            <a:spLocks noGrp="1"/>
          </p:cNvSpPr>
          <p:nvPr>
            <p:ph type="title"/>
          </p:nvPr>
        </p:nvSpPr>
        <p:spPr>
          <a:xfrm>
            <a:off x="228600" y="136524"/>
            <a:ext cx="8286750" cy="473077"/>
          </a:xfrm>
        </p:spPr>
        <p:txBody>
          <a:bodyPr>
            <a:normAutofit fontScale="90000"/>
          </a:bodyPr>
          <a:lstStyle/>
          <a:p>
            <a:r>
              <a:rPr lang="en-US" sz="3200" dirty="0"/>
              <a:t>Question formats also include:</a:t>
            </a:r>
          </a:p>
        </p:txBody>
      </p:sp>
      <p:sp>
        <p:nvSpPr>
          <p:cNvPr id="3" name="Content Placeholder 2">
            <a:extLst>
              <a:ext uri="{FF2B5EF4-FFF2-40B4-BE49-F238E27FC236}">
                <a16:creationId xmlns:a16="http://schemas.microsoft.com/office/drawing/2014/main" id="{AB5FA3DA-D362-C7DC-CD34-EE279928F98D}"/>
              </a:ext>
            </a:extLst>
          </p:cNvPr>
          <p:cNvSpPr>
            <a:spLocks noGrp="1"/>
          </p:cNvSpPr>
          <p:nvPr>
            <p:ph idx="1"/>
          </p:nvPr>
        </p:nvSpPr>
        <p:spPr>
          <a:xfrm>
            <a:off x="152400" y="609600"/>
            <a:ext cx="8915400" cy="5943599"/>
          </a:xfrm>
        </p:spPr>
        <p:txBody>
          <a:bodyPr>
            <a:normAutofit/>
          </a:bodyPr>
          <a:lstStyle/>
          <a:p>
            <a:pPr marL="342900" marR="715010" lvl="0" indent="-342900">
              <a:lnSpc>
                <a:spcPct val="95000"/>
              </a:lnSpc>
              <a:spcBef>
                <a:spcPts val="425"/>
              </a:spcBef>
              <a:spcAft>
                <a:spcPts val="0"/>
              </a:spcAft>
              <a:buClr>
                <a:srgbClr val="231F20"/>
              </a:buClr>
              <a:buSzPts val="1050"/>
              <a:buFont typeface="Myriad Pro Light"/>
              <a:buChar char="•"/>
              <a:tabLst>
                <a:tab pos="622300" algn="l"/>
              </a:tabLst>
            </a:pPr>
            <a:r>
              <a:rPr lang="en-US" sz="3200" b="1" spc="0" dirty="0">
                <a:solidFill>
                  <a:schemeClr val="bg1">
                    <a:lumMod val="20000"/>
                    <a:lumOff val="80000"/>
                  </a:schemeClr>
                </a:solidFill>
                <a:effectLst/>
                <a:latin typeface="Myriad Pro Light"/>
                <a:ea typeface="Myriad Pro Light"/>
                <a:cs typeface="Myriad Pro Light"/>
              </a:rPr>
              <a:t>Clicking</a:t>
            </a:r>
            <a:r>
              <a:rPr lang="en-US" sz="3200" b="1" spc="-15"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on</a:t>
            </a:r>
            <a:r>
              <a:rPr lang="en-US" sz="3200" b="1" spc="-15"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sentences.</a:t>
            </a:r>
            <a:r>
              <a:rPr lang="en-US" sz="3200" b="1" spc="-1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In</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questions</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with</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reading</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passages,</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you</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may</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be</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asked</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to</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choose</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your</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answers</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by clicking on a sentence (or sentences) within the reading passage.</a:t>
            </a:r>
          </a:p>
          <a:p>
            <a:pPr marL="342900" marR="715010" lvl="0" indent="-342900">
              <a:lnSpc>
                <a:spcPct val="95000"/>
              </a:lnSpc>
              <a:spcBef>
                <a:spcPts val="425"/>
              </a:spcBef>
              <a:spcAft>
                <a:spcPts val="0"/>
              </a:spcAft>
              <a:buClr>
                <a:srgbClr val="231F20"/>
              </a:buClr>
              <a:buSzPts val="1050"/>
              <a:buFont typeface="Myriad Pro Light"/>
              <a:buChar char="•"/>
              <a:tabLst>
                <a:tab pos="622300" algn="l"/>
              </a:tabLst>
            </a:pPr>
            <a:endParaRPr lang="en-US" sz="3200" spc="0" dirty="0">
              <a:solidFill>
                <a:schemeClr val="bg1">
                  <a:lumMod val="20000"/>
                  <a:lumOff val="80000"/>
                </a:schemeClr>
              </a:solidFill>
              <a:effectLst/>
              <a:latin typeface="Myriad Pro Light"/>
              <a:ea typeface="Myriad Pro Light"/>
              <a:cs typeface="Myriad Pro Light"/>
            </a:endParaRPr>
          </a:p>
          <a:p>
            <a:pPr marL="342900" marR="624840" lvl="0" indent="-342900">
              <a:lnSpc>
                <a:spcPct val="95000"/>
              </a:lnSpc>
              <a:spcBef>
                <a:spcPts val="425"/>
              </a:spcBef>
              <a:spcAft>
                <a:spcPts val="0"/>
              </a:spcAft>
              <a:buClr>
                <a:srgbClr val="231F20"/>
              </a:buClr>
              <a:buSzPts val="1050"/>
              <a:buFont typeface="Myriad Pro Light"/>
              <a:buChar char="•"/>
              <a:tabLst>
                <a:tab pos="622300" algn="l"/>
              </a:tabLst>
            </a:pPr>
            <a:r>
              <a:rPr lang="en-US" sz="3200" b="1" spc="0" dirty="0">
                <a:solidFill>
                  <a:schemeClr val="bg1">
                    <a:lumMod val="20000"/>
                    <a:lumOff val="80000"/>
                  </a:schemeClr>
                </a:solidFill>
                <a:effectLst/>
                <a:latin typeface="Myriad Pro Light"/>
                <a:ea typeface="Myriad Pro Light"/>
                <a:cs typeface="Myriad Pro Light"/>
              </a:rPr>
              <a:t>Dragging</a:t>
            </a:r>
            <a:r>
              <a:rPr lang="en-US" sz="3200" b="1" spc="-3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and</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dropping</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answer</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choices</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into</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targets</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on</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the</a:t>
            </a:r>
            <a:r>
              <a:rPr lang="en-US" sz="3200" b="1" spc="-20" dirty="0">
                <a:solidFill>
                  <a:schemeClr val="bg1">
                    <a:lumMod val="20000"/>
                    <a:lumOff val="80000"/>
                  </a:schemeClr>
                </a:solidFill>
                <a:effectLst/>
                <a:latin typeface="Myriad Pro Light"/>
                <a:ea typeface="Myriad Pro Light"/>
                <a:cs typeface="Myriad Pro Light"/>
              </a:rPr>
              <a:t> </a:t>
            </a:r>
            <a:r>
              <a:rPr lang="en-US" sz="3200" b="1" spc="0" dirty="0">
                <a:solidFill>
                  <a:schemeClr val="bg1">
                    <a:lumMod val="20000"/>
                    <a:lumOff val="80000"/>
                  </a:schemeClr>
                </a:solidFill>
                <a:effectLst/>
                <a:latin typeface="Myriad Pro Light"/>
                <a:ea typeface="Myriad Pro Light"/>
                <a:cs typeface="Myriad Pro Light"/>
              </a:rPr>
              <a:t>screen.</a:t>
            </a:r>
            <a:r>
              <a:rPr lang="en-US" sz="3200" b="1" spc="-5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You</a:t>
            </a:r>
            <a:r>
              <a:rPr lang="en-US" sz="3200" spc="-20"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may</a:t>
            </a:r>
            <a:r>
              <a:rPr lang="en-US" sz="3200" spc="-2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be</a:t>
            </a:r>
            <a:r>
              <a:rPr lang="en-US" sz="3200" spc="-2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asked</a:t>
            </a:r>
            <a:r>
              <a:rPr lang="en-US" sz="3200" spc="-2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to</a:t>
            </a:r>
            <a:r>
              <a:rPr lang="en-US" sz="3200" spc="-2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select</a:t>
            </a:r>
            <a:r>
              <a:rPr lang="en-US" sz="3200" spc="-25" dirty="0">
                <a:solidFill>
                  <a:schemeClr val="bg1">
                    <a:lumMod val="20000"/>
                    <a:lumOff val="80000"/>
                  </a:schemeClr>
                </a:solidFill>
                <a:effectLst/>
                <a:latin typeface="Myriad Pro Light"/>
                <a:ea typeface="Myriad Pro Light"/>
                <a:cs typeface="Myriad Pro Light"/>
              </a:rPr>
              <a:t> </a:t>
            </a:r>
            <a:r>
              <a:rPr lang="en-US" sz="3200" spc="0" dirty="0">
                <a:solidFill>
                  <a:schemeClr val="bg1">
                    <a:lumMod val="20000"/>
                    <a:lumOff val="80000"/>
                  </a:schemeClr>
                </a:solidFill>
                <a:effectLst/>
                <a:latin typeface="Myriad Pro Light"/>
                <a:ea typeface="Myriad Pro Light"/>
                <a:cs typeface="Myriad Pro Light"/>
              </a:rPr>
              <a:t>answers from a list of choices and drag your answers to the appropriate location in a table, paragraph of text or </a:t>
            </a:r>
            <a:r>
              <a:rPr lang="en-US" sz="3200" spc="-10" dirty="0">
                <a:solidFill>
                  <a:schemeClr val="bg1">
                    <a:lumMod val="20000"/>
                    <a:lumOff val="80000"/>
                  </a:schemeClr>
                </a:solidFill>
                <a:effectLst/>
                <a:latin typeface="Myriad Pro Light"/>
                <a:ea typeface="Myriad Pro Light"/>
                <a:cs typeface="Myriad Pro Light"/>
              </a:rPr>
              <a:t>graphic.</a:t>
            </a:r>
          </a:p>
          <a:p>
            <a:pPr marL="342900" marR="624840" lvl="0" indent="-342900">
              <a:lnSpc>
                <a:spcPct val="95000"/>
              </a:lnSpc>
              <a:spcBef>
                <a:spcPts val="425"/>
              </a:spcBef>
              <a:spcAft>
                <a:spcPts val="0"/>
              </a:spcAft>
              <a:buClr>
                <a:srgbClr val="231F20"/>
              </a:buClr>
              <a:buSzPts val="1050"/>
              <a:buFont typeface="Myriad Pro Light"/>
              <a:buChar char="•"/>
              <a:tabLst>
                <a:tab pos="622300" algn="l"/>
              </a:tabLst>
            </a:pPr>
            <a:endParaRPr lang="en-US" sz="3200" spc="0" dirty="0">
              <a:solidFill>
                <a:schemeClr val="bg1">
                  <a:lumMod val="20000"/>
                  <a:lumOff val="80000"/>
                </a:schemeClr>
              </a:solidFill>
              <a:effectLst/>
              <a:latin typeface="Myriad Pro Light"/>
              <a:ea typeface="Myriad Pro Light"/>
              <a:cs typeface="Myriad Pro Light"/>
            </a:endParaRPr>
          </a:p>
          <a:p>
            <a:pPr marL="342900" marR="758190" lvl="0" indent="-342900">
              <a:lnSpc>
                <a:spcPct val="95000"/>
              </a:lnSpc>
              <a:spcBef>
                <a:spcPts val="425"/>
              </a:spcBef>
              <a:spcAft>
                <a:spcPts val="0"/>
              </a:spcAft>
              <a:buClr>
                <a:srgbClr val="231F20"/>
              </a:buClr>
              <a:buSzPts val="1050"/>
              <a:buFont typeface="Myriad Pro Light"/>
              <a:buChar char="•"/>
              <a:tabLst>
                <a:tab pos="622300" algn="l"/>
              </a:tabLst>
            </a:pPr>
            <a:endParaRPr lang="en-US" sz="3200" spc="0" dirty="0">
              <a:solidFill>
                <a:schemeClr val="bg1">
                  <a:lumMod val="20000"/>
                  <a:lumOff val="80000"/>
                </a:schemeClr>
              </a:solidFill>
              <a:effectLst/>
              <a:latin typeface="Myriad Pro Light"/>
              <a:ea typeface="Myriad Pro Light"/>
              <a:cs typeface="Myriad Pro Light"/>
            </a:endParaRPr>
          </a:p>
          <a:p>
            <a:endParaRPr lang="en-US" dirty="0"/>
          </a:p>
        </p:txBody>
      </p:sp>
      <p:sp>
        <p:nvSpPr>
          <p:cNvPr id="4" name="Slide Number Placeholder 3">
            <a:extLst>
              <a:ext uri="{FF2B5EF4-FFF2-40B4-BE49-F238E27FC236}">
                <a16:creationId xmlns:a16="http://schemas.microsoft.com/office/drawing/2014/main" id="{854E4EB8-B852-CCFD-8E9F-B785C1ED4B4A}"/>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45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365673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66BF-5646-875C-1385-56112C0DD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DDD5E-0008-365A-7AAE-C9A018AEC04B}"/>
              </a:ext>
            </a:extLst>
          </p:cNvPr>
          <p:cNvSpPr>
            <a:spLocks noGrp="1"/>
          </p:cNvSpPr>
          <p:nvPr>
            <p:ph type="title"/>
          </p:nvPr>
        </p:nvSpPr>
        <p:spPr>
          <a:xfrm>
            <a:off x="152400" y="0"/>
            <a:ext cx="8362950" cy="838201"/>
          </a:xfrm>
        </p:spPr>
        <p:txBody>
          <a:bodyPr>
            <a:normAutofit/>
          </a:bodyPr>
          <a:lstStyle/>
          <a:p>
            <a:r>
              <a:rPr lang="en-US" sz="3200" dirty="0"/>
              <a:t>More question formats:</a:t>
            </a:r>
          </a:p>
        </p:txBody>
      </p:sp>
      <p:sp>
        <p:nvSpPr>
          <p:cNvPr id="3" name="Content Placeholder 2">
            <a:extLst>
              <a:ext uri="{FF2B5EF4-FFF2-40B4-BE49-F238E27FC236}">
                <a16:creationId xmlns:a16="http://schemas.microsoft.com/office/drawing/2014/main" id="{13770C12-0306-EBCD-1B89-36A241A68EB2}"/>
              </a:ext>
            </a:extLst>
          </p:cNvPr>
          <p:cNvSpPr>
            <a:spLocks noGrp="1"/>
          </p:cNvSpPr>
          <p:nvPr>
            <p:ph idx="1"/>
          </p:nvPr>
        </p:nvSpPr>
        <p:spPr>
          <a:xfrm>
            <a:off x="-76200" y="762000"/>
            <a:ext cx="8591550" cy="5414963"/>
          </a:xfrm>
        </p:spPr>
        <p:txBody>
          <a:bodyPr/>
          <a:lstStyle/>
          <a:p>
            <a:pPr marL="342900" marR="758190" lvl="0" indent="-342900">
              <a:lnSpc>
                <a:spcPct val="95000"/>
              </a:lnSpc>
              <a:spcBef>
                <a:spcPts val="425"/>
              </a:spcBef>
              <a:spcAft>
                <a:spcPts val="0"/>
              </a:spcAft>
              <a:buClr>
                <a:srgbClr val="231F20"/>
              </a:buClr>
              <a:buSzPts val="1050"/>
              <a:buFont typeface="Myriad Pro Light"/>
              <a:buChar char="•"/>
              <a:tabLst>
                <a:tab pos="622300" algn="l"/>
              </a:tabLst>
            </a:pPr>
            <a:r>
              <a:rPr lang="en-US" sz="2800" b="1" spc="0" dirty="0">
                <a:solidFill>
                  <a:schemeClr val="bg1">
                    <a:lumMod val="20000"/>
                    <a:lumOff val="80000"/>
                  </a:schemeClr>
                </a:solidFill>
                <a:effectLst/>
                <a:latin typeface="Myriad Pro Light"/>
                <a:ea typeface="Myriad Pro Light"/>
                <a:cs typeface="Myriad Pro Light"/>
              </a:rPr>
              <a:t>Selecting</a:t>
            </a:r>
            <a:r>
              <a:rPr lang="en-US" sz="2800" b="1" spc="-2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answer</a:t>
            </a:r>
            <a:r>
              <a:rPr lang="en-US" sz="2800" b="1" spc="-2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choices</a:t>
            </a:r>
            <a:r>
              <a:rPr lang="en-US" sz="2800" b="1" spc="-2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from</a:t>
            </a:r>
            <a:r>
              <a:rPr lang="en-US" sz="2800" b="1" spc="-2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a</a:t>
            </a:r>
            <a:r>
              <a:rPr lang="en-US" sz="2800" b="1" spc="-2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drop-down</a:t>
            </a:r>
            <a:r>
              <a:rPr lang="en-US" sz="2800" b="1" spc="-2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menu.</a:t>
            </a:r>
            <a:r>
              <a:rPr lang="en-US" sz="2800" b="1" spc="-55"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You</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may</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be</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asked</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to</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choose</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answers</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by</a:t>
            </a:r>
            <a:r>
              <a:rPr lang="en-US" sz="2800" spc="-2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selecting choices from a drop-down menu (e.g., to complete a sentence).</a:t>
            </a:r>
          </a:p>
          <a:p>
            <a:pPr marL="342900" marR="758190" lvl="0" indent="-342900">
              <a:lnSpc>
                <a:spcPct val="95000"/>
              </a:lnSpc>
              <a:spcBef>
                <a:spcPts val="425"/>
              </a:spcBef>
              <a:spcAft>
                <a:spcPts val="0"/>
              </a:spcAft>
              <a:buClr>
                <a:srgbClr val="231F20"/>
              </a:buClr>
              <a:buSzPts val="1050"/>
              <a:buFont typeface="Myriad Pro Light"/>
              <a:buChar char="•"/>
              <a:tabLst>
                <a:tab pos="622300" algn="l"/>
              </a:tabLst>
            </a:pPr>
            <a:endParaRPr lang="en-US" sz="2800" spc="0" dirty="0">
              <a:solidFill>
                <a:schemeClr val="bg1">
                  <a:lumMod val="20000"/>
                  <a:lumOff val="80000"/>
                </a:schemeClr>
              </a:solidFill>
              <a:effectLst/>
              <a:latin typeface="Myriad Pro Light"/>
              <a:ea typeface="Myriad Pro Light"/>
              <a:cs typeface="Myriad Pro Light"/>
            </a:endParaRPr>
          </a:p>
          <a:p>
            <a:pPr marL="342900" marR="758190" indent="-342900">
              <a:lnSpc>
                <a:spcPct val="95000"/>
              </a:lnSpc>
              <a:spcBef>
                <a:spcPts val="425"/>
              </a:spcBef>
              <a:buClr>
                <a:srgbClr val="231F20"/>
              </a:buClr>
              <a:buSzPts val="1050"/>
              <a:buFont typeface="Myriad Pro Light"/>
              <a:buChar char="•"/>
              <a:tabLst>
                <a:tab pos="622300" algn="l"/>
              </a:tabLst>
            </a:pPr>
            <a:r>
              <a:rPr lang="en-US" sz="2800" b="1" spc="0" dirty="0">
                <a:solidFill>
                  <a:schemeClr val="bg1">
                    <a:lumMod val="20000"/>
                    <a:lumOff val="80000"/>
                  </a:schemeClr>
                </a:solidFill>
                <a:effectLst/>
                <a:latin typeface="Myriad Pro Light"/>
                <a:ea typeface="Myriad Pro Light"/>
                <a:cs typeface="Myriad Pro Light"/>
              </a:rPr>
              <a:t>Clicking</a:t>
            </a:r>
            <a:r>
              <a:rPr lang="en-US" sz="2800" b="1" spc="-1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parts</a:t>
            </a:r>
            <a:r>
              <a:rPr lang="en-US" sz="2800" b="1" spc="-1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of</a:t>
            </a:r>
            <a:r>
              <a:rPr lang="en-US" sz="2800" b="1" spc="-1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a</a:t>
            </a:r>
            <a:r>
              <a:rPr lang="en-US" sz="2800" b="1" spc="-10" dirty="0">
                <a:solidFill>
                  <a:schemeClr val="bg1">
                    <a:lumMod val="20000"/>
                    <a:lumOff val="80000"/>
                  </a:schemeClr>
                </a:solidFill>
                <a:effectLst/>
                <a:latin typeface="Myriad Pro Light"/>
                <a:ea typeface="Myriad Pro Light"/>
                <a:cs typeface="Myriad Pro Light"/>
              </a:rPr>
              <a:t> </a:t>
            </a:r>
            <a:r>
              <a:rPr lang="en-US" sz="2800" b="1" spc="0" dirty="0">
                <a:solidFill>
                  <a:schemeClr val="bg1">
                    <a:lumMod val="20000"/>
                    <a:lumOff val="80000"/>
                  </a:schemeClr>
                </a:solidFill>
                <a:effectLst/>
                <a:latin typeface="Myriad Pro Light"/>
                <a:ea typeface="Myriad Pro Light"/>
                <a:cs typeface="Myriad Pro Light"/>
              </a:rPr>
              <a:t>graphic. </a:t>
            </a:r>
            <a:r>
              <a:rPr lang="en-US" sz="2800" spc="0" dirty="0">
                <a:solidFill>
                  <a:schemeClr val="bg1">
                    <a:lumMod val="20000"/>
                    <a:lumOff val="80000"/>
                  </a:schemeClr>
                </a:solidFill>
                <a:effectLst/>
                <a:latin typeface="Myriad Pro Light"/>
                <a:ea typeface="Myriad Pro Light"/>
                <a:cs typeface="Myriad Pro Light"/>
              </a:rPr>
              <a:t>In</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some</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questions,</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you</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will</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select</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your</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answers</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by</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clicking</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on</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a</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location</a:t>
            </a:r>
            <a:r>
              <a:rPr lang="en-US" sz="2800" spc="-10" dirty="0">
                <a:solidFill>
                  <a:schemeClr val="bg1">
                    <a:lumMod val="20000"/>
                    <a:lumOff val="80000"/>
                  </a:schemeClr>
                </a:solidFill>
                <a:effectLst/>
                <a:latin typeface="Myriad Pro Light"/>
                <a:ea typeface="Myriad Pro Light"/>
                <a:cs typeface="Myriad Pro Light"/>
              </a:rPr>
              <a:t> </a:t>
            </a:r>
            <a:r>
              <a:rPr lang="en-US" sz="2800" spc="0" dirty="0">
                <a:solidFill>
                  <a:schemeClr val="bg1">
                    <a:lumMod val="20000"/>
                    <a:lumOff val="80000"/>
                  </a:schemeClr>
                </a:solidFill>
                <a:effectLst/>
                <a:latin typeface="Myriad Pro Light"/>
                <a:ea typeface="Myriad Pro Light"/>
                <a:cs typeface="Myriad Pro Light"/>
              </a:rPr>
              <a:t>(or locations) on a graphic such as a map or chart, as opposed to choosing your answer from a list. (e.g</a:t>
            </a:r>
            <a:r>
              <a:rPr lang="en-US" sz="2800" spc="0">
                <a:solidFill>
                  <a:schemeClr val="bg1">
                    <a:lumMod val="20000"/>
                    <a:lumOff val="80000"/>
                  </a:schemeClr>
                </a:solidFill>
                <a:effectLst/>
                <a:latin typeface="Myriad Pro Light"/>
                <a:ea typeface="Myriad Pro Light"/>
                <a:cs typeface="Myriad Pro Light"/>
              </a:rPr>
              <a:t>., anatomy)</a:t>
            </a:r>
            <a:endParaRPr lang="en-US" sz="2800" spc="0" dirty="0">
              <a:solidFill>
                <a:schemeClr val="bg1">
                  <a:lumMod val="20000"/>
                  <a:lumOff val="80000"/>
                </a:schemeClr>
              </a:solidFill>
              <a:effectLst/>
              <a:latin typeface="Myriad Pro Light"/>
              <a:ea typeface="Myriad Pro Light"/>
              <a:cs typeface="Myriad Pro Light"/>
            </a:endParaRPr>
          </a:p>
          <a:p>
            <a:endParaRPr lang="en-US" dirty="0"/>
          </a:p>
        </p:txBody>
      </p:sp>
      <p:sp>
        <p:nvSpPr>
          <p:cNvPr id="4" name="Slide Number Placeholder 3">
            <a:extLst>
              <a:ext uri="{FF2B5EF4-FFF2-40B4-BE49-F238E27FC236}">
                <a16:creationId xmlns:a16="http://schemas.microsoft.com/office/drawing/2014/main" id="{1ADF503E-D8D9-C6DC-5CEE-42936DB94E12}"/>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46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27454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B819-40B5-686F-8C4A-F8EBB61ED6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F24D03-8E20-D123-0F5B-006CF0134064}"/>
              </a:ext>
            </a:extLst>
          </p:cNvPr>
          <p:cNvSpPr txBox="1"/>
          <p:nvPr/>
        </p:nvSpPr>
        <p:spPr>
          <a:xfrm>
            <a:off x="76200" y="429233"/>
            <a:ext cx="8991600" cy="2554545"/>
          </a:xfrm>
          <a:prstGeom prst="rect">
            <a:avLst/>
          </a:prstGeom>
          <a:noFill/>
        </p:spPr>
        <p:txBody>
          <a:bodyPr wrap="square" rtlCol="0">
            <a:spAutoFit/>
          </a:bodyPr>
          <a:lstStyle/>
          <a:p>
            <a:r>
              <a:rPr lang="en-US" sz="2600" dirty="0">
                <a:solidFill>
                  <a:schemeClr val="bg1"/>
                </a:solidFill>
                <a:cs typeface="Times New Roman" panose="02020603050405020304" pitchFamily="18" charset="0"/>
              </a:rPr>
              <a:t>Y</a:t>
            </a:r>
            <a:r>
              <a:rPr lang="en-US" sz="3200" dirty="0">
                <a:solidFill>
                  <a:schemeClr val="bg1"/>
                </a:solidFill>
                <a:cs typeface="Times New Roman" panose="02020603050405020304" pitchFamily="18" charset="0"/>
              </a:rPr>
              <a:t>ou perform an oral-mechanism examination on a client. You ask him to stick his tongue out. When he is sticking out his tongue, you notice that it deviates toward the left. Since tongue musculature is paired, this means your client probably has a weak:</a:t>
            </a:r>
          </a:p>
        </p:txBody>
      </p:sp>
      <p:sp>
        <p:nvSpPr>
          <p:cNvPr id="5" name="TextBox 4">
            <a:extLst>
              <a:ext uri="{FF2B5EF4-FFF2-40B4-BE49-F238E27FC236}">
                <a16:creationId xmlns:a16="http://schemas.microsoft.com/office/drawing/2014/main" id="{78DBEEA1-8FCB-2052-02B3-92BFF2E3384E}"/>
              </a:ext>
            </a:extLst>
          </p:cNvPr>
          <p:cNvSpPr txBox="1"/>
          <p:nvPr/>
        </p:nvSpPr>
        <p:spPr>
          <a:xfrm>
            <a:off x="533400" y="94755"/>
            <a:ext cx="8534400" cy="523220"/>
          </a:xfrm>
          <a:prstGeom prst="rect">
            <a:avLst/>
          </a:prstGeom>
          <a:noFill/>
        </p:spPr>
        <p:txBody>
          <a:bodyPr wrap="square" rtlCol="0">
            <a:spAutoFit/>
          </a:bodyPr>
          <a:lstStyle/>
          <a:p>
            <a:r>
              <a:rPr lang="en-US" sz="2800" b="1" dirty="0">
                <a:solidFill>
                  <a:srgbClr val="4BEA36"/>
                </a:solidFill>
                <a:cs typeface="Times New Roman" panose="02020603050405020304" pitchFamily="18" charset="0"/>
              </a:rPr>
              <a:t>Select the Anatomy:**</a:t>
            </a:r>
          </a:p>
        </p:txBody>
      </p:sp>
      <p:pic>
        <p:nvPicPr>
          <p:cNvPr id="6" name="Picture 5">
            <a:extLst>
              <a:ext uri="{FF2B5EF4-FFF2-40B4-BE49-F238E27FC236}">
                <a16:creationId xmlns:a16="http://schemas.microsoft.com/office/drawing/2014/main" id="{C729B33A-4B57-741B-1F19-8048B57098D9}"/>
              </a:ext>
            </a:extLst>
          </p:cNvPr>
          <p:cNvPicPr/>
          <p:nvPr/>
        </p:nvPicPr>
        <p:blipFill rotWithShape="1">
          <a:blip r:embed="rId2" cstate="print">
            <a:extLst>
              <a:ext uri="{28A0092B-C50C-407E-A947-70E740481C1C}">
                <a14:useLocalDpi xmlns:a14="http://schemas.microsoft.com/office/drawing/2010/main" val="0"/>
              </a:ext>
            </a:extLst>
          </a:blip>
          <a:srcRect l="10290" t="7040" r="14076" b="4367"/>
          <a:stretch/>
        </p:blipFill>
        <p:spPr>
          <a:xfrm>
            <a:off x="2268140" y="3497067"/>
            <a:ext cx="4607720" cy="3235185"/>
          </a:xfrm>
          <a:prstGeom prst="rect">
            <a:avLst/>
          </a:prstGeom>
        </p:spPr>
      </p:pic>
      <p:sp>
        <p:nvSpPr>
          <p:cNvPr id="13" name="Frame 12">
            <a:extLst>
              <a:ext uri="{FF2B5EF4-FFF2-40B4-BE49-F238E27FC236}">
                <a16:creationId xmlns:a16="http://schemas.microsoft.com/office/drawing/2014/main" id="{21EF0ABF-7095-14E0-9BA3-F51AB2EF0BE8}"/>
              </a:ext>
            </a:extLst>
          </p:cNvPr>
          <p:cNvSpPr/>
          <p:nvPr/>
        </p:nvSpPr>
        <p:spPr>
          <a:xfrm>
            <a:off x="5041901" y="3575488"/>
            <a:ext cx="1533440" cy="423795"/>
          </a:xfrm>
          <a:prstGeom prst="fram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4" name="TextBox 13">
            <a:extLst>
              <a:ext uri="{FF2B5EF4-FFF2-40B4-BE49-F238E27FC236}">
                <a16:creationId xmlns:a16="http://schemas.microsoft.com/office/drawing/2014/main" id="{11643F36-9F9B-C09E-E7CB-17197A0EDB2C}"/>
              </a:ext>
            </a:extLst>
          </p:cNvPr>
          <p:cNvSpPr txBox="1"/>
          <p:nvPr/>
        </p:nvSpPr>
        <p:spPr>
          <a:xfrm rot="21065576">
            <a:off x="6742604" y="3086837"/>
            <a:ext cx="2006422" cy="415498"/>
          </a:xfrm>
          <a:prstGeom prst="rect">
            <a:avLst/>
          </a:prstGeom>
          <a:noFill/>
        </p:spPr>
        <p:txBody>
          <a:bodyPr wrap="square" rtlCol="0">
            <a:spAutoFit/>
          </a:bodyPr>
          <a:lstStyle/>
          <a:p>
            <a:r>
              <a:rPr lang="en-US" sz="2100" b="1" dirty="0">
                <a:solidFill>
                  <a:schemeClr val="bg1"/>
                </a:solidFill>
                <a:latin typeface="Times New Roman" panose="02020603050405020304" pitchFamily="18" charset="0"/>
                <a:cs typeface="Times New Roman" panose="02020603050405020304" pitchFamily="18" charset="0"/>
              </a:rPr>
              <a:t>Correct!</a:t>
            </a:r>
          </a:p>
        </p:txBody>
      </p:sp>
      <p:pic>
        <p:nvPicPr>
          <p:cNvPr id="8" name="Picture 7">
            <a:extLst>
              <a:ext uri="{FF2B5EF4-FFF2-40B4-BE49-F238E27FC236}">
                <a16:creationId xmlns:a16="http://schemas.microsoft.com/office/drawing/2014/main" id="{0CAB04BC-9998-012A-4A19-9496E3990F22}"/>
              </a:ext>
            </a:extLst>
          </p:cNvPr>
          <p:cNvPicPr>
            <a:picLocks noChangeAspect="1"/>
          </p:cNvPicPr>
          <p:nvPr/>
        </p:nvPicPr>
        <p:blipFill>
          <a:blip r:embed="rId3"/>
          <a:stretch>
            <a:fillRect/>
          </a:stretch>
        </p:blipFill>
        <p:spPr>
          <a:xfrm rot="20940727">
            <a:off x="6205316" y="2705369"/>
            <a:ext cx="360023" cy="539361"/>
          </a:xfrm>
          <a:prstGeom prst="rect">
            <a:avLst/>
          </a:prstGeom>
        </p:spPr>
      </p:pic>
    </p:spTree>
    <p:extLst>
      <p:ext uri="{BB962C8B-B14F-4D97-AF65-F5344CB8AC3E}">
        <p14:creationId xmlns:p14="http://schemas.microsoft.com/office/powerpoint/2010/main" val="39941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60E95-1A52-4520-00BE-5281C11B81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AEECE6-B9BF-A6C2-8E44-693F0C8F53FC}"/>
              </a:ext>
            </a:extLst>
          </p:cNvPr>
          <p:cNvSpPr txBox="1"/>
          <p:nvPr/>
        </p:nvSpPr>
        <p:spPr>
          <a:xfrm>
            <a:off x="228600" y="523221"/>
            <a:ext cx="8509101" cy="1938992"/>
          </a:xfrm>
          <a:prstGeom prst="rect">
            <a:avLst/>
          </a:prstGeom>
          <a:noFill/>
        </p:spPr>
        <p:txBody>
          <a:bodyPr wrap="square" rtlCol="0">
            <a:spAutoFit/>
          </a:bodyPr>
          <a:lstStyle/>
          <a:p>
            <a:pPr>
              <a:buClr>
                <a:srgbClr val="000000"/>
              </a:buClr>
              <a:buSzPts val="1200"/>
            </a:pPr>
            <a:r>
              <a:rPr lang="en-US" sz="3000" dirty="0">
                <a:solidFill>
                  <a:schemeClr val="bg1"/>
                </a:solidFill>
                <a:ea typeface="Times New Roman" panose="02020603050405020304" pitchFamily="18" charset="0"/>
              </a:rPr>
              <a:t>The treatment of auditory comprehension problems is most effective when completed in a specific order. What is the correct sequence to treat a client with auditory comprehension problems: </a:t>
            </a:r>
          </a:p>
        </p:txBody>
      </p:sp>
      <p:sp>
        <p:nvSpPr>
          <p:cNvPr id="5" name="TextBox 4">
            <a:extLst>
              <a:ext uri="{FF2B5EF4-FFF2-40B4-BE49-F238E27FC236}">
                <a16:creationId xmlns:a16="http://schemas.microsoft.com/office/drawing/2014/main" id="{D02EFC4E-8BE6-99D6-7D52-8B9D676BD393}"/>
              </a:ext>
            </a:extLst>
          </p:cNvPr>
          <p:cNvSpPr txBox="1"/>
          <p:nvPr/>
        </p:nvSpPr>
        <p:spPr>
          <a:xfrm>
            <a:off x="838200" y="0"/>
            <a:ext cx="6781800" cy="523220"/>
          </a:xfrm>
          <a:prstGeom prst="rect">
            <a:avLst/>
          </a:prstGeom>
          <a:noFill/>
        </p:spPr>
        <p:txBody>
          <a:bodyPr wrap="square" rtlCol="0">
            <a:spAutoFit/>
          </a:bodyPr>
          <a:lstStyle/>
          <a:p>
            <a:r>
              <a:rPr lang="en-US" sz="2800" b="1" dirty="0">
                <a:solidFill>
                  <a:srgbClr val="4BEA36"/>
                </a:solidFill>
                <a:cs typeface="Times New Roman" panose="02020603050405020304" pitchFamily="18" charset="0"/>
              </a:rPr>
              <a:t>Drag and Drop in the Correct Order:**</a:t>
            </a:r>
          </a:p>
        </p:txBody>
      </p:sp>
      <p:sp>
        <p:nvSpPr>
          <p:cNvPr id="6" name="Text Box 26">
            <a:extLst>
              <a:ext uri="{FF2B5EF4-FFF2-40B4-BE49-F238E27FC236}">
                <a16:creationId xmlns:a16="http://schemas.microsoft.com/office/drawing/2014/main" id="{AD173740-F352-44A8-042A-E2E1FBAB2C03}"/>
              </a:ext>
            </a:extLst>
          </p:cNvPr>
          <p:cNvSpPr txBox="1"/>
          <p:nvPr/>
        </p:nvSpPr>
        <p:spPr>
          <a:xfrm>
            <a:off x="1660921" y="4187429"/>
            <a:ext cx="1050131" cy="495300"/>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350" dirty="0">
                <a:solidFill>
                  <a:srgbClr val="000000"/>
                </a:solidFill>
                <a:latin typeface="Times New Roman" panose="02020603050405020304" pitchFamily="18" charset="0"/>
                <a:ea typeface="Times New Roman" panose="02020603050405020304" pitchFamily="18" charset="0"/>
              </a:rPr>
              <a:t>Single Words</a:t>
            </a:r>
          </a:p>
        </p:txBody>
      </p:sp>
      <p:sp>
        <p:nvSpPr>
          <p:cNvPr id="10" name="Text Box 26">
            <a:extLst>
              <a:ext uri="{FF2B5EF4-FFF2-40B4-BE49-F238E27FC236}">
                <a16:creationId xmlns:a16="http://schemas.microsoft.com/office/drawing/2014/main" id="{7E5E6AC2-8249-6821-7771-63BBF2801CB4}"/>
              </a:ext>
            </a:extLst>
          </p:cNvPr>
          <p:cNvSpPr txBox="1"/>
          <p:nvPr/>
        </p:nvSpPr>
        <p:spPr>
          <a:xfrm>
            <a:off x="2825353" y="4187429"/>
            <a:ext cx="1050131" cy="495300"/>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350" dirty="0">
                <a:solidFill>
                  <a:srgbClr val="000000"/>
                </a:solidFill>
                <a:latin typeface="Times New Roman" panose="02020603050405020304" pitchFamily="18" charset="0"/>
                <a:ea typeface="Times New Roman" panose="02020603050405020304" pitchFamily="18" charset="0"/>
              </a:rPr>
              <a:t>Spoken Sentences</a:t>
            </a:r>
          </a:p>
        </p:txBody>
      </p:sp>
      <p:sp>
        <p:nvSpPr>
          <p:cNvPr id="11" name="Text Box 26">
            <a:extLst>
              <a:ext uri="{FF2B5EF4-FFF2-40B4-BE49-F238E27FC236}">
                <a16:creationId xmlns:a16="http://schemas.microsoft.com/office/drawing/2014/main" id="{C1774F03-B032-E707-751F-46710787006C}"/>
              </a:ext>
            </a:extLst>
          </p:cNvPr>
          <p:cNvSpPr txBox="1"/>
          <p:nvPr/>
        </p:nvSpPr>
        <p:spPr>
          <a:xfrm>
            <a:off x="3989784" y="4187429"/>
            <a:ext cx="1050131" cy="495300"/>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350" dirty="0">
                <a:solidFill>
                  <a:srgbClr val="000000"/>
                </a:solidFill>
                <a:latin typeface="Times New Roman" panose="02020603050405020304" pitchFamily="18" charset="0"/>
                <a:ea typeface="Times New Roman" panose="02020603050405020304" pitchFamily="18" charset="0"/>
              </a:rPr>
              <a:t>Spoken Directions</a:t>
            </a:r>
          </a:p>
        </p:txBody>
      </p:sp>
      <p:sp>
        <p:nvSpPr>
          <p:cNvPr id="12" name="Text Box 26">
            <a:extLst>
              <a:ext uri="{FF2B5EF4-FFF2-40B4-BE49-F238E27FC236}">
                <a16:creationId xmlns:a16="http://schemas.microsoft.com/office/drawing/2014/main" id="{71EEF1C5-4A1A-E185-E2BC-24B07B1F59A8}"/>
              </a:ext>
            </a:extLst>
          </p:cNvPr>
          <p:cNvSpPr txBox="1"/>
          <p:nvPr/>
        </p:nvSpPr>
        <p:spPr>
          <a:xfrm>
            <a:off x="5154215" y="4187429"/>
            <a:ext cx="1050131" cy="495300"/>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350" dirty="0">
                <a:solidFill>
                  <a:srgbClr val="000000"/>
                </a:solidFill>
                <a:latin typeface="Times New Roman" panose="02020603050405020304" pitchFamily="18" charset="0"/>
                <a:ea typeface="Times New Roman" panose="02020603050405020304" pitchFamily="18" charset="0"/>
              </a:rPr>
              <a:t>Spoken Questions</a:t>
            </a:r>
          </a:p>
        </p:txBody>
      </p:sp>
      <p:sp>
        <p:nvSpPr>
          <p:cNvPr id="13" name="Text Box 26">
            <a:extLst>
              <a:ext uri="{FF2B5EF4-FFF2-40B4-BE49-F238E27FC236}">
                <a16:creationId xmlns:a16="http://schemas.microsoft.com/office/drawing/2014/main" id="{10A910F9-0092-F3C9-60C0-C05015B2B2D3}"/>
              </a:ext>
            </a:extLst>
          </p:cNvPr>
          <p:cNvSpPr txBox="1"/>
          <p:nvPr/>
        </p:nvSpPr>
        <p:spPr>
          <a:xfrm>
            <a:off x="6318646" y="4187429"/>
            <a:ext cx="1050131" cy="495300"/>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350" dirty="0">
                <a:solidFill>
                  <a:srgbClr val="000000"/>
                </a:solidFill>
                <a:latin typeface="Times New Roman" panose="02020603050405020304" pitchFamily="18" charset="0"/>
                <a:ea typeface="Times New Roman" panose="02020603050405020304" pitchFamily="18" charset="0"/>
              </a:rPr>
              <a:t>Discourse</a:t>
            </a:r>
          </a:p>
        </p:txBody>
      </p:sp>
      <p:cxnSp>
        <p:nvCxnSpPr>
          <p:cNvPr id="15" name="Straight Connector 14">
            <a:extLst>
              <a:ext uri="{FF2B5EF4-FFF2-40B4-BE49-F238E27FC236}">
                <a16:creationId xmlns:a16="http://schemas.microsoft.com/office/drawing/2014/main" id="{89E7E27E-4D4E-7386-9EB3-B0819515B5F5}"/>
              </a:ext>
            </a:extLst>
          </p:cNvPr>
          <p:cNvCxnSpPr/>
          <p:nvPr/>
        </p:nvCxnSpPr>
        <p:spPr>
          <a:xfrm>
            <a:off x="941070" y="3505200"/>
            <a:ext cx="11658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ABED48-C389-BA82-F114-F1E225BA701B}"/>
              </a:ext>
            </a:extLst>
          </p:cNvPr>
          <p:cNvCxnSpPr/>
          <p:nvPr/>
        </p:nvCxnSpPr>
        <p:spPr>
          <a:xfrm>
            <a:off x="2386812" y="3505200"/>
            <a:ext cx="11658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74F6E2-310F-009C-C537-C3871588D2A3}"/>
              </a:ext>
            </a:extLst>
          </p:cNvPr>
          <p:cNvCxnSpPr/>
          <p:nvPr/>
        </p:nvCxnSpPr>
        <p:spPr>
          <a:xfrm>
            <a:off x="3874055" y="3505200"/>
            <a:ext cx="11658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518247F-0670-C8C7-B449-37FB9A38C30F}"/>
              </a:ext>
            </a:extLst>
          </p:cNvPr>
          <p:cNvCxnSpPr/>
          <p:nvPr/>
        </p:nvCxnSpPr>
        <p:spPr>
          <a:xfrm>
            <a:off x="5257800" y="3505200"/>
            <a:ext cx="11658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BEE413-B0D5-55C1-10EB-F8232E17368C}"/>
              </a:ext>
            </a:extLst>
          </p:cNvPr>
          <p:cNvCxnSpPr/>
          <p:nvPr/>
        </p:nvCxnSpPr>
        <p:spPr>
          <a:xfrm>
            <a:off x="6665855" y="3505200"/>
            <a:ext cx="11658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1154D5F-619C-9F13-0022-CEA8415195EF}"/>
              </a:ext>
            </a:extLst>
          </p:cNvPr>
          <p:cNvPicPr>
            <a:picLocks noChangeAspect="1"/>
          </p:cNvPicPr>
          <p:nvPr/>
        </p:nvPicPr>
        <p:blipFill>
          <a:blip r:embed="rId2"/>
          <a:stretch>
            <a:fillRect/>
          </a:stretch>
        </p:blipFill>
        <p:spPr>
          <a:xfrm rot="20940727">
            <a:off x="7293845" y="4473616"/>
            <a:ext cx="337255" cy="505252"/>
          </a:xfrm>
          <a:prstGeom prst="rect">
            <a:avLst/>
          </a:prstGeom>
        </p:spPr>
      </p:pic>
      <p:pic>
        <p:nvPicPr>
          <p:cNvPr id="22" name="Picture 21">
            <a:extLst>
              <a:ext uri="{FF2B5EF4-FFF2-40B4-BE49-F238E27FC236}">
                <a16:creationId xmlns:a16="http://schemas.microsoft.com/office/drawing/2014/main" id="{28685770-34AB-D058-2F6A-E831F7B3C67B}"/>
              </a:ext>
            </a:extLst>
          </p:cNvPr>
          <p:cNvPicPr>
            <a:picLocks noChangeAspect="1"/>
          </p:cNvPicPr>
          <p:nvPr/>
        </p:nvPicPr>
        <p:blipFill>
          <a:blip r:embed="rId2"/>
          <a:stretch>
            <a:fillRect/>
          </a:stretch>
        </p:blipFill>
        <p:spPr>
          <a:xfrm rot="21083462">
            <a:off x="6102509" y="4507418"/>
            <a:ext cx="335374" cy="502434"/>
          </a:xfrm>
          <a:prstGeom prst="rect">
            <a:avLst/>
          </a:prstGeom>
        </p:spPr>
      </p:pic>
      <p:pic>
        <p:nvPicPr>
          <p:cNvPr id="27" name="Picture 26">
            <a:extLst>
              <a:ext uri="{FF2B5EF4-FFF2-40B4-BE49-F238E27FC236}">
                <a16:creationId xmlns:a16="http://schemas.microsoft.com/office/drawing/2014/main" id="{7FE1D9AF-D452-8DE0-45F7-3F36B533231E}"/>
              </a:ext>
            </a:extLst>
          </p:cNvPr>
          <p:cNvPicPr>
            <a:picLocks noChangeAspect="1"/>
          </p:cNvPicPr>
          <p:nvPr/>
        </p:nvPicPr>
        <p:blipFill>
          <a:blip r:embed="rId2"/>
          <a:stretch>
            <a:fillRect/>
          </a:stretch>
        </p:blipFill>
        <p:spPr>
          <a:xfrm rot="20940727">
            <a:off x="4944637" y="4532473"/>
            <a:ext cx="316423" cy="474043"/>
          </a:xfrm>
          <a:prstGeom prst="rect">
            <a:avLst/>
          </a:prstGeom>
        </p:spPr>
      </p:pic>
      <p:pic>
        <p:nvPicPr>
          <p:cNvPr id="28" name="Picture 27">
            <a:extLst>
              <a:ext uri="{FF2B5EF4-FFF2-40B4-BE49-F238E27FC236}">
                <a16:creationId xmlns:a16="http://schemas.microsoft.com/office/drawing/2014/main" id="{23F1F9D2-20CB-D6BE-0367-160760738550}"/>
              </a:ext>
            </a:extLst>
          </p:cNvPr>
          <p:cNvPicPr>
            <a:picLocks noChangeAspect="1"/>
          </p:cNvPicPr>
          <p:nvPr/>
        </p:nvPicPr>
        <p:blipFill>
          <a:blip r:embed="rId2"/>
          <a:stretch>
            <a:fillRect/>
          </a:stretch>
        </p:blipFill>
        <p:spPr>
          <a:xfrm rot="20940727">
            <a:off x="3803910" y="4517526"/>
            <a:ext cx="337936" cy="506272"/>
          </a:xfrm>
          <a:prstGeom prst="rect">
            <a:avLst/>
          </a:prstGeom>
        </p:spPr>
      </p:pic>
      <p:pic>
        <p:nvPicPr>
          <p:cNvPr id="29" name="Picture 28">
            <a:extLst>
              <a:ext uri="{FF2B5EF4-FFF2-40B4-BE49-F238E27FC236}">
                <a16:creationId xmlns:a16="http://schemas.microsoft.com/office/drawing/2014/main" id="{DB052B1D-171E-0D61-EACF-EDD431716034}"/>
              </a:ext>
            </a:extLst>
          </p:cNvPr>
          <p:cNvPicPr>
            <a:picLocks noChangeAspect="1"/>
          </p:cNvPicPr>
          <p:nvPr/>
        </p:nvPicPr>
        <p:blipFill>
          <a:blip r:embed="rId2"/>
          <a:stretch>
            <a:fillRect/>
          </a:stretch>
        </p:blipFill>
        <p:spPr>
          <a:xfrm rot="20940727">
            <a:off x="2623939" y="4533381"/>
            <a:ext cx="350087" cy="524476"/>
          </a:xfrm>
          <a:prstGeom prst="rect">
            <a:avLst/>
          </a:prstGeom>
        </p:spPr>
      </p:pic>
    </p:spTree>
    <p:extLst>
      <p:ext uri="{BB962C8B-B14F-4D97-AF65-F5344CB8AC3E}">
        <p14:creationId xmlns:p14="http://schemas.microsoft.com/office/powerpoint/2010/main" val="382065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104 0.00417 L -0.06996 -0.21343 " pathEditMode="relative" rAng="0" ptsTypes="AA">
                                      <p:cBhvr>
                                        <p:cTn id="10" dur="2000" fill="hold"/>
                                        <p:tgtEl>
                                          <p:spTgt spid="6"/>
                                        </p:tgtEl>
                                        <p:attrNameLst>
                                          <p:attrName>ppt_x</p:attrName>
                                          <p:attrName>ppt_y</p:attrName>
                                        </p:attrNameLst>
                                      </p:cBhvr>
                                      <p:rCtr x="-3455" y="-10880"/>
                                    </p:animMotion>
                                  </p:childTnLst>
                                </p:cTn>
                              </p:par>
                              <p:par>
                                <p:cTn id="11" presetID="0" presetClass="path" presetSubtype="0" accel="50000" decel="50000" fill="hold" nodeType="withEffect">
                                  <p:stCondLst>
                                    <p:cond delay="0"/>
                                  </p:stCondLst>
                                  <p:childTnLst>
                                    <p:animMotion origin="layout" path="M 3.61111E-6 4.44444E-6 L -0.06407 -0.20996 " pathEditMode="relative" rAng="0" ptsTypes="AA">
                                      <p:cBhvr>
                                        <p:cTn id="12" dur="2000" fill="hold"/>
                                        <p:tgtEl>
                                          <p:spTgt spid="29"/>
                                        </p:tgtEl>
                                        <p:attrNameLst>
                                          <p:attrName>ppt_x</p:attrName>
                                          <p:attrName>ppt_y</p:attrName>
                                        </p:attrNameLst>
                                      </p:cBhvr>
                                      <p:rCtr x="-3212" y="-10509"/>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5.55556E-7 7.40741E-7 L -0.03004 -0.21343 " pathEditMode="relative" rAng="0" ptsTypes="AA">
                                      <p:cBhvr>
                                        <p:cTn id="24" dur="2000" fill="hold"/>
                                        <p:tgtEl>
                                          <p:spTgt spid="10"/>
                                        </p:tgtEl>
                                        <p:attrNameLst>
                                          <p:attrName>ppt_x</p:attrName>
                                          <p:attrName>ppt_y</p:attrName>
                                        </p:attrNameLst>
                                      </p:cBhvr>
                                      <p:rCtr x="-1510" y="-10671"/>
                                    </p:animMotion>
                                  </p:childTnLst>
                                </p:cTn>
                              </p:par>
                              <p:par>
                                <p:cTn id="25" presetID="0" presetClass="path" presetSubtype="0" accel="50000" decel="50000" fill="hold" nodeType="withEffect">
                                  <p:stCondLst>
                                    <p:cond delay="0"/>
                                  </p:stCondLst>
                                  <p:childTnLst>
                                    <p:animMotion origin="layout" path="M 5E-6 -1.85185E-6 L -0.02952 -0.21782 " pathEditMode="relative" rAng="0" ptsTypes="AA">
                                      <p:cBhvr>
                                        <p:cTn id="26" dur="2000" fill="hold"/>
                                        <p:tgtEl>
                                          <p:spTgt spid="28"/>
                                        </p:tgtEl>
                                        <p:attrNameLst>
                                          <p:attrName>ppt_x</p:attrName>
                                          <p:attrName>ppt_y</p:attrName>
                                        </p:attrNameLst>
                                      </p:cBhvr>
                                      <p:rCtr x="-1476" y="-10903"/>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2.77778E-7 2.22045E-16 L -0.12569 -0.20833 " pathEditMode="relative" rAng="0" ptsTypes="AA">
                                      <p:cBhvr>
                                        <p:cTn id="38" dur="2000" fill="hold"/>
                                        <p:tgtEl>
                                          <p:spTgt spid="22"/>
                                        </p:tgtEl>
                                        <p:attrNameLst>
                                          <p:attrName>ppt_x</p:attrName>
                                          <p:attrName>ppt_y</p:attrName>
                                        </p:attrNameLst>
                                      </p:cBhvr>
                                      <p:rCtr x="-6285" y="-10417"/>
                                    </p:animMotion>
                                  </p:childTnLst>
                                </p:cTn>
                              </p:par>
                              <p:par>
                                <p:cTn id="39" presetID="0" presetClass="path" presetSubtype="0" accel="50000" decel="50000" fill="hold" grpId="0" nodeType="withEffect">
                                  <p:stCondLst>
                                    <p:cond delay="0"/>
                                  </p:stCondLst>
                                  <p:childTnLst>
                                    <p:animMotion origin="layout" path="M 3.05556E-6 7.40741E-7 L -0.12934 -0.21343 " pathEditMode="relative" rAng="0" ptsTypes="AA">
                                      <p:cBhvr>
                                        <p:cTn id="40" dur="2000" fill="hold"/>
                                        <p:tgtEl>
                                          <p:spTgt spid="12"/>
                                        </p:tgtEl>
                                        <p:attrNameLst>
                                          <p:attrName>ppt_x</p:attrName>
                                          <p:attrName>ppt_y</p:attrName>
                                        </p:attrNameLst>
                                      </p:cBhvr>
                                      <p:rCtr x="-6476" y="-10671"/>
                                    </p:animMotion>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3.88889E-6 -3.7037E-7 L 0.17534 -0.2287 " pathEditMode="relative" rAng="0" ptsTypes="AA">
                                      <p:cBhvr>
                                        <p:cTn id="52" dur="2000" fill="hold"/>
                                        <p:tgtEl>
                                          <p:spTgt spid="27"/>
                                        </p:tgtEl>
                                        <p:attrNameLst>
                                          <p:attrName>ppt_x</p:attrName>
                                          <p:attrName>ppt_y</p:attrName>
                                        </p:attrNameLst>
                                      </p:cBhvr>
                                      <p:rCtr x="8767" y="-11435"/>
                                    </p:animMotion>
                                  </p:childTnLst>
                                </p:cTn>
                              </p:par>
                              <p:par>
                                <p:cTn id="53" presetID="0" presetClass="path" presetSubtype="0" accel="50000" decel="50000" fill="hold" grpId="0" nodeType="withEffect">
                                  <p:stCondLst>
                                    <p:cond delay="0"/>
                                  </p:stCondLst>
                                  <p:childTnLst>
                                    <p:animMotion origin="layout" path="M 0.00069 -0.0007 L 0.16979 -0.21343 " pathEditMode="relative" rAng="0" ptsTypes="AA">
                                      <p:cBhvr>
                                        <p:cTn id="54" dur="2000" fill="hold"/>
                                        <p:tgtEl>
                                          <p:spTgt spid="11"/>
                                        </p:tgtEl>
                                        <p:attrNameLst>
                                          <p:attrName>ppt_x</p:attrName>
                                          <p:attrName>ppt_y</p:attrName>
                                        </p:attrNameLst>
                                      </p:cBhvr>
                                      <p:rCtr x="8455" y="-10648"/>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4.16667E-6 -3.7037E-7 L 0.07448 -0.21134 " pathEditMode="relative" rAng="0" ptsTypes="AA">
                                      <p:cBhvr>
                                        <p:cTn id="66" dur="2000" fill="hold"/>
                                        <p:tgtEl>
                                          <p:spTgt spid="21"/>
                                        </p:tgtEl>
                                        <p:attrNameLst>
                                          <p:attrName>ppt_x</p:attrName>
                                          <p:attrName>ppt_y</p:attrName>
                                        </p:attrNameLst>
                                      </p:cBhvr>
                                      <p:rCtr x="3715" y="-10579"/>
                                    </p:animMotion>
                                  </p:childTnLst>
                                </p:cTn>
                              </p:par>
                              <p:par>
                                <p:cTn id="67" presetID="0" presetClass="path" presetSubtype="0" accel="50000" decel="50000" fill="hold" grpId="0" nodeType="withEffect">
                                  <p:stCondLst>
                                    <p:cond delay="0"/>
                                  </p:stCondLst>
                                  <p:childTnLst>
                                    <p:animMotion origin="layout" path="M 2.5E-6 7.40741E-7 L 0.06996 -0.21343 " pathEditMode="relative" rAng="0" ptsTypes="AA">
                                      <p:cBhvr>
                                        <p:cTn id="68" dur="2000" fill="hold"/>
                                        <p:tgtEl>
                                          <p:spTgt spid="13"/>
                                        </p:tgtEl>
                                        <p:attrNameLst>
                                          <p:attrName>ppt_x</p:attrName>
                                          <p:attrName>ppt_y</p:attrName>
                                        </p:attrNameLst>
                                      </p:cBhvr>
                                      <p:rCtr x="3490" y="-10671"/>
                                    </p:animMotion>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005BB-0684-39F9-EE4A-E807F85D9A84}"/>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C4501E74-9A9D-BD5B-AE66-BC67CA9080DF}"/>
              </a:ext>
            </a:extLst>
          </p:cNvPr>
          <p:cNvSpPr>
            <a:spLocks noChangeArrowheads="1"/>
          </p:cNvSpPr>
          <p:nvPr/>
        </p:nvSpPr>
        <p:spPr bwMode="auto">
          <a:xfrm>
            <a:off x="1886301" y="2785360"/>
            <a:ext cx="1371600" cy="685800"/>
          </a:xfrm>
          <a:prstGeom prst="rect">
            <a:avLst/>
          </a:prstGeom>
          <a:noFill/>
          <a:ln w="12700">
            <a:solidFill>
              <a:schemeClr val="bg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Object-based</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212A0018-8A83-9FA8-3A23-377DE8AECBD0}"/>
              </a:ext>
            </a:extLst>
          </p:cNvPr>
          <p:cNvSpPr>
            <a:spLocks noChangeArrowheads="1"/>
          </p:cNvSpPr>
          <p:nvPr/>
        </p:nvSpPr>
        <p:spPr bwMode="auto">
          <a:xfrm>
            <a:off x="3832286" y="2785360"/>
            <a:ext cx="1371600" cy="685800"/>
          </a:xfrm>
          <a:prstGeom prst="rect">
            <a:avLst/>
          </a:prstGeom>
          <a:noFill/>
          <a:ln w="12700">
            <a:solidFill>
              <a:schemeClr val="bg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Arbitrary logographs</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6" name="Rectangle 3">
            <a:extLst>
              <a:ext uri="{FF2B5EF4-FFF2-40B4-BE49-F238E27FC236}">
                <a16:creationId xmlns:a16="http://schemas.microsoft.com/office/drawing/2014/main" id="{49DC090D-E450-F348-3D9E-D8A3C59C49C6}"/>
              </a:ext>
            </a:extLst>
          </p:cNvPr>
          <p:cNvSpPr>
            <a:spLocks noChangeArrowheads="1"/>
          </p:cNvSpPr>
          <p:nvPr/>
        </p:nvSpPr>
        <p:spPr bwMode="auto">
          <a:xfrm>
            <a:off x="1886301" y="3675352"/>
            <a:ext cx="1371600" cy="685800"/>
          </a:xfrm>
          <a:prstGeom prst="rect">
            <a:avLst/>
          </a:prstGeom>
          <a:noFill/>
          <a:ln w="12700">
            <a:solidFill>
              <a:schemeClr val="bg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Alphabet-based symbols</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5A073088-4329-3DFF-BBF4-57F0256B787A}"/>
              </a:ext>
            </a:extLst>
          </p:cNvPr>
          <p:cNvSpPr>
            <a:spLocks noChangeArrowheads="1"/>
          </p:cNvSpPr>
          <p:nvPr/>
        </p:nvSpPr>
        <p:spPr bwMode="auto">
          <a:xfrm>
            <a:off x="3832286" y="3675352"/>
            <a:ext cx="1371600" cy="685800"/>
          </a:xfrm>
          <a:prstGeom prst="rect">
            <a:avLst/>
          </a:prstGeom>
          <a:noFill/>
          <a:ln w="12700">
            <a:solidFill>
              <a:schemeClr val="bg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Arbitrary shapes</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id="{29C59EE7-728A-11FE-A481-951E59AC3B0A}"/>
              </a:ext>
            </a:extLst>
          </p:cNvPr>
          <p:cNvSpPr>
            <a:spLocks noChangeArrowheads="1"/>
          </p:cNvSpPr>
          <p:nvPr/>
        </p:nvSpPr>
        <p:spPr bwMode="auto">
          <a:xfrm>
            <a:off x="5800393" y="2785360"/>
            <a:ext cx="1371600" cy="685800"/>
          </a:xfrm>
          <a:prstGeom prst="rect">
            <a:avLst/>
          </a:prstGeom>
          <a:noFill/>
          <a:ln w="12700">
            <a:solidFill>
              <a:schemeClr val="bg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Linguistic</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id="{F69FB22D-63D8-05FB-3030-D1B1AB42D040}"/>
              </a:ext>
            </a:extLst>
          </p:cNvPr>
          <p:cNvSpPr>
            <a:spLocks noChangeArrowheads="1"/>
          </p:cNvSpPr>
          <p:nvPr/>
        </p:nvSpPr>
        <p:spPr bwMode="auto">
          <a:xfrm>
            <a:off x="5800393" y="3675352"/>
            <a:ext cx="1371600" cy="685800"/>
          </a:xfrm>
          <a:prstGeom prst="rect">
            <a:avLst/>
          </a:prstGeom>
          <a:noFill/>
          <a:ln w="12700">
            <a:solidFill>
              <a:schemeClr val="bg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Nonlinguistic</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10" name="Rectangle 7">
            <a:extLst>
              <a:ext uri="{FF2B5EF4-FFF2-40B4-BE49-F238E27FC236}">
                <a16:creationId xmlns:a16="http://schemas.microsoft.com/office/drawing/2014/main" id="{F16642F5-7C20-5E84-87A5-A26028FE23E5}"/>
              </a:ext>
            </a:extLst>
          </p:cNvPr>
          <p:cNvSpPr>
            <a:spLocks noChangeArrowheads="1"/>
          </p:cNvSpPr>
          <p:nvPr/>
        </p:nvSpPr>
        <p:spPr bwMode="auto">
          <a:xfrm>
            <a:off x="228601" y="1233679"/>
            <a:ext cx="8458200" cy="93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2800" dirty="0">
                <a:solidFill>
                  <a:schemeClr val="bg1"/>
                </a:solidFill>
                <a:ea typeface="Times New Roman" panose="02020603050405020304" pitchFamily="18" charset="0"/>
                <a:cs typeface="Times New Roman" panose="02020603050405020304" pitchFamily="18" charset="0"/>
              </a:rPr>
              <a:t>The classification of unaided symbols can be separated into which of the following two categories?</a:t>
            </a:r>
            <a:endParaRPr lang="en-US" altLang="en-US" sz="2800" dirty="0">
              <a:solidFill>
                <a:schemeClr val="bg1"/>
              </a:solidFill>
              <a:cs typeface="Times New Roman" panose="02020603050405020304" pitchFamily="18" charset="0"/>
            </a:endParaRPr>
          </a:p>
        </p:txBody>
      </p:sp>
      <p:sp>
        <p:nvSpPr>
          <p:cNvPr id="12" name="TextBox 11">
            <a:extLst>
              <a:ext uri="{FF2B5EF4-FFF2-40B4-BE49-F238E27FC236}">
                <a16:creationId xmlns:a16="http://schemas.microsoft.com/office/drawing/2014/main" id="{C7C99716-1370-86E5-1DD4-17EC91690498}"/>
              </a:ext>
            </a:extLst>
          </p:cNvPr>
          <p:cNvSpPr txBox="1"/>
          <p:nvPr/>
        </p:nvSpPr>
        <p:spPr>
          <a:xfrm>
            <a:off x="328275" y="381000"/>
            <a:ext cx="8587123" cy="584775"/>
          </a:xfrm>
          <a:prstGeom prst="rect">
            <a:avLst/>
          </a:prstGeom>
          <a:noFill/>
        </p:spPr>
        <p:txBody>
          <a:bodyPr wrap="square" rtlCol="0">
            <a:spAutoFit/>
          </a:bodyPr>
          <a:lstStyle/>
          <a:p>
            <a:r>
              <a:rPr lang="en-US" sz="3200" b="1" dirty="0">
                <a:solidFill>
                  <a:srgbClr val="4BEA36"/>
                </a:solidFill>
                <a:cs typeface="Times New Roman" panose="02020603050405020304" pitchFamily="18" charset="0"/>
              </a:rPr>
              <a:t>Choose More Than One</a:t>
            </a:r>
            <a:r>
              <a:rPr lang="en-US" sz="3200" b="1" dirty="0">
                <a:solidFill>
                  <a:schemeClr val="bg1"/>
                </a:solidFill>
                <a:cs typeface="Times New Roman" panose="02020603050405020304" pitchFamily="18" charset="0"/>
              </a:rPr>
              <a:t>:**</a:t>
            </a:r>
          </a:p>
        </p:txBody>
      </p:sp>
      <p:pic>
        <p:nvPicPr>
          <p:cNvPr id="2" name="Picture 1">
            <a:extLst>
              <a:ext uri="{FF2B5EF4-FFF2-40B4-BE49-F238E27FC236}">
                <a16:creationId xmlns:a16="http://schemas.microsoft.com/office/drawing/2014/main" id="{BDAC0A47-50FC-7146-9FC4-EDE6256B2DB1}"/>
              </a:ext>
            </a:extLst>
          </p:cNvPr>
          <p:cNvPicPr>
            <a:picLocks noChangeAspect="1"/>
          </p:cNvPicPr>
          <p:nvPr/>
        </p:nvPicPr>
        <p:blipFill>
          <a:blip r:embed="rId2"/>
          <a:stretch>
            <a:fillRect/>
          </a:stretch>
        </p:blipFill>
        <p:spPr>
          <a:xfrm rot="19509763">
            <a:off x="7166868" y="3074536"/>
            <a:ext cx="465005" cy="696638"/>
          </a:xfrm>
          <a:prstGeom prst="rect">
            <a:avLst/>
          </a:prstGeom>
        </p:spPr>
      </p:pic>
      <p:pic>
        <p:nvPicPr>
          <p:cNvPr id="15" name="Picture 14">
            <a:extLst>
              <a:ext uri="{FF2B5EF4-FFF2-40B4-BE49-F238E27FC236}">
                <a16:creationId xmlns:a16="http://schemas.microsoft.com/office/drawing/2014/main" id="{4CEC66DF-754A-546A-97ED-411FAD2BD57D}"/>
              </a:ext>
            </a:extLst>
          </p:cNvPr>
          <p:cNvPicPr>
            <a:picLocks noChangeAspect="1"/>
          </p:cNvPicPr>
          <p:nvPr/>
        </p:nvPicPr>
        <p:blipFill>
          <a:blip r:embed="rId2"/>
          <a:stretch>
            <a:fillRect/>
          </a:stretch>
        </p:blipFill>
        <p:spPr>
          <a:xfrm rot="19509763">
            <a:off x="7146187" y="4012833"/>
            <a:ext cx="465005" cy="696638"/>
          </a:xfrm>
          <a:prstGeom prst="rect">
            <a:avLst/>
          </a:prstGeom>
        </p:spPr>
      </p:pic>
    </p:spTree>
    <p:extLst>
      <p:ext uri="{BB962C8B-B14F-4D97-AF65-F5344CB8AC3E}">
        <p14:creationId xmlns:p14="http://schemas.microsoft.com/office/powerpoint/2010/main" val="2497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8"/>
                                        </p:tgtEl>
                                        <p:attrNameLst>
                                          <p:attrName>fillcolor</p:attrName>
                                        </p:attrNameLst>
                                      </p:cBhvr>
                                      <p:to>
                                        <a:srgbClr val="2E7F01"/>
                                      </p:to>
                                    </p:animClr>
                                    <p:set>
                                      <p:cBhvr>
                                        <p:cTn id="11" dur="2000" fill="hold"/>
                                        <p:tgtEl>
                                          <p:spTgt spid="8"/>
                                        </p:tgtEl>
                                        <p:attrNameLst>
                                          <p:attrName>fill.type</p:attrName>
                                        </p:attrNameLst>
                                      </p:cBhvr>
                                      <p:to>
                                        <p:strVal val="solid"/>
                                      </p:to>
                                    </p:set>
                                    <p:set>
                                      <p:cBhvr>
                                        <p:cTn id="12" dur="2000" fill="hold"/>
                                        <p:tgtEl>
                                          <p:spTgt spid="8"/>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9"/>
                                        </p:tgtEl>
                                        <p:attrNameLst>
                                          <p:attrName>fillcolor</p:attrName>
                                        </p:attrNameLst>
                                      </p:cBhvr>
                                      <p:to>
                                        <a:srgbClr val="2E7F01"/>
                                      </p:to>
                                    </p:animClr>
                                    <p:set>
                                      <p:cBhvr>
                                        <p:cTn id="25" dur="2000" fill="hold"/>
                                        <p:tgtEl>
                                          <p:spTgt spid="9"/>
                                        </p:tgtEl>
                                        <p:attrNameLst>
                                          <p:attrName>fill.type</p:attrName>
                                        </p:attrNameLst>
                                      </p:cBhvr>
                                      <p:to>
                                        <p:strVal val="solid"/>
                                      </p:to>
                                    </p:set>
                                    <p:set>
                                      <p:cBhvr>
                                        <p:cTn id="26" dur="2000" fill="hold"/>
                                        <p:tgtEl>
                                          <p:spTgt spid="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4A0D-8DF2-AECB-8996-FB0C5D772EF3}"/>
              </a:ext>
            </a:extLst>
          </p:cNvPr>
          <p:cNvSpPr>
            <a:spLocks noGrp="1"/>
          </p:cNvSpPr>
          <p:nvPr>
            <p:ph type="title"/>
          </p:nvPr>
        </p:nvSpPr>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2B16AB6-35EA-E5C8-19F7-61A2876FA745}"/>
              </a:ext>
            </a:extLst>
          </p:cNvPr>
          <p:cNvSpPr>
            <a:spLocks noGrp="1"/>
          </p:cNvSpPr>
          <p:nvPr>
            <p:ph idx="1"/>
          </p:nvPr>
        </p:nvSpPr>
        <p:spPr/>
        <p:txBody>
          <a:bodyPr>
            <a:normAutofit/>
          </a:bodyPr>
          <a:lstStyle/>
          <a:p>
            <a:r>
              <a:rPr lang="en-US" sz="3600" dirty="0"/>
              <a:t>I take the Praxis myself every year </a:t>
            </a:r>
            <a:endParaRPr lang="en-US" sz="3600" dirty="0">
              <a:sym typeface="Wingdings" panose="05000000000000000000" pitchFamily="2" charset="2"/>
            </a:endParaRPr>
          </a:p>
          <a:p>
            <a:endParaRPr lang="en-US" sz="3600" dirty="0">
              <a:sym typeface="Wingdings" panose="05000000000000000000" pitchFamily="2" charset="2"/>
            </a:endParaRPr>
          </a:p>
          <a:p>
            <a:r>
              <a:rPr lang="en-US" sz="3600" dirty="0">
                <a:sym typeface="Wingdings" panose="05000000000000000000" pitchFamily="2" charset="2"/>
              </a:rPr>
              <a:t>I took it 8 months ago</a:t>
            </a:r>
          </a:p>
          <a:p>
            <a:endParaRPr lang="en-US" sz="3600" dirty="0">
              <a:sym typeface="Wingdings" panose="05000000000000000000" pitchFamily="2" charset="2"/>
            </a:endParaRPr>
          </a:p>
          <a:p>
            <a:r>
              <a:rPr lang="en-US" sz="3600" dirty="0">
                <a:sym typeface="Wingdings" panose="05000000000000000000" pitchFamily="2" charset="2"/>
              </a:rPr>
              <a:t>I will be taking it again a few months</a:t>
            </a:r>
          </a:p>
          <a:p>
            <a:endParaRPr lang="en-US" sz="3600" dirty="0">
              <a:sym typeface="Wingdings" panose="05000000000000000000" pitchFamily="2" charset="2"/>
            </a:endParaRPr>
          </a:p>
          <a:p>
            <a:r>
              <a:rPr lang="en-US" sz="3600" dirty="0">
                <a:sym typeface="Wingdings" panose="05000000000000000000" pitchFamily="2" charset="2"/>
              </a:rPr>
              <a:t>I probably have taken the test 15-20 times</a:t>
            </a:r>
            <a:endParaRPr lang="en-US" sz="3600" dirty="0"/>
          </a:p>
        </p:txBody>
      </p:sp>
      <p:sp>
        <p:nvSpPr>
          <p:cNvPr id="4" name="Text Placeholder 3">
            <a:extLst>
              <a:ext uri="{FF2B5EF4-FFF2-40B4-BE49-F238E27FC236}">
                <a16:creationId xmlns:a16="http://schemas.microsoft.com/office/drawing/2014/main" id="{13E5A5C7-0592-DC91-E62B-409934612F8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007FE02-E27A-B2B6-B3D9-3A2AA2526E6C}"/>
              </a:ext>
            </a:extLst>
          </p:cNvPr>
          <p:cNvSpPr>
            <a:spLocks noGrp="1"/>
          </p:cNvSpPr>
          <p:nvPr>
            <p:ph type="sldNum" sz="quarter" idx="15"/>
          </p:nvPr>
        </p:nvSpPr>
        <p:spPr/>
        <p:txBody>
          <a:bodyPr/>
          <a:lstStyle/>
          <a:p>
            <a:fld id="{F536A458-7869-49C7-BC36-EF1E533B805F}" type="slidenum">
              <a:rPr lang="en-US" altLang="en-US" smtClean="0"/>
              <a:pPr/>
              <a:t>5</a:t>
            </a:fld>
            <a:endParaRPr lang="en-US" altLang="en-US"/>
          </a:p>
        </p:txBody>
      </p:sp>
    </p:spTree>
    <p:extLst>
      <p:ext uri="{BB962C8B-B14F-4D97-AF65-F5344CB8AC3E}">
        <p14:creationId xmlns:p14="http://schemas.microsoft.com/office/powerpoint/2010/main" val="2705603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2088"/>
            <a:ext cx="8210550" cy="560275"/>
          </a:xfrm>
        </p:spPr>
        <p:txBody>
          <a:bodyPr>
            <a:normAutofit fontScale="90000"/>
          </a:bodyPr>
          <a:lstStyle/>
          <a:p>
            <a:pPr algn="ctr"/>
            <a:r>
              <a:rPr lang="en-US" dirty="0"/>
              <a:t>Sample question:</a:t>
            </a:r>
          </a:p>
        </p:txBody>
      </p:sp>
      <p:sp>
        <p:nvSpPr>
          <p:cNvPr id="3" name="Content Placeholder 2"/>
          <p:cNvSpPr>
            <a:spLocks noGrp="1"/>
          </p:cNvSpPr>
          <p:nvPr>
            <p:ph idx="1"/>
          </p:nvPr>
        </p:nvSpPr>
        <p:spPr>
          <a:xfrm>
            <a:off x="152400" y="685800"/>
            <a:ext cx="8763000" cy="5715000"/>
          </a:xfrm>
        </p:spPr>
        <p:txBody>
          <a:bodyPr>
            <a:normAutofit/>
          </a:bodyPr>
          <a:lstStyle/>
          <a:p>
            <a:r>
              <a:rPr lang="en-US" sz="3200" dirty="0"/>
              <a:t>This cranial nerve’s sensory fibers are responsible for taste sensations on the anterior two thirds of the tongue:</a:t>
            </a:r>
          </a:p>
          <a:p>
            <a:endParaRPr lang="en-US" sz="3200" dirty="0"/>
          </a:p>
          <a:p>
            <a:r>
              <a:rPr lang="en-US" sz="3200" dirty="0"/>
              <a:t>A. Cranial nerve XII</a:t>
            </a:r>
          </a:p>
          <a:p>
            <a:r>
              <a:rPr lang="en-US" sz="3200" dirty="0"/>
              <a:t>B. Cranial nerve V</a:t>
            </a:r>
          </a:p>
          <a:p>
            <a:r>
              <a:rPr lang="en-US" sz="3200" dirty="0"/>
              <a:t>C.</a:t>
            </a:r>
            <a:r>
              <a:rPr lang="en-US" sz="1800" dirty="0"/>
              <a:t>. </a:t>
            </a:r>
            <a:r>
              <a:rPr lang="en-US" sz="3200" dirty="0"/>
              <a:t>Cranial nerve VII</a:t>
            </a:r>
          </a:p>
          <a:p>
            <a:r>
              <a:rPr lang="en-US" sz="3200" dirty="0"/>
              <a:t>D. Cranial nerve IX</a:t>
            </a:r>
          </a:p>
          <a:p>
            <a:endParaRPr lang="en-US" sz="3200" dirty="0"/>
          </a:p>
          <a:p>
            <a:endParaRPr lang="en-US" dirty="0"/>
          </a:p>
        </p:txBody>
      </p:sp>
      <p:sp>
        <p:nvSpPr>
          <p:cNvPr id="4" name="Slide Number Placeholder 3"/>
          <p:cNvSpPr>
            <a:spLocks noGrp="1"/>
          </p:cNvSpPr>
          <p:nvPr>
            <p:ph type="sldNum" sz="quarter" idx="12"/>
          </p:nvPr>
        </p:nvSpPr>
        <p:spPr>
          <a:xfrm>
            <a:off x="6457950" y="6248400"/>
            <a:ext cx="2057400" cy="365125"/>
          </a:xfrm>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7172" name="Picture 4" descr="Image result for cranial nerv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6574" y="1752600"/>
            <a:ext cx="3865026"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53200" y="6538913"/>
            <a:ext cx="4572000" cy="276999"/>
          </a:xfrm>
          <a:prstGeom prst="rect">
            <a:avLst/>
          </a:prstGeom>
        </p:spPr>
        <p:txBody>
          <a:bodyPr>
            <a:spAutoFit/>
          </a:bodyPr>
          <a:lstStyle/>
          <a:p>
            <a:r>
              <a:rPr lang="en-US" sz="1200" dirty="0"/>
              <a:t>Image credit: </a:t>
            </a:r>
            <a:r>
              <a:rPr lang="en-US" sz="1200" dirty="0">
                <a:hlinkClick r:id="rId3"/>
              </a:rPr>
              <a:t>teachmeanatomy.com </a:t>
            </a:r>
            <a:endParaRPr lang="en-US" sz="1200" dirty="0"/>
          </a:p>
        </p:txBody>
      </p:sp>
    </p:spTree>
    <p:extLst>
      <p:ext uri="{BB962C8B-B14F-4D97-AF65-F5344CB8AC3E}">
        <p14:creationId xmlns:p14="http://schemas.microsoft.com/office/powerpoint/2010/main" val="691462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5520-F05E-FC7B-8A1C-1C3A6E8BB626}"/>
              </a:ext>
            </a:extLst>
          </p:cNvPr>
          <p:cNvSpPr>
            <a:spLocks noGrp="1"/>
          </p:cNvSpPr>
          <p:nvPr>
            <p:ph type="title"/>
          </p:nvPr>
        </p:nvSpPr>
        <p:spPr/>
        <p:txBody>
          <a:bodyPr/>
          <a:lstStyle/>
          <a:p>
            <a:r>
              <a:rPr lang="en-US" dirty="0"/>
              <a:t>The primary muscle for rounding the lips is the:</a:t>
            </a:r>
          </a:p>
        </p:txBody>
      </p:sp>
      <p:sp>
        <p:nvSpPr>
          <p:cNvPr id="3" name="Content Placeholder 2">
            <a:extLst>
              <a:ext uri="{FF2B5EF4-FFF2-40B4-BE49-F238E27FC236}">
                <a16:creationId xmlns:a16="http://schemas.microsoft.com/office/drawing/2014/main" id="{0D590D44-473C-4032-2040-BB5EE4EF2BFF}"/>
              </a:ext>
            </a:extLst>
          </p:cNvPr>
          <p:cNvSpPr>
            <a:spLocks noGrp="1"/>
          </p:cNvSpPr>
          <p:nvPr>
            <p:ph idx="1"/>
          </p:nvPr>
        </p:nvSpPr>
        <p:spPr/>
        <p:txBody>
          <a:bodyPr>
            <a:normAutofit/>
          </a:bodyPr>
          <a:lstStyle/>
          <a:p>
            <a:r>
              <a:rPr lang="en-US" sz="3200" dirty="0"/>
              <a:t>A. Zygomatics</a:t>
            </a:r>
          </a:p>
          <a:p>
            <a:r>
              <a:rPr lang="en-US" sz="3200" dirty="0"/>
              <a:t>B. Masseter</a:t>
            </a:r>
          </a:p>
          <a:p>
            <a:r>
              <a:rPr lang="en-US" sz="3200" dirty="0"/>
              <a:t>C. Orbicularis </a:t>
            </a:r>
            <a:r>
              <a:rPr lang="en-US" sz="3200" dirty="0" err="1"/>
              <a:t>oris</a:t>
            </a:r>
            <a:endParaRPr lang="en-US" sz="3200" dirty="0"/>
          </a:p>
          <a:p>
            <a:r>
              <a:rPr lang="en-US" sz="3200" dirty="0"/>
              <a:t>D. Mentalis</a:t>
            </a:r>
          </a:p>
        </p:txBody>
      </p:sp>
      <p:sp>
        <p:nvSpPr>
          <p:cNvPr id="4" name="Slide Number Placeholder 3">
            <a:extLst>
              <a:ext uri="{FF2B5EF4-FFF2-40B4-BE49-F238E27FC236}">
                <a16:creationId xmlns:a16="http://schemas.microsoft.com/office/drawing/2014/main" id="{187A1FE4-272F-1DEB-A119-17466EF00833}"/>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09855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167D-FF31-8793-EDC5-14F3BCA36071}"/>
              </a:ext>
            </a:extLst>
          </p:cNvPr>
          <p:cNvSpPr>
            <a:spLocks noGrp="1"/>
          </p:cNvSpPr>
          <p:nvPr>
            <p:ph type="title"/>
          </p:nvPr>
        </p:nvSpPr>
        <p:spPr>
          <a:xfrm>
            <a:off x="533400" y="0"/>
            <a:ext cx="7981950" cy="681037"/>
          </a:xfrm>
        </p:spPr>
        <p:txBody>
          <a:bodyPr>
            <a:normAutofit/>
          </a:bodyPr>
          <a:lstStyle/>
          <a:p>
            <a:r>
              <a:rPr lang="en-US" sz="3200" dirty="0"/>
              <a:t>Another question example:</a:t>
            </a:r>
          </a:p>
        </p:txBody>
      </p:sp>
      <p:sp>
        <p:nvSpPr>
          <p:cNvPr id="3" name="Content Placeholder 2">
            <a:extLst>
              <a:ext uri="{FF2B5EF4-FFF2-40B4-BE49-F238E27FC236}">
                <a16:creationId xmlns:a16="http://schemas.microsoft.com/office/drawing/2014/main" id="{4651EF6F-5FFD-9623-B220-1977CA07A87A}"/>
              </a:ext>
            </a:extLst>
          </p:cNvPr>
          <p:cNvSpPr>
            <a:spLocks noGrp="1"/>
          </p:cNvSpPr>
          <p:nvPr>
            <p:ph idx="1"/>
          </p:nvPr>
        </p:nvSpPr>
        <p:spPr>
          <a:xfrm>
            <a:off x="228600" y="681037"/>
            <a:ext cx="8286750" cy="5495926"/>
          </a:xfrm>
        </p:spPr>
        <p:txBody>
          <a:bodyPr/>
          <a:lstStyle/>
          <a:p>
            <a:r>
              <a:rPr lang="en-US" dirty="0"/>
              <a:t>The surgical method of cleft palate repair that involves raising two </a:t>
            </a:r>
            <a:r>
              <a:rPr lang="en-US" dirty="0" err="1"/>
              <a:t>bipedicled</a:t>
            </a:r>
            <a:r>
              <a:rPr lang="en-US" dirty="0"/>
              <a:t> flaps pf </a:t>
            </a:r>
            <a:r>
              <a:rPr lang="en-US" dirty="0" err="1"/>
              <a:t>mucoperiostrum</a:t>
            </a:r>
            <a:r>
              <a:rPr lang="en-US" dirty="0"/>
              <a:t>, sewing them together, and attaching them to close the cleft is called the</a:t>
            </a:r>
          </a:p>
          <a:p>
            <a:endParaRPr lang="en-US" dirty="0"/>
          </a:p>
          <a:p>
            <a:r>
              <a:rPr lang="en-US" dirty="0"/>
              <a:t>A.</a:t>
            </a:r>
            <a:r>
              <a:rPr lang="en-US" sz="1600" dirty="0"/>
              <a:t>. </a:t>
            </a:r>
            <a:r>
              <a:rPr lang="en-US" dirty="0"/>
              <a:t>von </a:t>
            </a:r>
            <a:r>
              <a:rPr lang="en-US" dirty="0" err="1"/>
              <a:t>Langenbeck</a:t>
            </a:r>
            <a:r>
              <a:rPr lang="en-US" dirty="0"/>
              <a:t> method</a:t>
            </a:r>
          </a:p>
          <a:p>
            <a:r>
              <a:rPr lang="en-US" dirty="0"/>
              <a:t>B. V-Y </a:t>
            </a:r>
            <a:r>
              <a:rPr lang="en-US" dirty="0" err="1"/>
              <a:t>retroposition</a:t>
            </a:r>
            <a:endParaRPr lang="en-US" dirty="0"/>
          </a:p>
          <a:p>
            <a:r>
              <a:rPr lang="en-US" dirty="0"/>
              <a:t>C. </a:t>
            </a:r>
            <a:r>
              <a:rPr lang="en-US" dirty="0" err="1"/>
              <a:t>Veau</a:t>
            </a:r>
            <a:r>
              <a:rPr lang="en-US" dirty="0"/>
              <a:t>- </a:t>
            </a:r>
            <a:r>
              <a:rPr lang="en-US" dirty="0" err="1"/>
              <a:t>Wardill-Kilner</a:t>
            </a:r>
            <a:r>
              <a:rPr lang="en-US" dirty="0"/>
              <a:t> method</a:t>
            </a:r>
          </a:p>
          <a:p>
            <a:r>
              <a:rPr lang="en-US" dirty="0"/>
              <a:t>D. pharyngeal flap procedure</a:t>
            </a:r>
          </a:p>
        </p:txBody>
      </p:sp>
      <p:sp>
        <p:nvSpPr>
          <p:cNvPr id="4" name="Slide Number Placeholder 3">
            <a:extLst>
              <a:ext uri="{FF2B5EF4-FFF2-40B4-BE49-F238E27FC236}">
                <a16:creationId xmlns:a16="http://schemas.microsoft.com/office/drawing/2014/main" id="{537A9ACC-569B-4EDB-0815-6B75901DC2E3}"/>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46325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B131-2759-2A0D-05D5-B67F8B4CEAD4}"/>
              </a:ext>
            </a:extLst>
          </p:cNvPr>
          <p:cNvSpPr>
            <a:spLocks noGrp="1"/>
          </p:cNvSpPr>
          <p:nvPr>
            <p:ph type="title"/>
          </p:nvPr>
        </p:nvSpPr>
        <p:spPr>
          <a:xfrm>
            <a:off x="152400" y="365126"/>
            <a:ext cx="8362950" cy="315911"/>
          </a:xfrm>
        </p:spPr>
        <p:txBody>
          <a:bodyPr>
            <a:normAutofit fontScale="90000"/>
          </a:bodyPr>
          <a:lstStyle/>
          <a:p>
            <a:r>
              <a:rPr lang="en-US" sz="3200" dirty="0"/>
              <a:t>Child language example:</a:t>
            </a:r>
          </a:p>
        </p:txBody>
      </p:sp>
      <p:sp>
        <p:nvSpPr>
          <p:cNvPr id="3" name="Content Placeholder 2">
            <a:extLst>
              <a:ext uri="{FF2B5EF4-FFF2-40B4-BE49-F238E27FC236}">
                <a16:creationId xmlns:a16="http://schemas.microsoft.com/office/drawing/2014/main" id="{A0E079D5-2EFF-C09D-32C5-A2588A10B398}"/>
              </a:ext>
            </a:extLst>
          </p:cNvPr>
          <p:cNvSpPr>
            <a:spLocks noGrp="1"/>
          </p:cNvSpPr>
          <p:nvPr>
            <p:ph idx="1"/>
          </p:nvPr>
        </p:nvSpPr>
        <p:spPr>
          <a:xfrm>
            <a:off x="152400" y="838200"/>
            <a:ext cx="8839200" cy="5883276"/>
          </a:xfrm>
        </p:spPr>
        <p:txBody>
          <a:bodyPr>
            <a:normAutofit/>
          </a:bodyPr>
          <a:lstStyle/>
          <a:p>
            <a:r>
              <a:rPr lang="en-US" dirty="0"/>
              <a:t>You are providing services to a 15-year-old, Alyssa, who has a Developmental Language Disorder. She is getting Ds in most of her classes at the high school and has few friends. In therapy, your top priority would be:</a:t>
            </a:r>
          </a:p>
          <a:p>
            <a:endParaRPr lang="en-US" dirty="0"/>
          </a:p>
          <a:p>
            <a:r>
              <a:rPr lang="en-US" dirty="0"/>
              <a:t>A. increasing her auditory memory skills</a:t>
            </a:r>
          </a:p>
          <a:p>
            <a:r>
              <a:rPr lang="en-US" dirty="0"/>
              <a:t>B. targeting the use of complex sentences containing subordinate clauses </a:t>
            </a:r>
          </a:p>
          <a:p>
            <a:r>
              <a:rPr lang="en-US" dirty="0"/>
              <a:t>C. increasing use of social language and collaborating with classroom teachers to use curriculum materials in therapy</a:t>
            </a:r>
          </a:p>
          <a:p>
            <a:r>
              <a:rPr lang="en-US" dirty="0"/>
              <a:t>D. increasing Alyssa’s understanding and use of figurative language</a:t>
            </a:r>
          </a:p>
        </p:txBody>
      </p:sp>
      <p:sp>
        <p:nvSpPr>
          <p:cNvPr id="4" name="Slide Number Placeholder 3">
            <a:extLst>
              <a:ext uri="{FF2B5EF4-FFF2-40B4-BE49-F238E27FC236}">
                <a16:creationId xmlns:a16="http://schemas.microsoft.com/office/drawing/2014/main" id="{ABC5010C-F178-7E8E-3D53-6FDC851AB3C6}"/>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81803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2899-45E9-5888-9A33-AD34C444F264}"/>
              </a:ext>
            </a:extLst>
          </p:cNvPr>
          <p:cNvSpPr>
            <a:spLocks noGrp="1"/>
          </p:cNvSpPr>
          <p:nvPr>
            <p:ph type="title"/>
          </p:nvPr>
        </p:nvSpPr>
        <p:spPr/>
        <p:txBody>
          <a:bodyPr>
            <a:normAutofit fontScale="90000"/>
          </a:bodyPr>
          <a:lstStyle/>
          <a:p>
            <a:r>
              <a:rPr lang="en-US" sz="3200" dirty="0"/>
              <a:t>You are treating Jenna, a 2-year old who is just putting 2 words together. Which of Brown’s morphemes will you target FIRST?</a:t>
            </a:r>
          </a:p>
        </p:txBody>
      </p:sp>
      <p:sp>
        <p:nvSpPr>
          <p:cNvPr id="3" name="Content Placeholder 2">
            <a:extLst>
              <a:ext uri="{FF2B5EF4-FFF2-40B4-BE49-F238E27FC236}">
                <a16:creationId xmlns:a16="http://schemas.microsoft.com/office/drawing/2014/main" id="{6178E55F-E199-294B-6027-5DCEAD301736}"/>
              </a:ext>
            </a:extLst>
          </p:cNvPr>
          <p:cNvSpPr>
            <a:spLocks noGrp="1"/>
          </p:cNvSpPr>
          <p:nvPr>
            <p:ph idx="1"/>
          </p:nvPr>
        </p:nvSpPr>
        <p:spPr/>
        <p:txBody>
          <a:bodyPr>
            <a:normAutofit/>
          </a:bodyPr>
          <a:lstStyle/>
          <a:p>
            <a:r>
              <a:rPr lang="en-US" sz="3200" dirty="0"/>
              <a:t>A. plural –s</a:t>
            </a:r>
          </a:p>
          <a:p>
            <a:r>
              <a:rPr lang="en-US" sz="3200" dirty="0"/>
              <a:t>B. –</a:t>
            </a:r>
            <a:r>
              <a:rPr lang="en-US" sz="3200" dirty="0" err="1"/>
              <a:t>ing</a:t>
            </a:r>
            <a:endParaRPr lang="en-US" sz="3200" dirty="0"/>
          </a:p>
          <a:p>
            <a:r>
              <a:rPr lang="en-US" sz="3200" dirty="0"/>
              <a:t>C. past tense –ed</a:t>
            </a:r>
          </a:p>
          <a:p>
            <a:r>
              <a:rPr lang="en-US" sz="3200" dirty="0"/>
              <a:t>D. Comparative –er (bigger, stronger)</a:t>
            </a:r>
          </a:p>
        </p:txBody>
      </p:sp>
      <p:sp>
        <p:nvSpPr>
          <p:cNvPr id="4" name="Slide Number Placeholder 3">
            <a:extLst>
              <a:ext uri="{FF2B5EF4-FFF2-40B4-BE49-F238E27FC236}">
                <a16:creationId xmlns:a16="http://schemas.microsoft.com/office/drawing/2014/main" id="{8ADDC818-601C-ED4C-15E4-129EBF138102}"/>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45779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F6CD0-0371-A25B-5524-F10BD8894FE2}"/>
              </a:ext>
            </a:extLst>
          </p:cNvPr>
          <p:cNvSpPr>
            <a:spLocks noGrp="1"/>
          </p:cNvSpPr>
          <p:nvPr>
            <p:ph idx="1"/>
          </p:nvPr>
        </p:nvSpPr>
        <p:spPr>
          <a:xfrm>
            <a:off x="76200" y="136524"/>
            <a:ext cx="8915400" cy="6492876"/>
          </a:xfrm>
        </p:spPr>
        <p:txBody>
          <a:bodyPr>
            <a:normAutofit fontScale="92500" lnSpcReduction="20000"/>
          </a:bodyPr>
          <a:lstStyle/>
          <a:p>
            <a:pPr marL="228600" marR="152400" indent="0">
              <a:lnSpc>
                <a:spcPct val="120000"/>
              </a:lnSpc>
              <a:spcBef>
                <a:spcPts val="0"/>
              </a:spcBef>
              <a:spcAft>
                <a:spcPts val="0"/>
              </a:spcAft>
              <a:buNone/>
              <a:tabLst>
                <a:tab pos="368300" algn="l"/>
              </a:tabLst>
            </a:pPr>
            <a:r>
              <a:rPr lang="en-US" sz="3400" spc="-15" dirty="0" err="1">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Netzna</a:t>
            </a: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 a 6-year-old with a speech sound disorder, needs intervention to address phonological awareness skills as well as articulation. Micah, the clinician, works with her on tasks such as the following: “</a:t>
            </a:r>
            <a:r>
              <a:rPr lang="en-US" sz="3400" spc="-15" dirty="0" err="1">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Netzna</a:t>
            </a: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 I am going to say some sounds. Can you tell me what word these sounds make? R-o-s-t.” Micah has just addressed </a:t>
            </a:r>
            <a:r>
              <a:rPr lang="en-US" sz="3400" spc="-15" dirty="0" err="1">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Netzna’s</a:t>
            </a: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 skills in the area of:</a:t>
            </a:r>
          </a:p>
          <a:p>
            <a:pPr marL="228600" marR="152400" indent="0">
              <a:lnSpc>
                <a:spcPct val="120000"/>
              </a:lnSpc>
              <a:spcBef>
                <a:spcPts val="0"/>
              </a:spcBef>
              <a:spcAft>
                <a:spcPts val="0"/>
              </a:spcAft>
              <a:tabLst>
                <a:tab pos="368300" algn="l"/>
              </a:tabLst>
            </a:pPr>
            <a:endParaRPr lang="en-US" sz="3400" dirty="0">
              <a:solidFill>
                <a:schemeClr val="bg1">
                  <a:lumMod val="40000"/>
                  <a:lumOff val="60000"/>
                </a:schemeClr>
              </a:solidFill>
              <a:effectLst/>
              <a:latin typeface="Bembo" panose="020F0502020204030204" pitchFamily="18" charset="0"/>
              <a:ea typeface="Calibri" panose="020F0502020204030204" pitchFamily="34" charset="0"/>
              <a:cs typeface="Bembo" panose="020F0502020204030204" pitchFamily="18" charset="0"/>
            </a:endParaRPr>
          </a:p>
          <a:p>
            <a:pPr marL="368300" marR="152400" indent="-139700">
              <a:lnSpc>
                <a:spcPct val="120000"/>
              </a:lnSpc>
              <a:spcBef>
                <a:spcPts val="0"/>
              </a:spcBef>
              <a:spcAft>
                <a:spcPts val="0"/>
              </a:spcAft>
              <a:tabLst>
                <a:tab pos="368300" algn="l"/>
              </a:tabLst>
            </a:pP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A. Alliteration</a:t>
            </a:r>
            <a:endParaRPr lang="en-US" sz="3400" dirty="0">
              <a:solidFill>
                <a:schemeClr val="bg1">
                  <a:lumMod val="40000"/>
                  <a:lumOff val="60000"/>
                </a:schemeClr>
              </a:solidFill>
              <a:effectLst/>
              <a:latin typeface="Bembo" panose="020F0502020204030204" pitchFamily="18" charset="0"/>
              <a:ea typeface="Calibri" panose="020F0502020204030204" pitchFamily="34" charset="0"/>
              <a:cs typeface="Bembo" panose="020F0502020204030204" pitchFamily="18" charset="0"/>
            </a:endParaRPr>
          </a:p>
          <a:p>
            <a:pPr marL="368300" marR="152400" indent="-139700">
              <a:lnSpc>
                <a:spcPct val="120000"/>
              </a:lnSpc>
              <a:spcBef>
                <a:spcPts val="0"/>
              </a:spcBef>
              <a:spcAft>
                <a:spcPts val="0"/>
              </a:spcAft>
              <a:tabLst>
                <a:tab pos="368300" algn="l"/>
              </a:tabLst>
            </a:pP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B. Syllabication</a:t>
            </a:r>
            <a:endParaRPr lang="en-US" sz="3400" dirty="0">
              <a:solidFill>
                <a:schemeClr val="bg1">
                  <a:lumMod val="40000"/>
                  <a:lumOff val="60000"/>
                </a:schemeClr>
              </a:solidFill>
              <a:effectLst/>
              <a:latin typeface="Bembo" panose="020F0502020204030204" pitchFamily="18" charset="0"/>
              <a:ea typeface="Calibri" panose="020F0502020204030204" pitchFamily="34" charset="0"/>
              <a:cs typeface="Bembo" panose="020F0502020204030204" pitchFamily="18" charset="0"/>
            </a:endParaRPr>
          </a:p>
          <a:p>
            <a:pPr marL="368300" marR="152400" indent="-139700">
              <a:lnSpc>
                <a:spcPct val="120000"/>
              </a:lnSpc>
              <a:spcBef>
                <a:spcPts val="0"/>
              </a:spcBef>
              <a:spcAft>
                <a:spcPts val="0"/>
              </a:spcAft>
              <a:tabLst>
                <a:tab pos="368300" algn="l"/>
              </a:tabLst>
            </a:pP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C.</a:t>
            </a:r>
            <a:r>
              <a:rPr lang="en-US" sz="16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a:t>
            </a: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 Phoneme blending</a:t>
            </a:r>
            <a:endParaRPr lang="en-US" sz="3400" dirty="0">
              <a:solidFill>
                <a:schemeClr val="bg1">
                  <a:lumMod val="40000"/>
                  <a:lumOff val="60000"/>
                </a:schemeClr>
              </a:solidFill>
              <a:effectLst/>
              <a:latin typeface="Bembo" panose="020F0502020204030204" pitchFamily="18" charset="0"/>
              <a:ea typeface="Calibri" panose="020F0502020204030204" pitchFamily="34" charset="0"/>
              <a:cs typeface="Bembo" panose="020F0502020204030204" pitchFamily="18" charset="0"/>
            </a:endParaRPr>
          </a:p>
          <a:p>
            <a:pPr marL="368300" marR="152400" indent="-139700">
              <a:lnSpc>
                <a:spcPct val="120000"/>
              </a:lnSpc>
              <a:spcBef>
                <a:spcPts val="0"/>
              </a:spcBef>
              <a:spcAft>
                <a:spcPts val="0"/>
              </a:spcAft>
              <a:tabLst>
                <a:tab pos="368300" algn="l"/>
              </a:tabLst>
            </a:pPr>
            <a:r>
              <a:rPr lang="en-US" sz="3400" spc="-15"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D. Phonic identification</a:t>
            </a:r>
            <a:endParaRPr lang="en-US" sz="3400" dirty="0">
              <a:solidFill>
                <a:schemeClr val="bg1">
                  <a:lumMod val="40000"/>
                  <a:lumOff val="60000"/>
                </a:schemeClr>
              </a:solidFill>
              <a:effectLst/>
              <a:latin typeface="Bembo" panose="020F0502020204030204" pitchFamily="18" charset="0"/>
              <a:ea typeface="Calibri" panose="020F0502020204030204" pitchFamily="34" charset="0"/>
              <a:cs typeface="Bembo" panose="020F0502020204030204" pitchFamily="18" charset="0"/>
            </a:endParaRPr>
          </a:p>
          <a:p>
            <a:endParaRPr lang="en-US" dirty="0"/>
          </a:p>
        </p:txBody>
      </p:sp>
      <p:sp>
        <p:nvSpPr>
          <p:cNvPr id="4" name="Slide Number Placeholder 3">
            <a:extLst>
              <a:ext uri="{FF2B5EF4-FFF2-40B4-BE49-F238E27FC236}">
                <a16:creationId xmlns:a16="http://schemas.microsoft.com/office/drawing/2014/main" id="{A2FAF466-27A8-288F-5E15-5343EDD526AC}"/>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55895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8C0432-63CF-D9B5-23CC-D189B4379CE7}"/>
              </a:ext>
            </a:extLst>
          </p:cNvPr>
          <p:cNvSpPr>
            <a:spLocks noGrp="1"/>
          </p:cNvSpPr>
          <p:nvPr>
            <p:ph idx="1"/>
          </p:nvPr>
        </p:nvSpPr>
        <p:spPr>
          <a:xfrm>
            <a:off x="152400" y="76200"/>
            <a:ext cx="8362950" cy="6100763"/>
          </a:xfrm>
        </p:spPr>
        <p:txBody>
          <a:bodyPr/>
          <a:lstStyle/>
          <a:p>
            <a:r>
              <a:rPr lang="en-US" sz="3200"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An SLP, Derek, receives a referral of Gretchen, a 3</a:t>
            </a:r>
            <a:r>
              <a:rPr lang="en-US" sz="3200" baseline="30000"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rd</a:t>
            </a:r>
            <a:r>
              <a:rPr lang="en-US" sz="3200" dirty="0">
                <a:solidFill>
                  <a:schemeClr val="bg1">
                    <a:lumMod val="40000"/>
                    <a:lumOff val="60000"/>
                  </a:schemeClr>
                </a:solidFill>
                <a:effectLst/>
                <a:latin typeface="Arial" panose="020B0604020202020204" pitchFamily="34" charset="0"/>
                <a:ea typeface="Calibri" panose="020F0502020204030204" pitchFamily="34" charset="0"/>
                <a:cs typeface="Bembo" panose="020F0502020204030204" pitchFamily="18" charset="0"/>
              </a:rPr>
              <a:t> grader with a diagnosis of ADHD. He remembers that she will probably have difficulties with executive dysfunction; this is due to brain differences in the _______ lobe.</a:t>
            </a:r>
            <a:endParaRPr lang="en-US" sz="3200" dirty="0">
              <a:solidFill>
                <a:schemeClr val="bg1">
                  <a:lumMod val="40000"/>
                  <a:lumOff val="60000"/>
                </a:schemeClr>
              </a:solidFill>
              <a:effectLst/>
              <a:latin typeface="Bembo" panose="020F0502020204030204" pitchFamily="18" charset="0"/>
              <a:ea typeface="Calibri" panose="020F0502020204030204" pitchFamily="34" charset="0"/>
              <a:cs typeface="Bembo" panose="020F0502020204030204" pitchFamily="18" charset="0"/>
            </a:endParaRPr>
          </a:p>
          <a:p>
            <a:endParaRPr lang="en-US" sz="3200" dirty="0">
              <a:solidFill>
                <a:schemeClr val="bg1">
                  <a:lumMod val="20000"/>
                  <a:lumOff val="80000"/>
                </a:schemeClr>
              </a:solidFill>
            </a:endParaRPr>
          </a:p>
          <a:p>
            <a:r>
              <a:rPr lang="en-US" sz="3200" dirty="0">
                <a:solidFill>
                  <a:schemeClr val="bg1">
                    <a:lumMod val="20000"/>
                    <a:lumOff val="80000"/>
                  </a:schemeClr>
                </a:solidFill>
                <a:latin typeface="Arial" panose="020B0604020202020204" pitchFamily="34" charset="0"/>
                <a:cs typeface="Arial" panose="020B0604020202020204" pitchFamily="34" charset="0"/>
              </a:rPr>
              <a:t>A. Temporal</a:t>
            </a:r>
          </a:p>
          <a:p>
            <a:r>
              <a:rPr lang="en-US" sz="3200" dirty="0">
                <a:solidFill>
                  <a:schemeClr val="bg1">
                    <a:lumMod val="20000"/>
                    <a:lumOff val="80000"/>
                  </a:schemeClr>
                </a:solidFill>
                <a:latin typeface="Arial" panose="020B0604020202020204" pitchFamily="34" charset="0"/>
                <a:cs typeface="Arial" panose="020B0604020202020204" pitchFamily="34" charset="0"/>
              </a:rPr>
              <a:t>B. Frontal</a:t>
            </a:r>
          </a:p>
          <a:p>
            <a:r>
              <a:rPr lang="en-US" sz="3200" dirty="0">
                <a:solidFill>
                  <a:schemeClr val="bg1">
                    <a:lumMod val="20000"/>
                    <a:lumOff val="80000"/>
                  </a:schemeClr>
                </a:solidFill>
                <a:latin typeface="Arial" panose="020B0604020202020204" pitchFamily="34" charset="0"/>
                <a:cs typeface="Arial" panose="020B0604020202020204" pitchFamily="34" charset="0"/>
              </a:rPr>
              <a:t>C. Occipital</a:t>
            </a:r>
          </a:p>
          <a:p>
            <a:r>
              <a:rPr lang="en-US" sz="3200" dirty="0">
                <a:solidFill>
                  <a:schemeClr val="bg1">
                    <a:lumMod val="20000"/>
                    <a:lumOff val="80000"/>
                  </a:schemeClr>
                </a:solidFill>
                <a:latin typeface="Arial" panose="020B0604020202020204" pitchFamily="34" charset="0"/>
                <a:cs typeface="Arial" panose="020B0604020202020204" pitchFamily="34" charset="0"/>
              </a:rPr>
              <a:t>D. Parietal</a:t>
            </a:r>
          </a:p>
        </p:txBody>
      </p:sp>
      <p:sp>
        <p:nvSpPr>
          <p:cNvPr id="4" name="Slide Number Placeholder 3">
            <a:extLst>
              <a:ext uri="{FF2B5EF4-FFF2-40B4-BE49-F238E27FC236}">
                <a16:creationId xmlns:a16="http://schemas.microsoft.com/office/drawing/2014/main" id="{F199DA7B-83E1-FC4F-0419-107C8DCF9DF6}"/>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898872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7970-AE59-2229-F71A-AF8B6340C607}"/>
              </a:ext>
            </a:extLst>
          </p:cNvPr>
          <p:cNvSpPr>
            <a:spLocks noGrp="1"/>
          </p:cNvSpPr>
          <p:nvPr>
            <p:ph type="title"/>
          </p:nvPr>
        </p:nvSpPr>
        <p:spPr>
          <a:xfrm>
            <a:off x="76200" y="136524"/>
            <a:ext cx="9067800" cy="1616076"/>
          </a:xfrm>
        </p:spPr>
        <p:txBody>
          <a:bodyPr>
            <a:normAutofit fontScale="90000"/>
          </a:bodyPr>
          <a:lstStyle/>
          <a:p>
            <a:r>
              <a:rPr lang="en-US" sz="3200" dirty="0"/>
              <a:t>Mr. Lum has had a stroke and now struggles and gropes when he is trying to speak. His comprehension of language is relatively intact. He probably has had a stroke in ____</a:t>
            </a:r>
          </a:p>
        </p:txBody>
      </p:sp>
      <p:sp>
        <p:nvSpPr>
          <p:cNvPr id="3" name="Content Placeholder 2">
            <a:extLst>
              <a:ext uri="{FF2B5EF4-FFF2-40B4-BE49-F238E27FC236}">
                <a16:creationId xmlns:a16="http://schemas.microsoft.com/office/drawing/2014/main" id="{3181FAAF-4C29-9F21-5E4A-27030A6A0E64}"/>
              </a:ext>
            </a:extLst>
          </p:cNvPr>
          <p:cNvSpPr>
            <a:spLocks noGrp="1"/>
          </p:cNvSpPr>
          <p:nvPr>
            <p:ph idx="1"/>
          </p:nvPr>
        </p:nvSpPr>
        <p:spPr>
          <a:xfrm>
            <a:off x="0" y="1752600"/>
            <a:ext cx="8991600" cy="4968875"/>
          </a:xfrm>
        </p:spPr>
        <p:txBody>
          <a:bodyPr>
            <a:normAutofit/>
          </a:bodyPr>
          <a:lstStyle/>
          <a:p>
            <a:r>
              <a:rPr lang="en-US" sz="3200" dirty="0"/>
              <a:t>A. Wernicke’s area</a:t>
            </a:r>
          </a:p>
          <a:p>
            <a:r>
              <a:rPr lang="en-US" sz="3200" dirty="0"/>
              <a:t>B. The cerebellum</a:t>
            </a:r>
          </a:p>
          <a:p>
            <a:r>
              <a:rPr lang="en-US" sz="3200" dirty="0"/>
              <a:t>C. Broca’s area</a:t>
            </a:r>
          </a:p>
          <a:p>
            <a:r>
              <a:rPr lang="en-US" sz="3200" dirty="0"/>
              <a:t>D. Arcuate fasciculus</a:t>
            </a:r>
          </a:p>
        </p:txBody>
      </p:sp>
      <p:sp>
        <p:nvSpPr>
          <p:cNvPr id="4" name="Slide Number Placeholder 3">
            <a:extLst>
              <a:ext uri="{FF2B5EF4-FFF2-40B4-BE49-F238E27FC236}">
                <a16:creationId xmlns:a16="http://schemas.microsoft.com/office/drawing/2014/main" id="{6AB00647-E591-DDB2-AB1A-B81DA1C25A1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450545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CDDC-85B4-2863-B37C-B477A6907821}"/>
              </a:ext>
            </a:extLst>
          </p:cNvPr>
          <p:cNvSpPr>
            <a:spLocks noGrp="1"/>
          </p:cNvSpPr>
          <p:nvPr>
            <p:ph type="title"/>
          </p:nvPr>
        </p:nvSpPr>
        <p:spPr>
          <a:xfrm>
            <a:off x="0" y="609600"/>
            <a:ext cx="8515350" cy="762001"/>
          </a:xfrm>
        </p:spPr>
        <p:txBody>
          <a:bodyPr>
            <a:normAutofit fontScale="90000"/>
          </a:bodyPr>
          <a:lstStyle/>
          <a:p>
            <a:r>
              <a:rPr lang="en-US" sz="3200" dirty="0"/>
              <a:t>Caregivers bring Rita to you. She is 3 and her parents tell you that at home, she repeats words in utterances such as “Mommy, Mommy, Mommy, I want juice.” There is no struggle or awareness on Rita’s part. The best things for you to do is/are: </a:t>
            </a:r>
          </a:p>
        </p:txBody>
      </p:sp>
      <p:sp>
        <p:nvSpPr>
          <p:cNvPr id="3" name="Content Placeholder 2">
            <a:extLst>
              <a:ext uri="{FF2B5EF4-FFF2-40B4-BE49-F238E27FC236}">
                <a16:creationId xmlns:a16="http://schemas.microsoft.com/office/drawing/2014/main" id="{598F7685-BD99-350E-64F0-C6681AC0900D}"/>
              </a:ext>
            </a:extLst>
          </p:cNvPr>
          <p:cNvSpPr>
            <a:spLocks noGrp="1"/>
          </p:cNvSpPr>
          <p:nvPr>
            <p:ph idx="1"/>
          </p:nvPr>
        </p:nvSpPr>
        <p:spPr>
          <a:xfrm>
            <a:off x="0" y="2057400"/>
            <a:ext cx="9144000" cy="4800599"/>
          </a:xfrm>
        </p:spPr>
        <p:txBody>
          <a:bodyPr/>
          <a:lstStyle/>
          <a:p>
            <a:r>
              <a:rPr lang="en-US" dirty="0"/>
              <a:t>A. Enroll Rita in therapy immediately, as this is a sign of incipient stuttering</a:t>
            </a:r>
          </a:p>
          <a:p>
            <a:r>
              <a:rPr lang="en-US" dirty="0"/>
              <a:t>B. Tell caregivers that you would like to see Rita again in one month, as she is probably going to need direct intervention to keep her disfluency from getting worse</a:t>
            </a:r>
          </a:p>
          <a:p>
            <a:r>
              <a:rPr lang="en-US" dirty="0"/>
              <a:t>C. Tell caregivers that this is typical behavior for children Rita’s age, but definitely inform you if they see any sign of struggle or signs of the stuttering become more severe</a:t>
            </a:r>
          </a:p>
          <a:p>
            <a:r>
              <a:rPr lang="en-US" dirty="0"/>
              <a:t>D. Ask caregivers to bring Rita back for a re-evaluation in 6 months</a:t>
            </a:r>
          </a:p>
          <a:p>
            <a:r>
              <a:rPr lang="en-US" dirty="0"/>
              <a:t>Answer: C, D</a:t>
            </a:r>
          </a:p>
        </p:txBody>
      </p:sp>
      <p:sp>
        <p:nvSpPr>
          <p:cNvPr id="4" name="Slide Number Placeholder 3">
            <a:extLst>
              <a:ext uri="{FF2B5EF4-FFF2-40B4-BE49-F238E27FC236}">
                <a16:creationId xmlns:a16="http://schemas.microsoft.com/office/drawing/2014/main" id="{FDAC7F52-47E5-BADD-5610-3E0B38EFEEC6}"/>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57481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59CD-83AB-8248-66F3-E3A6F27B6BCB}"/>
              </a:ext>
            </a:extLst>
          </p:cNvPr>
          <p:cNvSpPr>
            <a:spLocks noGrp="1"/>
          </p:cNvSpPr>
          <p:nvPr>
            <p:ph type="title"/>
          </p:nvPr>
        </p:nvSpPr>
        <p:spPr>
          <a:xfrm>
            <a:off x="152400" y="136524"/>
            <a:ext cx="8362950" cy="1082677"/>
          </a:xfrm>
        </p:spPr>
        <p:txBody>
          <a:bodyPr>
            <a:normAutofit fontScale="90000"/>
          </a:bodyPr>
          <a:lstStyle/>
          <a:p>
            <a:r>
              <a:rPr lang="en-US" sz="3200" dirty="0"/>
              <a:t>Juan is an early interventionist whose caseload increased rapidly after Covid. He is recalling that the following is/are true: </a:t>
            </a:r>
          </a:p>
        </p:txBody>
      </p:sp>
      <p:sp>
        <p:nvSpPr>
          <p:cNvPr id="3" name="Content Placeholder 2">
            <a:extLst>
              <a:ext uri="{FF2B5EF4-FFF2-40B4-BE49-F238E27FC236}">
                <a16:creationId xmlns:a16="http://schemas.microsoft.com/office/drawing/2014/main" id="{3F5E9EB4-2345-3C56-D1D9-3672930C80A9}"/>
              </a:ext>
            </a:extLst>
          </p:cNvPr>
          <p:cNvSpPr>
            <a:spLocks noGrp="1"/>
          </p:cNvSpPr>
          <p:nvPr>
            <p:ph idx="1"/>
          </p:nvPr>
        </p:nvSpPr>
        <p:spPr>
          <a:xfrm>
            <a:off x="76200" y="1371600"/>
            <a:ext cx="8439150" cy="4805363"/>
          </a:xfrm>
        </p:spPr>
        <p:txBody>
          <a:bodyPr>
            <a:noAutofit/>
          </a:bodyPr>
          <a:lstStyle/>
          <a:p>
            <a:r>
              <a:rPr lang="en-US" sz="3200" dirty="0"/>
              <a:t>A. By 18 months of age, children should be saying 50 words and be putting 2 words together</a:t>
            </a:r>
          </a:p>
          <a:p>
            <a:r>
              <a:rPr lang="en-US" sz="3200" dirty="0"/>
              <a:t>B. By the time children are two, they should be saying 200-300 words and speaking mostly in short phrases</a:t>
            </a:r>
          </a:p>
          <a:p>
            <a:r>
              <a:rPr lang="en-US" sz="3200" dirty="0"/>
              <a:t>C. By the time children are 3, they are saying 900-1,000 words</a:t>
            </a:r>
          </a:p>
          <a:p>
            <a:r>
              <a:rPr lang="en-US" sz="3200" dirty="0"/>
              <a:t>D. A,B</a:t>
            </a:r>
          </a:p>
          <a:p>
            <a:r>
              <a:rPr lang="en-US" sz="3200" dirty="0"/>
              <a:t>E. A, B, C</a:t>
            </a:r>
          </a:p>
        </p:txBody>
      </p:sp>
      <p:sp>
        <p:nvSpPr>
          <p:cNvPr id="4" name="Slide Number Placeholder 3">
            <a:extLst>
              <a:ext uri="{FF2B5EF4-FFF2-40B4-BE49-F238E27FC236}">
                <a16:creationId xmlns:a16="http://schemas.microsoft.com/office/drawing/2014/main" id="{3CEDF447-C524-29DC-1572-7F96652B7AF4}"/>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59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2290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275F9F-C57B-48CE-AE23-F4A65B626153}"/>
              </a:ext>
            </a:extLst>
          </p:cNvPr>
          <p:cNvSpPr>
            <a:spLocks noGrp="1"/>
          </p:cNvSpPr>
          <p:nvPr>
            <p:ph idx="1"/>
          </p:nvPr>
        </p:nvSpPr>
        <p:spPr>
          <a:xfrm>
            <a:off x="76200" y="914400"/>
            <a:ext cx="8763000" cy="5211763"/>
          </a:xfrm>
        </p:spPr>
        <p:txBody>
          <a:bodyPr>
            <a:normAutofit/>
          </a:bodyPr>
          <a:lstStyle/>
          <a:p>
            <a:r>
              <a:rPr lang="en-US" sz="3200" dirty="0"/>
              <a:t>My coauthor Glen Tellis and I got a call from a gentleman on the east coast</a:t>
            </a:r>
          </a:p>
          <a:p>
            <a:endParaRPr lang="en-US" sz="3200" dirty="0"/>
          </a:p>
          <a:p>
            <a:r>
              <a:rPr lang="en-US" sz="3200" dirty="0"/>
              <a:t>We will be providing a Zoom workshop for him and his colleagues</a:t>
            </a:r>
          </a:p>
          <a:p>
            <a:endParaRPr lang="en-US" sz="3200" dirty="0"/>
          </a:p>
          <a:p>
            <a:r>
              <a:rPr lang="en-US" sz="3200" dirty="0"/>
              <a:t>He has a number of clinical fellows (1</a:t>
            </a:r>
            <a:r>
              <a:rPr lang="en-US" sz="3200" baseline="30000" dirty="0"/>
              <a:t>st</a:t>
            </a:r>
            <a:r>
              <a:rPr lang="en-US" sz="3200" dirty="0"/>
              <a:t> year out of grad school) that cannot pass the Praxis and keep failing</a:t>
            </a:r>
          </a:p>
          <a:p>
            <a:endParaRPr lang="en-US" sz="3200" dirty="0"/>
          </a:p>
          <a:p>
            <a:r>
              <a:rPr lang="en-US" sz="3200" dirty="0"/>
              <a:t>We are here to help!</a:t>
            </a:r>
          </a:p>
        </p:txBody>
      </p:sp>
      <p:sp>
        <p:nvSpPr>
          <p:cNvPr id="4" name="Text Placeholder 3">
            <a:extLst>
              <a:ext uri="{FF2B5EF4-FFF2-40B4-BE49-F238E27FC236}">
                <a16:creationId xmlns:a16="http://schemas.microsoft.com/office/drawing/2014/main" id="{E850F962-E73A-4112-8956-2E18A0AC4268}"/>
              </a:ext>
            </a:extLst>
          </p:cNvPr>
          <p:cNvSpPr>
            <a:spLocks noGrp="1"/>
          </p:cNvSpPr>
          <p:nvPr>
            <p:ph type="body" sz="quarter" idx="13"/>
          </p:nvPr>
        </p:nvSpPr>
        <p:spPr>
          <a:xfrm>
            <a:off x="152400" y="152400"/>
            <a:ext cx="8632200" cy="1219200"/>
          </a:xfrm>
        </p:spPr>
        <p:txBody>
          <a:bodyPr>
            <a:noAutofit/>
          </a:bodyPr>
          <a:lstStyle/>
          <a:p>
            <a:r>
              <a:rPr lang="en-US" sz="3200" dirty="0"/>
              <a:t>I’m so happy to share this information with you…</a:t>
            </a:r>
          </a:p>
        </p:txBody>
      </p:sp>
      <p:sp>
        <p:nvSpPr>
          <p:cNvPr id="5" name="Slide Number Placeholder 4">
            <a:extLst>
              <a:ext uri="{FF2B5EF4-FFF2-40B4-BE49-F238E27FC236}">
                <a16:creationId xmlns:a16="http://schemas.microsoft.com/office/drawing/2014/main" id="{2DAA0B7F-BF93-4E48-911E-F57E59E32C1D}"/>
              </a:ext>
            </a:extLst>
          </p:cNvPr>
          <p:cNvSpPr>
            <a:spLocks noGrp="1"/>
          </p:cNvSpPr>
          <p:nvPr>
            <p:ph type="sldNum" sz="quarter" idx="15"/>
          </p:nvPr>
        </p:nvSpPr>
        <p:spPr/>
        <p:txBody>
          <a:bodyPr/>
          <a:lstStyle/>
          <a:p>
            <a:fld id="{F536A458-7869-49C7-BC36-EF1E533B805F}" type="slidenum">
              <a:rPr lang="en-US" altLang="en-US" smtClean="0"/>
              <a:pPr/>
              <a:t>6</a:t>
            </a:fld>
            <a:endParaRPr lang="en-US" altLang="en-US"/>
          </a:p>
        </p:txBody>
      </p:sp>
    </p:spTree>
    <p:extLst>
      <p:ext uri="{BB962C8B-B14F-4D97-AF65-F5344CB8AC3E}">
        <p14:creationId xmlns:p14="http://schemas.microsoft.com/office/powerpoint/2010/main" val="3188074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F2A6-4832-E0F1-9A50-3BBF749B39E5}"/>
              </a:ext>
            </a:extLst>
          </p:cNvPr>
          <p:cNvSpPr>
            <a:spLocks noGrp="1"/>
          </p:cNvSpPr>
          <p:nvPr>
            <p:ph type="title"/>
          </p:nvPr>
        </p:nvSpPr>
        <p:spPr>
          <a:xfrm>
            <a:off x="457200" y="365127"/>
            <a:ext cx="8058150" cy="396874"/>
          </a:xfrm>
        </p:spPr>
        <p:txBody>
          <a:bodyPr>
            <a:noAutofit/>
          </a:bodyPr>
          <a:lstStyle/>
          <a:p>
            <a:r>
              <a:rPr lang="en-US" sz="3200" dirty="0"/>
              <a:t>Neuro example:</a:t>
            </a:r>
          </a:p>
        </p:txBody>
      </p:sp>
      <p:sp>
        <p:nvSpPr>
          <p:cNvPr id="3" name="Content Placeholder 2">
            <a:extLst>
              <a:ext uri="{FF2B5EF4-FFF2-40B4-BE49-F238E27FC236}">
                <a16:creationId xmlns:a16="http://schemas.microsoft.com/office/drawing/2014/main" id="{A12C93E9-8B44-15E7-87B4-812851ACD76C}"/>
              </a:ext>
            </a:extLst>
          </p:cNvPr>
          <p:cNvSpPr>
            <a:spLocks noGrp="1"/>
          </p:cNvSpPr>
          <p:nvPr>
            <p:ph idx="1"/>
          </p:nvPr>
        </p:nvSpPr>
        <p:spPr>
          <a:xfrm>
            <a:off x="228600" y="914400"/>
            <a:ext cx="8286750" cy="5262563"/>
          </a:xfrm>
        </p:spPr>
        <p:txBody>
          <a:bodyPr/>
          <a:lstStyle/>
          <a:p>
            <a:r>
              <a:rPr lang="en-US" dirty="0"/>
              <a:t>You are seeing Mr. Thomas, who has been diagnosed with Parkinson’s disease. Primary symptoms you can expect to see are:</a:t>
            </a:r>
          </a:p>
          <a:p>
            <a:endParaRPr lang="en-US" dirty="0"/>
          </a:p>
          <a:p>
            <a:r>
              <a:rPr lang="en-US" dirty="0"/>
              <a:t>A. difficulty sequencing speech motor movements</a:t>
            </a:r>
          </a:p>
          <a:p>
            <a:r>
              <a:rPr lang="en-US" dirty="0"/>
              <a:t>B. word retrieval problems and agrammatism</a:t>
            </a:r>
          </a:p>
          <a:p>
            <a:r>
              <a:rPr lang="en-US" dirty="0"/>
              <a:t>C. confusion, disorientation, and emotional outbursts</a:t>
            </a:r>
          </a:p>
          <a:p>
            <a:r>
              <a:rPr lang="en-US" dirty="0"/>
              <a:t>D.</a:t>
            </a:r>
            <a:r>
              <a:rPr lang="en-US" sz="1600" dirty="0"/>
              <a:t>.</a:t>
            </a:r>
            <a:r>
              <a:rPr lang="en-US" dirty="0"/>
              <a:t> bradykinesia, festination, and cogwheel rigidity</a:t>
            </a:r>
          </a:p>
          <a:p>
            <a:endParaRPr lang="en-US" dirty="0"/>
          </a:p>
        </p:txBody>
      </p:sp>
      <p:sp>
        <p:nvSpPr>
          <p:cNvPr id="4" name="Slide Number Placeholder 3">
            <a:extLst>
              <a:ext uri="{FF2B5EF4-FFF2-40B4-BE49-F238E27FC236}">
                <a16:creationId xmlns:a16="http://schemas.microsoft.com/office/drawing/2014/main" id="{61D90276-FD3D-69EE-2681-6FA998E95B11}"/>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36133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1780A-7045-2309-9736-52D0681BBCF9}"/>
              </a:ext>
            </a:extLst>
          </p:cNvPr>
          <p:cNvSpPr>
            <a:spLocks noGrp="1"/>
          </p:cNvSpPr>
          <p:nvPr>
            <p:ph idx="1"/>
          </p:nvPr>
        </p:nvSpPr>
        <p:spPr>
          <a:xfrm>
            <a:off x="152400" y="136524"/>
            <a:ext cx="8686800" cy="6721476"/>
          </a:xfrm>
        </p:spPr>
        <p:txBody>
          <a:bodyPr>
            <a:normAutofit fontScale="77500" lnSpcReduction="20000"/>
          </a:bodyPr>
          <a:lstStyle/>
          <a:p>
            <a:pPr marL="0" marR="0">
              <a:lnSpc>
                <a:spcPct val="107000"/>
              </a:lnSpc>
              <a:spcBef>
                <a:spcPts val="0"/>
              </a:spcBef>
              <a:spcAft>
                <a:spcPts val="800"/>
              </a:spcAft>
            </a:pPr>
            <a:r>
              <a:rPr lang="en-US" sz="3300" dirty="0">
                <a:effectLst/>
                <a:latin typeface="Arial" panose="020B0604020202020204" pitchFamily="34" charset="0"/>
                <a:ea typeface="Calibri" panose="020F0502020204030204" pitchFamily="34" charset="0"/>
                <a:cs typeface="Times New Roman" panose="02020603050405020304" pitchFamily="18" charset="0"/>
              </a:rPr>
              <a:t>Brian is an SLP at a middle school. He receives the referral of a 7</a:t>
            </a:r>
            <a:r>
              <a:rPr lang="en-US" sz="33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US" sz="3300" dirty="0">
                <a:effectLst/>
                <a:latin typeface="Arial" panose="020B0604020202020204" pitchFamily="34" charset="0"/>
                <a:ea typeface="Calibri" panose="020F0502020204030204" pitchFamily="34" charset="0"/>
                <a:cs typeface="Times New Roman" panose="02020603050405020304" pitchFamily="18" charset="0"/>
              </a:rPr>
              <a:t> grade young lady, Erin; the teacher shares that Erin “hops around a lot and I feel really confused after I talk with her.” Brian screens Erin and as part of the screening, he asks about her summer vacation. She tells Brian: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300" dirty="0">
                <a:effectLst/>
                <a:latin typeface="Arial" panose="020B0604020202020204" pitchFamily="34" charset="0"/>
                <a:ea typeface="Calibri" panose="020F0502020204030204" pitchFamily="34" charset="0"/>
                <a:cs typeface="Times New Roman" panose="02020603050405020304" pitchFamily="18" charset="0"/>
              </a:rPr>
              <a:t>“We went to Disneyland, and it was awesome. Thunder Mountain was my favorite ride. My cat has to go to the vet because she keeps throwing up. I hope she’ll be OK. My big brother just went off to college.”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300" dirty="0">
                <a:effectLst/>
                <a:latin typeface="Arial" panose="020B0604020202020204" pitchFamily="34" charset="0"/>
                <a:ea typeface="Calibri" panose="020F0502020204030204" pitchFamily="34" charset="0"/>
                <a:cs typeface="Times New Roman" panose="02020603050405020304" pitchFamily="18" charset="0"/>
              </a:rPr>
              <a:t>Brian can most accurately conclude that Erin has specific difficulties with:</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300" dirty="0">
                <a:effectLst/>
                <a:latin typeface="Arial" panose="020B0604020202020204" pitchFamily="34" charset="0"/>
                <a:ea typeface="Calibri" panose="020F0502020204030204" pitchFamily="34" charset="0"/>
                <a:cs typeface="Times New Roman" panose="02020603050405020304" pitchFamily="18" charset="0"/>
              </a:rPr>
              <a:t>A. Grammatical ellipsis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300" dirty="0">
                <a:effectLst/>
                <a:latin typeface="Arial" panose="020B0604020202020204" pitchFamily="34" charset="0"/>
                <a:ea typeface="Calibri" panose="020F0502020204030204" pitchFamily="34" charset="0"/>
                <a:cs typeface="Times New Roman" panose="02020603050405020304" pitchFamily="18" charset="0"/>
              </a:rPr>
              <a:t>B. Pronoun elision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300" dirty="0">
                <a:effectLst/>
                <a:latin typeface="Arial" panose="020B0604020202020204" pitchFamily="34" charset="0"/>
                <a:ea typeface="Calibri" panose="020F0502020204030204" pitchFamily="34" charset="0"/>
                <a:cs typeface="Times New Roman" panose="02020603050405020304" pitchFamily="18" charset="0"/>
              </a:rPr>
              <a:t>C. Announcing topic shifts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300" dirty="0">
                <a:effectLst/>
                <a:latin typeface="Arial" panose="020B0604020202020204" pitchFamily="34" charset="0"/>
                <a:ea typeface="Calibri" panose="020F0502020204030204" pitchFamily="34" charset="0"/>
                <a:cs typeface="Times New Roman" panose="02020603050405020304" pitchFamily="18" charset="0"/>
              </a:rPr>
              <a:t>D. Expressive morphosyntactic skills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189BC8B-90AC-E62D-8CDC-E6824E67161B}"/>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253991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CAEECBE-931E-3D08-305D-4E6E9CA07E4F}"/>
              </a:ext>
            </a:extLst>
          </p:cNvPr>
          <p:cNvGraphicFramePr>
            <a:graphicFrameLocks noGrp="1"/>
          </p:cNvGraphicFramePr>
          <p:nvPr>
            <p:ph idx="1"/>
            <p:extLst>
              <p:ext uri="{D42A27DB-BD31-4B8C-83A1-F6EECF244321}">
                <p14:modId xmlns:p14="http://schemas.microsoft.com/office/powerpoint/2010/main" val="513861413"/>
              </p:ext>
            </p:extLst>
          </p:nvPr>
        </p:nvGraphicFramePr>
        <p:xfrm>
          <a:off x="76200" y="1371600"/>
          <a:ext cx="8077199" cy="5468114"/>
        </p:xfrm>
        <a:graphic>
          <a:graphicData uri="http://schemas.openxmlformats.org/drawingml/2006/table">
            <a:tbl>
              <a:tblPr firstRow="1" firstCol="1" bandRow="1">
                <a:tableStyleId>{5C22544A-7EE6-4342-B048-85BDC9FD1C3A}</a:tableStyleId>
              </a:tblPr>
              <a:tblGrid>
                <a:gridCol w="8077199">
                  <a:extLst>
                    <a:ext uri="{9D8B030D-6E8A-4147-A177-3AD203B41FA5}">
                      <a16:colId xmlns:a16="http://schemas.microsoft.com/office/drawing/2014/main" val="2305357180"/>
                    </a:ext>
                  </a:extLst>
                </a:gridCol>
              </a:tblGrid>
              <a:tr h="1716660">
                <a:tc>
                  <a:txBody>
                    <a:bodyPr/>
                    <a:lstStyle/>
                    <a:p>
                      <a:pPr marL="0" marR="0">
                        <a:lnSpc>
                          <a:spcPct val="107000"/>
                        </a:lnSpc>
                        <a:spcBef>
                          <a:spcPts val="0"/>
                        </a:spcBef>
                        <a:spcAft>
                          <a:spcPts val="800"/>
                        </a:spcAft>
                      </a:pPr>
                      <a:r>
                        <a:rPr lang="en-US" sz="3200" dirty="0">
                          <a:effectLst/>
                        </a:rPr>
                        <a:t>A. It increased federal support for services to children with disabilities 3 to 6 years of age and provided funding for infants and toddlers.</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4062419800"/>
                  </a:ext>
                </a:extLst>
              </a:tr>
              <a:tr h="836040">
                <a:tc>
                  <a:txBody>
                    <a:bodyPr/>
                    <a:lstStyle/>
                    <a:p>
                      <a:pPr marL="0" marR="0">
                        <a:lnSpc>
                          <a:spcPct val="107000"/>
                        </a:lnSpc>
                        <a:spcBef>
                          <a:spcPts val="0"/>
                        </a:spcBef>
                        <a:spcAft>
                          <a:spcPts val="800"/>
                        </a:spcAft>
                      </a:pPr>
                      <a:r>
                        <a:rPr lang="en-US" sz="3200" dirty="0">
                          <a:effectLst/>
                        </a:rPr>
                        <a:t>B. It requires the development of individualized family service plans.</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3513075538"/>
                  </a:ext>
                </a:extLst>
              </a:tr>
              <a:tr h="1716660">
                <a:tc>
                  <a:txBody>
                    <a:bodyPr/>
                    <a:lstStyle/>
                    <a:p>
                      <a:pPr marL="0" marR="0">
                        <a:lnSpc>
                          <a:spcPct val="107000"/>
                        </a:lnSpc>
                        <a:spcBef>
                          <a:spcPts val="0"/>
                        </a:spcBef>
                        <a:spcAft>
                          <a:spcPts val="800"/>
                        </a:spcAft>
                      </a:pPr>
                      <a:r>
                        <a:rPr lang="en-US" sz="3200" dirty="0">
                          <a:effectLst/>
                        </a:rPr>
                        <a:t>C. It allows at-risk preschool children (not just those with documented disabilities) to be eligible for special education services.</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1377587465"/>
                  </a:ext>
                </a:extLst>
              </a:tr>
              <a:tr h="836040">
                <a:tc>
                  <a:txBody>
                    <a:bodyPr/>
                    <a:lstStyle/>
                    <a:p>
                      <a:pPr marL="0" marR="0">
                        <a:lnSpc>
                          <a:spcPct val="107000"/>
                        </a:lnSpc>
                        <a:spcBef>
                          <a:spcPts val="0"/>
                        </a:spcBef>
                        <a:spcAft>
                          <a:spcPts val="800"/>
                        </a:spcAft>
                      </a:pPr>
                      <a:r>
                        <a:rPr lang="en-US" sz="3200" dirty="0">
                          <a:effectLst/>
                        </a:rPr>
                        <a:t>D</a:t>
                      </a:r>
                      <a:r>
                        <a:rPr lang="en-US" sz="1800" dirty="0">
                          <a:effectLst/>
                        </a:rPr>
                        <a:t>..</a:t>
                      </a:r>
                      <a:r>
                        <a:rPr lang="en-US" sz="3200" dirty="0">
                          <a:effectLst/>
                        </a:rPr>
                        <a:t> It requires states to report preschool children by disability category.</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2390788904"/>
                  </a:ext>
                </a:extLst>
              </a:tr>
            </a:tbl>
          </a:graphicData>
        </a:graphic>
      </p:graphicFrame>
      <p:sp>
        <p:nvSpPr>
          <p:cNvPr id="4" name="Slide Number Placeholder 3">
            <a:extLst>
              <a:ext uri="{FF2B5EF4-FFF2-40B4-BE49-F238E27FC236}">
                <a16:creationId xmlns:a16="http://schemas.microsoft.com/office/drawing/2014/main" id="{E55E75B7-AB95-497C-018E-D84C965D1C1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Rectangle 1">
            <a:extLst>
              <a:ext uri="{FF2B5EF4-FFF2-40B4-BE49-F238E27FC236}">
                <a16:creationId xmlns:a16="http://schemas.microsoft.com/office/drawing/2014/main" id="{C8FB6732-C07A-4717-223C-75B765A26265}"/>
              </a:ext>
            </a:extLst>
          </p:cNvPr>
          <p:cNvSpPr>
            <a:spLocks noChangeArrowheads="1"/>
          </p:cNvSpPr>
          <p:nvPr/>
        </p:nvSpPr>
        <p:spPr bwMode="auto">
          <a:xfrm>
            <a:off x="304800" y="121959"/>
            <a:ext cx="80772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Which of the following statements is false regarding Public Law 99-457?</a:t>
            </a: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7096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2E01-350C-033F-A904-CB2D7EB87F02}"/>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B9146BC3-DD4C-4FAF-A2D8-D848DAB71B84}"/>
              </a:ext>
            </a:extLst>
          </p:cNvPr>
          <p:cNvGraphicFramePr>
            <a:graphicFrameLocks noGrp="1"/>
          </p:cNvGraphicFramePr>
          <p:nvPr>
            <p:ph idx="1"/>
            <p:extLst>
              <p:ext uri="{D42A27DB-BD31-4B8C-83A1-F6EECF244321}">
                <p14:modId xmlns:p14="http://schemas.microsoft.com/office/powerpoint/2010/main" val="3246656587"/>
              </p:ext>
            </p:extLst>
          </p:nvPr>
        </p:nvGraphicFramePr>
        <p:xfrm>
          <a:off x="304800" y="2666999"/>
          <a:ext cx="8686799" cy="4106792"/>
        </p:xfrm>
        <a:graphic>
          <a:graphicData uri="http://schemas.openxmlformats.org/drawingml/2006/table">
            <a:tbl>
              <a:tblPr firstRow="1" firstCol="1" bandRow="1">
                <a:tableStyleId>{5C22544A-7EE6-4342-B048-85BDC9FD1C3A}</a:tableStyleId>
              </a:tblPr>
              <a:tblGrid>
                <a:gridCol w="8686799">
                  <a:extLst>
                    <a:ext uri="{9D8B030D-6E8A-4147-A177-3AD203B41FA5}">
                      <a16:colId xmlns:a16="http://schemas.microsoft.com/office/drawing/2014/main" val="3223029311"/>
                    </a:ext>
                  </a:extLst>
                </a:gridCol>
              </a:tblGrid>
              <a:tr h="1026698">
                <a:tc>
                  <a:txBody>
                    <a:bodyPr/>
                    <a:lstStyle/>
                    <a:p>
                      <a:pPr marL="0" marR="0">
                        <a:lnSpc>
                          <a:spcPct val="107000"/>
                        </a:lnSpc>
                        <a:spcBef>
                          <a:spcPts val="0"/>
                        </a:spcBef>
                        <a:spcAft>
                          <a:spcPts val="800"/>
                        </a:spcAft>
                      </a:pPr>
                      <a:r>
                        <a:rPr lang="en-US" sz="3200">
                          <a:effectLst/>
                        </a:rPr>
                        <a:t>A. The obligation of noninterference by the government</a:t>
                      </a:r>
                      <a:endParaRPr lang="en-US" sz="320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3080988094"/>
                  </a:ext>
                </a:extLst>
              </a:tr>
              <a:tr h="1026698">
                <a:tc>
                  <a:txBody>
                    <a:bodyPr/>
                    <a:lstStyle/>
                    <a:p>
                      <a:pPr marL="0" marR="0">
                        <a:lnSpc>
                          <a:spcPct val="107000"/>
                        </a:lnSpc>
                        <a:spcBef>
                          <a:spcPts val="0"/>
                        </a:spcBef>
                        <a:spcAft>
                          <a:spcPts val="800"/>
                        </a:spcAft>
                      </a:pPr>
                      <a:r>
                        <a:rPr lang="en-US" sz="3200">
                          <a:effectLst/>
                        </a:rPr>
                        <a:t>B. The obligation to provide health care</a:t>
                      </a:r>
                      <a:endParaRPr lang="en-US" sz="320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3391482141"/>
                  </a:ext>
                </a:extLst>
              </a:tr>
              <a:tr h="1026698">
                <a:tc>
                  <a:txBody>
                    <a:bodyPr/>
                    <a:lstStyle/>
                    <a:p>
                      <a:pPr marL="0" marR="0">
                        <a:lnSpc>
                          <a:spcPct val="107000"/>
                        </a:lnSpc>
                        <a:spcBef>
                          <a:spcPts val="0"/>
                        </a:spcBef>
                        <a:spcAft>
                          <a:spcPts val="800"/>
                        </a:spcAft>
                      </a:pPr>
                      <a:r>
                        <a:rPr lang="en-US" sz="3200">
                          <a:effectLst/>
                        </a:rPr>
                        <a:t>C. The obligation to provide health care under statue</a:t>
                      </a:r>
                      <a:endParaRPr lang="en-US" sz="320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2852812569"/>
                  </a:ext>
                </a:extLst>
              </a:tr>
              <a:tr h="1026698">
                <a:tc>
                  <a:txBody>
                    <a:bodyPr/>
                    <a:lstStyle/>
                    <a:p>
                      <a:pPr marL="0" marR="0">
                        <a:lnSpc>
                          <a:spcPct val="107000"/>
                        </a:lnSpc>
                        <a:spcBef>
                          <a:spcPts val="0"/>
                        </a:spcBef>
                        <a:spcAft>
                          <a:spcPts val="800"/>
                        </a:spcAft>
                      </a:pPr>
                      <a:r>
                        <a:rPr lang="en-US" sz="3200" dirty="0">
                          <a:effectLst/>
                        </a:rPr>
                        <a:t>D.</a:t>
                      </a:r>
                      <a:r>
                        <a:rPr lang="en-US" sz="1600" dirty="0">
                          <a:effectLst/>
                        </a:rPr>
                        <a:t>.</a:t>
                      </a:r>
                      <a:r>
                        <a:rPr lang="en-US" sz="3200" dirty="0">
                          <a:effectLst/>
                        </a:rPr>
                        <a:t> The obligation to protect confidential information</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2837476617"/>
                  </a:ext>
                </a:extLst>
              </a:tr>
            </a:tbl>
          </a:graphicData>
        </a:graphic>
      </p:graphicFrame>
      <p:sp>
        <p:nvSpPr>
          <p:cNvPr id="4" name="Slide Number Placeholder 3">
            <a:extLst>
              <a:ext uri="{FF2B5EF4-FFF2-40B4-BE49-F238E27FC236}">
                <a16:creationId xmlns:a16="http://schemas.microsoft.com/office/drawing/2014/main" id="{D357C718-D96C-EE78-44DD-F324EDE8B79A}"/>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Rectangle 1">
            <a:extLst>
              <a:ext uri="{FF2B5EF4-FFF2-40B4-BE49-F238E27FC236}">
                <a16:creationId xmlns:a16="http://schemas.microsoft.com/office/drawing/2014/main" id="{601E975D-0F87-D8B5-26E5-817788F1AE2B}"/>
              </a:ext>
            </a:extLst>
          </p:cNvPr>
          <p:cNvSpPr>
            <a:spLocks noChangeArrowheads="1"/>
          </p:cNvSpPr>
          <p:nvPr/>
        </p:nvSpPr>
        <p:spPr bwMode="auto">
          <a:xfrm>
            <a:off x="0" y="330428"/>
            <a:ext cx="89916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Patients enjoy rights and privileges that concur with obligations of SLPs. What would be the legal obligation of the SLP if the right of a patient is the right to medical privacy?</a:t>
            </a: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47305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8413C9-CF07-93CE-9913-FB9DA222C747}"/>
              </a:ext>
            </a:extLst>
          </p:cNvPr>
          <p:cNvGraphicFramePr>
            <a:graphicFrameLocks noGrp="1"/>
          </p:cNvGraphicFramePr>
          <p:nvPr>
            <p:ph idx="1"/>
            <p:extLst>
              <p:ext uri="{D42A27DB-BD31-4B8C-83A1-F6EECF244321}">
                <p14:modId xmlns:p14="http://schemas.microsoft.com/office/powerpoint/2010/main" val="3578747474"/>
              </p:ext>
            </p:extLst>
          </p:nvPr>
        </p:nvGraphicFramePr>
        <p:xfrm>
          <a:off x="76200" y="2209800"/>
          <a:ext cx="8839200" cy="4511676"/>
        </p:xfrm>
        <a:graphic>
          <a:graphicData uri="http://schemas.openxmlformats.org/drawingml/2006/table">
            <a:tbl>
              <a:tblPr firstRow="1" firstCol="1" bandRow="1">
                <a:tableStyleId>{5C22544A-7EE6-4342-B048-85BDC9FD1C3A}</a:tableStyleId>
              </a:tblPr>
              <a:tblGrid>
                <a:gridCol w="8839200">
                  <a:extLst>
                    <a:ext uri="{9D8B030D-6E8A-4147-A177-3AD203B41FA5}">
                      <a16:colId xmlns:a16="http://schemas.microsoft.com/office/drawing/2014/main" val="858404131"/>
                    </a:ext>
                  </a:extLst>
                </a:gridCol>
              </a:tblGrid>
              <a:tr h="1127919">
                <a:tc>
                  <a:txBody>
                    <a:bodyPr/>
                    <a:lstStyle/>
                    <a:p>
                      <a:pPr marL="0" marR="0">
                        <a:lnSpc>
                          <a:spcPct val="107000"/>
                        </a:lnSpc>
                        <a:spcBef>
                          <a:spcPts val="0"/>
                        </a:spcBef>
                        <a:spcAft>
                          <a:spcPts val="800"/>
                        </a:spcAft>
                      </a:pPr>
                      <a:r>
                        <a:rPr lang="en-US" sz="3200">
                          <a:effectLst/>
                        </a:rPr>
                        <a:t>A. Test-retest reliability</a:t>
                      </a:r>
                      <a:endParaRPr lang="en-US" sz="32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2678059686"/>
                  </a:ext>
                </a:extLst>
              </a:tr>
              <a:tr h="1127919">
                <a:tc>
                  <a:txBody>
                    <a:bodyPr/>
                    <a:lstStyle/>
                    <a:p>
                      <a:pPr marL="0" marR="0">
                        <a:lnSpc>
                          <a:spcPct val="107000"/>
                        </a:lnSpc>
                        <a:spcBef>
                          <a:spcPts val="0"/>
                        </a:spcBef>
                        <a:spcAft>
                          <a:spcPts val="800"/>
                        </a:spcAft>
                      </a:pPr>
                      <a:r>
                        <a:rPr lang="en-US" sz="3200" dirty="0">
                          <a:effectLst/>
                        </a:rPr>
                        <a:t>B. </a:t>
                      </a:r>
                      <a:r>
                        <a:rPr lang="en-US" sz="3200" dirty="0" err="1">
                          <a:effectLst/>
                        </a:rPr>
                        <a:t>Interjudge</a:t>
                      </a:r>
                      <a:r>
                        <a:rPr lang="en-US" sz="3200" dirty="0">
                          <a:effectLst/>
                        </a:rPr>
                        <a:t> reliability</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2121994599"/>
                  </a:ext>
                </a:extLst>
              </a:tr>
              <a:tr h="1127919">
                <a:tc>
                  <a:txBody>
                    <a:bodyPr/>
                    <a:lstStyle/>
                    <a:p>
                      <a:pPr marL="0" marR="0">
                        <a:lnSpc>
                          <a:spcPct val="107000"/>
                        </a:lnSpc>
                        <a:spcBef>
                          <a:spcPts val="0"/>
                        </a:spcBef>
                        <a:spcAft>
                          <a:spcPts val="800"/>
                        </a:spcAft>
                      </a:pPr>
                      <a:r>
                        <a:rPr lang="en-US" sz="3200" dirty="0">
                          <a:effectLst/>
                        </a:rPr>
                        <a:t>C.</a:t>
                      </a:r>
                      <a:r>
                        <a:rPr lang="en-US" sz="1800" dirty="0">
                          <a:effectLst/>
                        </a:rPr>
                        <a:t>.</a:t>
                      </a:r>
                      <a:r>
                        <a:rPr lang="en-US" sz="3200" dirty="0">
                          <a:effectLst/>
                        </a:rPr>
                        <a:t> Split-half reliability</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1350050226"/>
                  </a:ext>
                </a:extLst>
              </a:tr>
              <a:tr h="1127919">
                <a:tc>
                  <a:txBody>
                    <a:bodyPr/>
                    <a:lstStyle/>
                    <a:p>
                      <a:pPr marL="0" marR="0">
                        <a:lnSpc>
                          <a:spcPct val="107000"/>
                        </a:lnSpc>
                        <a:spcBef>
                          <a:spcPts val="0"/>
                        </a:spcBef>
                        <a:spcAft>
                          <a:spcPts val="800"/>
                        </a:spcAft>
                      </a:pPr>
                      <a:r>
                        <a:rPr lang="en-US" sz="3200" dirty="0">
                          <a:effectLst/>
                        </a:rPr>
                        <a:t>D. Parallel form reliability</a:t>
                      </a:r>
                      <a:endParaRPr lang="en-US" sz="3200" dirty="0">
                        <a:effectLst/>
                        <a:latin typeface="Arial" panose="020B0604020202020204" pitchFamily="34" charset="0"/>
                        <a:ea typeface="Arial" panose="020B0604020202020204" pitchFamily="34" charset="0"/>
                      </a:endParaRPr>
                    </a:p>
                  </a:txBody>
                  <a:tcPr marL="0" marR="0" marT="0" marB="0">
                    <a:noFill/>
                  </a:tcPr>
                </a:tc>
                <a:extLst>
                  <a:ext uri="{0D108BD9-81ED-4DB2-BD59-A6C34878D82A}">
                    <a16:rowId xmlns:a16="http://schemas.microsoft.com/office/drawing/2014/main" val="1890690925"/>
                  </a:ext>
                </a:extLst>
              </a:tr>
            </a:tbl>
          </a:graphicData>
        </a:graphic>
      </p:graphicFrame>
      <p:sp>
        <p:nvSpPr>
          <p:cNvPr id="4" name="Slide Number Placeholder 3">
            <a:extLst>
              <a:ext uri="{FF2B5EF4-FFF2-40B4-BE49-F238E27FC236}">
                <a16:creationId xmlns:a16="http://schemas.microsoft.com/office/drawing/2014/main" id="{5D9B65B3-CE8C-1CAB-02F3-B646AC7D73A4}"/>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Rectangle 1">
            <a:extLst>
              <a:ext uri="{FF2B5EF4-FFF2-40B4-BE49-F238E27FC236}">
                <a16:creationId xmlns:a16="http://schemas.microsoft.com/office/drawing/2014/main" id="{A632B048-BC6A-2B2B-487C-4B3FC0854650}"/>
              </a:ext>
            </a:extLst>
          </p:cNvPr>
          <p:cNvSpPr>
            <a:spLocks noChangeArrowheads="1"/>
          </p:cNvSpPr>
          <p:nvPr/>
        </p:nvSpPr>
        <p:spPr bwMode="auto">
          <a:xfrm>
            <a:off x="76200" y="49692"/>
            <a:ext cx="8686800" cy="332398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In developing a test with 100 items, a test developer correlates responses to the first 50 items with responses to the last 50 items. What is this intended to evaluate?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3706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E0F5-6918-A465-5C06-179705317AB8}"/>
              </a:ext>
            </a:extLst>
          </p:cNvPr>
          <p:cNvSpPr>
            <a:spLocks noGrp="1"/>
          </p:cNvSpPr>
          <p:nvPr>
            <p:ph type="title"/>
          </p:nvPr>
        </p:nvSpPr>
        <p:spPr>
          <a:xfrm>
            <a:off x="152400" y="136524"/>
            <a:ext cx="8362950" cy="701677"/>
          </a:xfrm>
        </p:spPr>
        <p:txBody>
          <a:bodyPr>
            <a:normAutofit/>
          </a:bodyPr>
          <a:lstStyle/>
          <a:p>
            <a:r>
              <a:rPr lang="en-US" sz="3200" dirty="0"/>
              <a:t>Swallowing example:</a:t>
            </a:r>
          </a:p>
        </p:txBody>
      </p:sp>
      <p:sp>
        <p:nvSpPr>
          <p:cNvPr id="3" name="Content Placeholder 2">
            <a:extLst>
              <a:ext uri="{FF2B5EF4-FFF2-40B4-BE49-F238E27FC236}">
                <a16:creationId xmlns:a16="http://schemas.microsoft.com/office/drawing/2014/main" id="{B4C907EB-B991-1D1B-C950-49B13D951077}"/>
              </a:ext>
            </a:extLst>
          </p:cNvPr>
          <p:cNvSpPr>
            <a:spLocks noGrp="1"/>
          </p:cNvSpPr>
          <p:nvPr>
            <p:ph idx="1"/>
          </p:nvPr>
        </p:nvSpPr>
        <p:spPr>
          <a:xfrm>
            <a:off x="304800" y="914400"/>
            <a:ext cx="8210550" cy="5262563"/>
          </a:xfrm>
        </p:spPr>
        <p:txBody>
          <a:bodyPr/>
          <a:lstStyle/>
          <a:p>
            <a:r>
              <a:rPr lang="en-US" dirty="0"/>
              <a:t>Which one of the following is not a disorder of the pharyngeal phase of the swallow?</a:t>
            </a:r>
          </a:p>
          <a:p>
            <a:endParaRPr lang="en-US" dirty="0"/>
          </a:p>
          <a:p>
            <a:r>
              <a:rPr lang="en-US" dirty="0"/>
              <a:t>A. decreased laryngeal elevation</a:t>
            </a:r>
          </a:p>
          <a:p>
            <a:r>
              <a:rPr lang="en-US" dirty="0"/>
              <a:t>B. reduced tongue base retraction</a:t>
            </a:r>
          </a:p>
          <a:p>
            <a:r>
              <a:rPr lang="en-US" dirty="0"/>
              <a:t>C. decreased upper esophageal sphincter opening</a:t>
            </a:r>
          </a:p>
          <a:p>
            <a:r>
              <a:rPr lang="en-US" dirty="0"/>
              <a:t>D.</a:t>
            </a:r>
            <a:r>
              <a:rPr lang="en-US" sz="1600" dirty="0"/>
              <a:t>.</a:t>
            </a:r>
            <a:r>
              <a:rPr lang="en-US" dirty="0"/>
              <a:t> premature spillage over the base of the tongue</a:t>
            </a:r>
          </a:p>
          <a:p>
            <a:endParaRPr lang="en-US" dirty="0"/>
          </a:p>
        </p:txBody>
      </p:sp>
      <p:sp>
        <p:nvSpPr>
          <p:cNvPr id="4" name="Slide Number Placeholder 3">
            <a:extLst>
              <a:ext uri="{FF2B5EF4-FFF2-40B4-BE49-F238E27FC236}">
                <a16:creationId xmlns:a16="http://schemas.microsoft.com/office/drawing/2014/main" id="{8C624D58-521B-C621-BAAE-834E7B0C7510}"/>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88394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E0FD-2DE8-39F4-2B3E-D74E6A1AD9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285FA-368E-C2B2-1C27-5F895CBCF1FA}"/>
              </a:ext>
            </a:extLst>
          </p:cNvPr>
          <p:cNvSpPr>
            <a:spLocks noGrp="1"/>
          </p:cNvSpPr>
          <p:nvPr>
            <p:ph idx="1"/>
          </p:nvPr>
        </p:nvSpPr>
        <p:spPr>
          <a:xfrm>
            <a:off x="0" y="-76200"/>
            <a:ext cx="8515350" cy="6253163"/>
          </a:xfrm>
        </p:spPr>
        <p:txBody>
          <a:bodyPr>
            <a:noAutofit/>
          </a:bodyPr>
          <a:lstStyle/>
          <a:p>
            <a:pPr marL="139700" marR="0" indent="0">
              <a:lnSpc>
                <a:spcPct val="100000"/>
              </a:lnSpc>
              <a:spcBef>
                <a:spcPts val="1300"/>
              </a:spcBef>
              <a:spcAft>
                <a:spcPts val="1300"/>
              </a:spcAft>
              <a:buNone/>
              <a:tabLst>
                <a:tab pos="330200" algn="dec"/>
                <a:tab pos="444500" algn="l"/>
              </a:tabLst>
            </a:pPr>
            <a:r>
              <a:rPr lang="en-US"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You are serving a child with a repaired cleft palate. Marissa is 11 and still somewhat unintelligible, manifesting difficulty with some speech sounds. To help her, you employ a specialized procedure. In this procedure, an orthodontist will design an artificial palate containing 62 embedded electrodes connected to a computer. This will be fitted into Marissa’s mouth, and when her tongue contacts the electrodes during speech production, articulatory patterns can be seen on the computer screen. This procedure is called</a:t>
            </a:r>
            <a:endParaRPr lang="en-US"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0" marR="0" indent="0">
              <a:lnSpc>
                <a:spcPct val="100000"/>
              </a:lnSpc>
              <a:spcBef>
                <a:spcPts val="0"/>
              </a:spcBef>
              <a:spcAft>
                <a:spcPts val="400"/>
              </a:spcAft>
              <a:buNone/>
              <a:tabLst>
                <a:tab pos="635000" algn="l"/>
              </a:tabLst>
            </a:pPr>
            <a:r>
              <a:rPr lang="en-US" b="1"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A.</a:t>
            </a:r>
            <a:r>
              <a:rPr lang="en-US" sz="1800" b="1"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a:t>
            </a:r>
            <a:r>
              <a:rPr lang="en-US"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	</a:t>
            </a:r>
            <a:r>
              <a:rPr lang="en-US" dirty="0" err="1">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electropalatography</a:t>
            </a:r>
            <a:r>
              <a:rPr lang="en-US"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a:t>
            </a:r>
            <a:endParaRPr lang="en-US"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0" marR="0" indent="0">
              <a:lnSpc>
                <a:spcPct val="100000"/>
              </a:lnSpc>
              <a:spcBef>
                <a:spcPts val="0"/>
              </a:spcBef>
              <a:spcAft>
                <a:spcPts val="400"/>
              </a:spcAft>
              <a:buNone/>
              <a:tabLst>
                <a:tab pos="635000" algn="l"/>
              </a:tabLst>
            </a:pPr>
            <a:r>
              <a:rPr lang="en-US" b="1"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B.</a:t>
            </a:r>
            <a:r>
              <a:rPr lang="en-US"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	electroglottography.</a:t>
            </a:r>
            <a:endParaRPr lang="en-US"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0" marR="0" indent="0">
              <a:lnSpc>
                <a:spcPct val="100000"/>
              </a:lnSpc>
              <a:spcBef>
                <a:spcPts val="0"/>
              </a:spcBef>
              <a:spcAft>
                <a:spcPts val="400"/>
              </a:spcAft>
              <a:buNone/>
              <a:tabLst>
                <a:tab pos="635000" algn="l"/>
              </a:tabLst>
            </a:pPr>
            <a:r>
              <a:rPr lang="en-US" b="1"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C.</a:t>
            </a:r>
            <a:r>
              <a:rPr lang="en-US"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	</a:t>
            </a:r>
            <a:r>
              <a:rPr lang="en-US" dirty="0" err="1">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palatomyography</a:t>
            </a:r>
            <a:r>
              <a:rPr lang="en-US" dirty="0">
                <a:solidFill>
                  <a:schemeClr val="bg1">
                    <a:lumMod val="40000"/>
                    <a:lumOff val="60000"/>
                  </a:schemeClr>
                </a:solidFill>
                <a:effectLst/>
                <a:latin typeface="Times New Roman" panose="02020603050405020304" pitchFamily="18" charset="0"/>
                <a:ea typeface="Calibri" panose="020F0502020204030204" pitchFamily="34" charset="0"/>
                <a:cs typeface="Bembo" panose="02020502050201020203" pitchFamily="18" charset="0"/>
              </a:rPr>
              <a:t>.</a:t>
            </a:r>
            <a:endParaRPr lang="en-US"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0" indent="0">
              <a:lnSpc>
                <a:spcPct val="100000"/>
              </a:lnSpc>
              <a:buNone/>
            </a:pPr>
            <a:r>
              <a:rPr lang="en-US" b="1" dirty="0">
                <a:solidFill>
                  <a:schemeClr val="bg1">
                    <a:lumMod val="40000"/>
                    <a:lumOff val="60000"/>
                  </a:schemeClr>
                </a:solidFill>
                <a:effectLst/>
                <a:latin typeface="Times New Roman" panose="02020603050405020304" pitchFamily="18" charset="0"/>
                <a:ea typeface="Calibri" panose="020F0502020204030204" pitchFamily="34" charset="0"/>
              </a:rPr>
              <a:t>D.</a:t>
            </a:r>
            <a:r>
              <a:rPr lang="en-US" dirty="0">
                <a:solidFill>
                  <a:schemeClr val="bg1">
                    <a:lumMod val="40000"/>
                    <a:lumOff val="60000"/>
                  </a:schemeClr>
                </a:solidFill>
                <a:effectLst/>
                <a:latin typeface="Times New Roman" panose="02020603050405020304" pitchFamily="18" charset="0"/>
                <a:ea typeface="Calibri" panose="020F0502020204030204" pitchFamily="34" charset="0"/>
              </a:rPr>
              <a:t>	</a:t>
            </a:r>
            <a:r>
              <a:rPr lang="en-US" dirty="0" err="1">
                <a:solidFill>
                  <a:schemeClr val="bg1">
                    <a:lumMod val="40000"/>
                    <a:lumOff val="60000"/>
                  </a:schemeClr>
                </a:solidFill>
                <a:effectLst/>
                <a:latin typeface="Times New Roman" panose="02020603050405020304" pitchFamily="18" charset="0"/>
                <a:ea typeface="Calibri" panose="020F0502020204030204" pitchFamily="34" charset="0"/>
              </a:rPr>
              <a:t>myomanometry</a:t>
            </a:r>
            <a:endParaRPr lang="en-US" dirty="0">
              <a:solidFill>
                <a:schemeClr val="bg1">
                  <a:lumMod val="40000"/>
                  <a:lumOff val="60000"/>
                </a:schemeClr>
              </a:solidFill>
            </a:endParaRPr>
          </a:p>
        </p:txBody>
      </p:sp>
      <p:sp>
        <p:nvSpPr>
          <p:cNvPr id="4" name="Slide Number Placeholder 3">
            <a:extLst>
              <a:ext uri="{FF2B5EF4-FFF2-40B4-BE49-F238E27FC236}">
                <a16:creationId xmlns:a16="http://schemas.microsoft.com/office/drawing/2014/main" id="{E91DCF3E-D9D1-906B-2AC3-651BD745272E}"/>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521498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614AB-D9D8-D1DE-15FB-3C3D18031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51F14-125D-76F1-88D3-54B764D84E17}"/>
              </a:ext>
            </a:extLst>
          </p:cNvPr>
          <p:cNvSpPr>
            <a:spLocks noGrp="1"/>
          </p:cNvSpPr>
          <p:nvPr>
            <p:ph type="title"/>
          </p:nvPr>
        </p:nvSpPr>
        <p:spPr/>
        <p:txBody>
          <a:bodyPr/>
          <a:lstStyle/>
          <a:p>
            <a:r>
              <a:rPr lang="en-US" dirty="0"/>
              <a:t>Be sure to know…**</a:t>
            </a:r>
          </a:p>
        </p:txBody>
      </p:sp>
      <p:sp>
        <p:nvSpPr>
          <p:cNvPr id="3" name="Content Placeholder 2">
            <a:extLst>
              <a:ext uri="{FF2B5EF4-FFF2-40B4-BE49-F238E27FC236}">
                <a16:creationId xmlns:a16="http://schemas.microsoft.com/office/drawing/2014/main" id="{377C0353-FE30-F59A-30CB-8418E44B61E8}"/>
              </a:ext>
            </a:extLst>
          </p:cNvPr>
          <p:cNvSpPr>
            <a:spLocks noGrp="1"/>
          </p:cNvSpPr>
          <p:nvPr>
            <p:ph idx="1"/>
          </p:nvPr>
        </p:nvSpPr>
        <p:spPr>
          <a:xfrm>
            <a:off x="152400" y="1600200"/>
            <a:ext cx="8362950" cy="4576763"/>
          </a:xfrm>
        </p:spPr>
        <p:txBody>
          <a:bodyPr>
            <a:normAutofit/>
          </a:bodyPr>
          <a:lstStyle/>
          <a:p>
            <a:r>
              <a:rPr lang="en-US" sz="3200" dirty="0"/>
              <a:t>Speech and language differences  vs. disorders in speakers of:</a:t>
            </a:r>
          </a:p>
          <a:p>
            <a:endParaRPr lang="en-US" sz="3200" dirty="0"/>
          </a:p>
          <a:p>
            <a:r>
              <a:rPr lang="en-US" sz="3200" dirty="0"/>
              <a:t>African American English</a:t>
            </a:r>
          </a:p>
          <a:p>
            <a:endParaRPr lang="en-US" sz="3200" dirty="0"/>
          </a:p>
          <a:p>
            <a:r>
              <a:rPr lang="en-US" sz="3200" dirty="0"/>
              <a:t>Spanish-influenced English </a:t>
            </a:r>
          </a:p>
          <a:p>
            <a:endParaRPr lang="en-US" sz="3200" dirty="0"/>
          </a:p>
          <a:p>
            <a:r>
              <a:rPr lang="en-US" sz="3200" dirty="0"/>
              <a:t>Asian-influenced English</a:t>
            </a:r>
          </a:p>
        </p:txBody>
      </p:sp>
      <p:sp>
        <p:nvSpPr>
          <p:cNvPr id="4" name="Slide Number Placeholder 3">
            <a:extLst>
              <a:ext uri="{FF2B5EF4-FFF2-40B4-BE49-F238E27FC236}">
                <a16:creationId xmlns:a16="http://schemas.microsoft.com/office/drawing/2014/main" id="{70815699-D17D-3987-1438-392E847B6CB7}"/>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30331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4E5C-3A39-9786-CF0D-9C4F56EF8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E6512-9FD6-870B-965D-8487B4764B4C}"/>
              </a:ext>
            </a:extLst>
          </p:cNvPr>
          <p:cNvSpPr>
            <a:spLocks noGrp="1"/>
          </p:cNvSpPr>
          <p:nvPr>
            <p:ph type="title"/>
          </p:nvPr>
        </p:nvSpPr>
        <p:spPr/>
        <p:txBody>
          <a:bodyPr>
            <a:normAutofit fontScale="90000"/>
          </a:bodyPr>
          <a:lstStyle/>
          <a:p>
            <a:r>
              <a:rPr lang="en-US" sz="3200" dirty="0"/>
              <a:t>The next slides contrasting speech and language differences from disorders in English Learning children are taken with permission from:</a:t>
            </a:r>
          </a:p>
        </p:txBody>
      </p:sp>
      <p:sp>
        <p:nvSpPr>
          <p:cNvPr id="3" name="Content Placeholder 2">
            <a:extLst>
              <a:ext uri="{FF2B5EF4-FFF2-40B4-BE49-F238E27FC236}">
                <a16:creationId xmlns:a16="http://schemas.microsoft.com/office/drawing/2014/main" id="{B9C4DBA1-7D95-7962-72CC-99971AAB9A4A}"/>
              </a:ext>
            </a:extLst>
          </p:cNvPr>
          <p:cNvSpPr>
            <a:spLocks noGrp="1"/>
          </p:cNvSpPr>
          <p:nvPr>
            <p:ph idx="1"/>
          </p:nvPr>
        </p:nvSpPr>
        <p:spPr/>
        <p:txBody>
          <a:bodyPr>
            <a:normAutofit/>
          </a:bodyPr>
          <a:lstStyle/>
          <a:p>
            <a:r>
              <a:rPr lang="en-US" sz="3200" dirty="0" err="1"/>
              <a:t>Roseberry-McKibbin,</a:t>
            </a:r>
            <a:r>
              <a:rPr lang="en-US" sz="3200" dirty="0"/>
              <a:t> C. (2022). </a:t>
            </a:r>
            <a:r>
              <a:rPr lang="en-US" sz="3200" i="1" dirty="0"/>
              <a:t>Multicultural children with special language needs: Practical strategies for assessment and intervention</a:t>
            </a:r>
            <a:r>
              <a:rPr lang="en-US" sz="3200" dirty="0"/>
              <a:t> (6</a:t>
            </a:r>
            <a:r>
              <a:rPr lang="en-US" sz="3200" baseline="30000" dirty="0"/>
              <a:t>th</a:t>
            </a:r>
            <a:r>
              <a:rPr lang="en-US" sz="3200" dirty="0"/>
              <a:t> ed.). Academic Communication Associates.</a:t>
            </a:r>
          </a:p>
          <a:p>
            <a:endParaRPr lang="en-US" sz="3200" dirty="0"/>
          </a:p>
          <a:p>
            <a:r>
              <a:rPr lang="en-US" sz="3200" dirty="0"/>
              <a:t>Disclosure: I receive royalties on the sale of this book. </a:t>
            </a:r>
          </a:p>
        </p:txBody>
      </p:sp>
      <p:sp>
        <p:nvSpPr>
          <p:cNvPr id="4" name="Slide Number Placeholder 3">
            <a:extLst>
              <a:ext uri="{FF2B5EF4-FFF2-40B4-BE49-F238E27FC236}">
                <a16:creationId xmlns:a16="http://schemas.microsoft.com/office/drawing/2014/main" id="{E3D77854-0154-87B1-A1A4-71C9037E581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89735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23AA4-FAD2-BB50-9A49-5B6D15DA8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9B7FD-6F5D-E7E0-D932-020BAEA057F6}"/>
              </a:ext>
            </a:extLst>
          </p:cNvPr>
          <p:cNvSpPr>
            <a:spLocks noGrp="1"/>
          </p:cNvSpPr>
          <p:nvPr>
            <p:ph type="title"/>
          </p:nvPr>
        </p:nvSpPr>
        <p:spPr>
          <a:xfrm>
            <a:off x="0" y="1"/>
            <a:ext cx="8515350" cy="533400"/>
          </a:xfrm>
        </p:spPr>
        <p:txBody>
          <a:bodyPr>
            <a:normAutofit/>
          </a:bodyPr>
          <a:lstStyle/>
          <a:p>
            <a:r>
              <a:rPr lang="en-US" sz="3200" dirty="0"/>
              <a:t>For example:</a:t>
            </a:r>
          </a:p>
        </p:txBody>
      </p:sp>
      <p:sp>
        <p:nvSpPr>
          <p:cNvPr id="3" name="Content Placeholder 2">
            <a:extLst>
              <a:ext uri="{FF2B5EF4-FFF2-40B4-BE49-F238E27FC236}">
                <a16:creationId xmlns:a16="http://schemas.microsoft.com/office/drawing/2014/main" id="{9655BF00-A1A1-9D91-273E-1765C5C9D8EB}"/>
              </a:ext>
            </a:extLst>
          </p:cNvPr>
          <p:cNvSpPr>
            <a:spLocks noGrp="1"/>
          </p:cNvSpPr>
          <p:nvPr>
            <p:ph idx="1"/>
          </p:nvPr>
        </p:nvSpPr>
        <p:spPr>
          <a:xfrm>
            <a:off x="152400" y="685800"/>
            <a:ext cx="8362950" cy="5491163"/>
          </a:xfrm>
        </p:spPr>
        <p:txBody>
          <a:bodyPr>
            <a:normAutofit lnSpcReduction="10000"/>
          </a:bodyPr>
          <a:lstStyle/>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An African American child, Trevon, is referred to you because his classroom teacher thinks he has a “speech problem.” When assessing Trevon, you hear some speech sound patterns such as those below. Which one of the following would NOT be typical of speakers of AAE?</a:t>
            </a:r>
          </a:p>
          <a:p>
            <a:pPr marL="0" marR="0" indent="0">
              <a:spcBef>
                <a:spcPts val="0"/>
              </a:spcBef>
              <a:spcAft>
                <a:spcPts val="0"/>
              </a:spcAft>
              <a:buNone/>
            </a:pPr>
            <a:endParaRPr lang="en-US" sz="3200" dirty="0">
              <a:effectLst/>
              <a:latin typeface="New York"/>
              <a:ea typeface="Times New Roman" panose="02020603050405020304" pitchFamily="18" charset="0"/>
              <a:cs typeface="Times New Roman" panose="02020603050405020304" pitchFamily="18" charset="0"/>
            </a:endParaRPr>
          </a:p>
          <a:p>
            <a:pPr marL="0">
              <a:spcBef>
                <a:spcPts val="0"/>
              </a:spcBef>
            </a:pPr>
            <a:r>
              <a:rPr lang="en-US" sz="3200" dirty="0">
                <a:effectLst/>
                <a:latin typeface="New York"/>
                <a:ea typeface="Times New Roman" panose="02020603050405020304" pitchFamily="18" charset="0"/>
                <a:cs typeface="Times New Roman" panose="02020603050405020304" pitchFamily="18" charset="0"/>
              </a:rPr>
              <a:t>	A. t/</a:t>
            </a:r>
            <a:r>
              <a:rPr lang="en-US" sz="3200" dirty="0" err="1">
                <a:effectLst/>
                <a:latin typeface="New York"/>
                <a:ea typeface="Times New Roman" panose="02020603050405020304" pitchFamily="18" charset="0"/>
                <a:cs typeface="Times New Roman" panose="02020603050405020304" pitchFamily="18" charset="0"/>
              </a:rPr>
              <a:t>th</a:t>
            </a:r>
            <a:r>
              <a:rPr lang="en-US" sz="3200" dirty="0">
                <a:effectLst/>
                <a:latin typeface="New York"/>
                <a:ea typeface="Times New Roman" panose="02020603050405020304" pitchFamily="18" charset="0"/>
                <a:cs typeface="Times New Roman" panose="02020603050405020304" pitchFamily="18" charset="0"/>
              </a:rPr>
              <a:t> substitutions (e.g. "ting/thing")</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B.  Consonant cluster reduction (e.g. 		"</a:t>
            </a:r>
            <a:r>
              <a:rPr lang="en-US" sz="3200" dirty="0" err="1">
                <a:effectLst/>
                <a:latin typeface="New York"/>
                <a:ea typeface="Times New Roman" panose="02020603050405020304" pitchFamily="18" charset="0"/>
                <a:cs typeface="Times New Roman" panose="02020603050405020304" pitchFamily="18" charset="0"/>
              </a:rPr>
              <a:t>ris</a:t>
            </a:r>
            <a:r>
              <a:rPr lang="en-US" sz="3200" dirty="0">
                <a:effectLst/>
                <a:latin typeface="New York"/>
                <a:ea typeface="Times New Roman" panose="02020603050405020304" pitchFamily="18" charset="0"/>
                <a:cs typeface="Times New Roman" panose="02020603050405020304" pitchFamily="18" charset="0"/>
              </a:rPr>
              <a:t>/risk")</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C.  Final consonant deletion (e.g. "ca/cap")</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D.  </a:t>
            </a:r>
            <a:r>
              <a:rPr lang="en-US" sz="3200" dirty="0" err="1">
                <a:effectLst/>
                <a:latin typeface="New York"/>
                <a:ea typeface="Times New Roman" panose="02020603050405020304" pitchFamily="18" charset="0"/>
                <a:cs typeface="Times New Roman" panose="02020603050405020304" pitchFamily="18" charset="0"/>
              </a:rPr>
              <a:t>ch</a:t>
            </a:r>
            <a:r>
              <a:rPr lang="en-US" sz="3200" dirty="0">
                <a:effectLst/>
                <a:latin typeface="New York"/>
                <a:ea typeface="Times New Roman" panose="02020603050405020304" pitchFamily="18" charset="0"/>
                <a:cs typeface="Times New Roman" panose="02020603050405020304" pitchFamily="18" charset="0"/>
              </a:rPr>
              <a:t>/</a:t>
            </a:r>
            <a:r>
              <a:rPr lang="en-US" sz="3200" dirty="0" err="1">
                <a:effectLst/>
                <a:latin typeface="New York"/>
                <a:ea typeface="Times New Roman" panose="02020603050405020304" pitchFamily="18" charset="0"/>
                <a:cs typeface="Times New Roman" panose="02020603050405020304" pitchFamily="18" charset="0"/>
              </a:rPr>
              <a:t>sh</a:t>
            </a:r>
            <a:r>
              <a:rPr lang="en-US" sz="3200" dirty="0">
                <a:effectLst/>
                <a:latin typeface="New York"/>
                <a:ea typeface="Times New Roman" panose="02020603050405020304" pitchFamily="18" charset="0"/>
                <a:cs typeface="Times New Roman" panose="02020603050405020304" pitchFamily="18" charset="0"/>
              </a:rPr>
              <a:t> substitutions (e.g., choo/shoe)</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71370A2F-267E-FD57-F808-D3E3A2FADEC1}"/>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69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11385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5"/>
            <a:ext cx="7886700" cy="1325563"/>
          </a:xfrm>
        </p:spPr>
        <p:txBody>
          <a:bodyPr/>
          <a:lstStyle/>
          <a:p>
            <a:pPr algn="ctr"/>
            <a:r>
              <a:rPr lang="en-US" dirty="0">
                <a:solidFill>
                  <a:srgbClr val="4BEA36"/>
                </a:solidFill>
              </a:rPr>
              <a:t>OUTLINE</a:t>
            </a:r>
          </a:p>
        </p:txBody>
      </p:sp>
      <p:sp>
        <p:nvSpPr>
          <p:cNvPr id="3" name="Content Placeholder 2"/>
          <p:cNvSpPr>
            <a:spLocks noGrp="1"/>
          </p:cNvSpPr>
          <p:nvPr>
            <p:ph idx="1"/>
          </p:nvPr>
        </p:nvSpPr>
        <p:spPr>
          <a:xfrm>
            <a:off x="76200" y="1143000"/>
            <a:ext cx="8915400" cy="5696745"/>
          </a:xfrm>
        </p:spPr>
        <p:txBody>
          <a:bodyPr>
            <a:noAutofit/>
          </a:bodyPr>
          <a:lstStyle/>
          <a:p>
            <a:pPr marL="571500" indent="-571500">
              <a:buFont typeface="+mj-lt"/>
              <a:buAutoNum type="romanUcPeriod"/>
            </a:pPr>
            <a:r>
              <a:rPr lang="en-US" sz="3200" dirty="0"/>
              <a:t>Before the Exam: Preparation and Studying</a:t>
            </a:r>
          </a:p>
          <a:p>
            <a:pPr marL="571500" indent="-571500">
              <a:buFont typeface="+mj-lt"/>
              <a:buAutoNum type="romanUcPeriod"/>
            </a:pPr>
            <a:endParaRPr lang="en-US" sz="3200" dirty="0"/>
          </a:p>
          <a:p>
            <a:pPr marL="571500" indent="-571500">
              <a:buFont typeface="+mj-lt"/>
              <a:buAutoNum type="romanUcPeriod"/>
            </a:pPr>
            <a:r>
              <a:rPr lang="en-US" sz="3200" dirty="0"/>
              <a:t>Sample Questions</a:t>
            </a:r>
          </a:p>
          <a:p>
            <a:pPr marL="571500" indent="-571500">
              <a:buFont typeface="+mj-lt"/>
              <a:buAutoNum type="romanUcPeriod"/>
            </a:pPr>
            <a:endParaRPr lang="en-US" sz="3200" dirty="0"/>
          </a:p>
          <a:p>
            <a:pPr marL="571500" indent="-571500">
              <a:buFont typeface="+mj-lt"/>
              <a:buAutoNum type="romanUcPeriod"/>
            </a:pPr>
            <a:endParaRPr lang="en-US" sz="3200" dirty="0"/>
          </a:p>
          <a:p>
            <a:pPr marL="571500" indent="-571500">
              <a:buFont typeface="+mj-lt"/>
              <a:buAutoNum type="romanUcPeriod"/>
            </a:pPr>
            <a:r>
              <a:rPr lang="en-US" sz="3200" dirty="0"/>
              <a:t>During the Exam: Test-taking Strategies</a:t>
            </a:r>
          </a:p>
          <a:p>
            <a:pPr marL="571500" indent="-571500">
              <a:buFont typeface="+mj-lt"/>
              <a:buAutoNum type="romanUcPeriod"/>
            </a:pPr>
            <a:endParaRPr lang="en-US" sz="3200" dirty="0"/>
          </a:p>
          <a:p>
            <a:pPr marL="571500" indent="-571500">
              <a:buFont typeface="+mj-lt"/>
              <a:buAutoNum type="romanUcPeriod"/>
            </a:pPr>
            <a:endParaRPr lang="en-US" sz="3200" dirty="0"/>
          </a:p>
          <a:p>
            <a:pPr marL="571500" indent="-571500">
              <a:buFont typeface="+mj-lt"/>
              <a:buAutoNum type="romanUcPeriod"/>
            </a:pPr>
            <a:r>
              <a:rPr lang="en-US" sz="3200" dirty="0"/>
              <a:t>After the Exam: Obtaining and Reporting Results</a:t>
            </a:r>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23646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2" end="2"/>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5" end="5"/>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8" end="8"/>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B2AD3-8FE4-6999-EE4E-3D426050B5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64D26-5C20-DF91-889B-40C052904333}"/>
              </a:ext>
            </a:extLst>
          </p:cNvPr>
          <p:cNvSpPr>
            <a:spLocks noGrp="1"/>
          </p:cNvSpPr>
          <p:nvPr>
            <p:ph idx="1"/>
          </p:nvPr>
        </p:nvSpPr>
        <p:spPr>
          <a:xfrm>
            <a:off x="381000" y="304800"/>
            <a:ext cx="8134350" cy="5872163"/>
          </a:xfrm>
        </p:spPr>
        <p:txBody>
          <a:bodyPr>
            <a:normAutofit/>
          </a:bodyPr>
          <a:lstStyle/>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You are assessing an AAE-speaking child for the possible presence of a language impairment. A child with a language disorder (not difference) would say:</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A. She be </a:t>
            </a:r>
            <a:r>
              <a:rPr lang="en-US" sz="3200" dirty="0" err="1">
                <a:effectLst/>
                <a:latin typeface="New York"/>
                <a:ea typeface="Times New Roman" panose="02020603050405020304" pitchFamily="18" charset="0"/>
                <a:cs typeface="Times New Roman" panose="02020603050405020304" pitchFamily="18" charset="0"/>
              </a:rPr>
              <a:t>drivin</a:t>
            </a:r>
            <a:r>
              <a:rPr lang="en-US" sz="3200" dirty="0">
                <a:effectLst/>
                <a:latin typeface="New York"/>
                <a:ea typeface="Times New Roman" panose="02020603050405020304" pitchFamily="18" charset="0"/>
                <a:cs typeface="Times New Roman" panose="02020603050405020304" pitchFamily="18" charset="0"/>
              </a:rPr>
              <a:t>' and the car go fast</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B. We not done be </a:t>
            </a:r>
            <a:r>
              <a:rPr lang="en-US" sz="3200" dirty="0" err="1">
                <a:effectLst/>
                <a:latin typeface="New York"/>
                <a:ea typeface="Times New Roman" panose="02020603050405020304" pitchFamily="18" charset="0"/>
                <a:cs typeface="Times New Roman" panose="02020603050405020304" pitchFamily="18" charset="0"/>
              </a:rPr>
              <a:t>comin</a:t>
            </a:r>
            <a:r>
              <a:rPr lang="en-US" sz="3200" dirty="0">
                <a:effectLst/>
                <a:latin typeface="New York"/>
                <a:ea typeface="Times New Roman" panose="02020603050405020304" pitchFamily="18" charset="0"/>
                <a:cs typeface="Times New Roman" panose="02020603050405020304" pitchFamily="18" charset="0"/>
              </a:rPr>
              <a:t>' over to you all’s 	house.</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C. They </a:t>
            </a:r>
            <a:r>
              <a:rPr lang="en-US" sz="3200" dirty="0" err="1">
                <a:effectLst/>
                <a:latin typeface="New York"/>
                <a:ea typeface="Times New Roman" panose="02020603050405020304" pitchFamily="18" charset="0"/>
                <a:cs typeface="Times New Roman" panose="02020603050405020304" pitchFamily="18" charset="0"/>
              </a:rPr>
              <a:t>gonna</a:t>
            </a:r>
            <a:r>
              <a:rPr lang="en-US" sz="3200" dirty="0">
                <a:effectLst/>
                <a:latin typeface="New York"/>
                <a:ea typeface="Times New Roman" panose="02020603050405020304" pitchFamily="18" charset="0"/>
                <a:cs typeface="Times New Roman" panose="02020603050405020304" pitchFamily="18" charset="0"/>
              </a:rPr>
              <a:t> go </a:t>
            </a:r>
            <a:r>
              <a:rPr lang="en-US" sz="3200" dirty="0" err="1">
                <a:effectLst/>
                <a:latin typeface="New York"/>
                <a:ea typeface="Times New Roman" panose="02020603050405020304" pitchFamily="18" charset="0"/>
                <a:cs typeface="Times New Roman" panose="02020603050405020304" pitchFamily="18" charset="0"/>
              </a:rPr>
              <a:t>shoppin</a:t>
            </a:r>
            <a:r>
              <a:rPr lang="en-US" sz="3200" dirty="0">
                <a:effectLst/>
                <a:latin typeface="New York"/>
                <a:ea typeface="Times New Roman" panose="02020603050405020304" pitchFamily="18" charset="0"/>
                <a:cs typeface="Times New Roman" panose="02020603050405020304" pitchFamily="18" charset="0"/>
              </a:rPr>
              <a:t>’</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D. If he eat that, he be sick.</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a:t>
            </a:r>
            <a:endParaRPr lang="en-US" sz="3200" dirty="0"/>
          </a:p>
        </p:txBody>
      </p:sp>
      <p:sp>
        <p:nvSpPr>
          <p:cNvPr id="4" name="Slide Number Placeholder 3">
            <a:extLst>
              <a:ext uri="{FF2B5EF4-FFF2-40B4-BE49-F238E27FC236}">
                <a16:creationId xmlns:a16="http://schemas.microsoft.com/office/drawing/2014/main" id="{D8A9940E-B040-5751-DBC4-3FD3BC6F923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302580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4532B-DEE1-3F0D-9075-DE16E763E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71B09-2736-26DB-2F3C-2F5097F6ECE6}"/>
              </a:ext>
            </a:extLst>
          </p:cNvPr>
          <p:cNvSpPr>
            <a:spLocks noGrp="1"/>
          </p:cNvSpPr>
          <p:nvPr>
            <p:ph type="title"/>
          </p:nvPr>
        </p:nvSpPr>
        <p:spPr>
          <a:xfrm>
            <a:off x="609600" y="365127"/>
            <a:ext cx="7905750" cy="1158874"/>
          </a:xfrm>
        </p:spPr>
        <p:txBody>
          <a:bodyPr>
            <a:normAutofit fontScale="90000"/>
          </a:bodyPr>
          <a:lstStyle/>
          <a:p>
            <a:r>
              <a:rPr lang="en-US" sz="3600" dirty="0">
                <a:effectLst/>
                <a:latin typeface="New York"/>
                <a:ea typeface="Times New Roman" panose="02020603050405020304" pitchFamily="18" charset="0"/>
                <a:cs typeface="Times New Roman" panose="02020603050405020304" pitchFamily="18" charset="0"/>
              </a:rPr>
              <a:t>Which one of the following patterns would NOT be typical for most speakers of Asian-influenced English?</a:t>
            </a:r>
            <a:br>
              <a:rPr lang="en-US" sz="4400" dirty="0">
                <a:effectLst/>
                <a:latin typeface="New York"/>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2EADB23-3F0E-9415-3D9F-C06B7F24A1F4}"/>
              </a:ext>
            </a:extLst>
          </p:cNvPr>
          <p:cNvSpPr>
            <a:spLocks noGrp="1"/>
          </p:cNvSpPr>
          <p:nvPr>
            <p:ph idx="1"/>
          </p:nvPr>
        </p:nvSpPr>
        <p:spPr>
          <a:xfrm>
            <a:off x="381000" y="1447800"/>
            <a:ext cx="8134350" cy="4729163"/>
          </a:xfrm>
        </p:spPr>
        <p:txBody>
          <a:bodyPr/>
          <a:lstStyle/>
          <a:p>
            <a:pPr marL="0" marR="0">
              <a:spcBef>
                <a:spcPts val="0"/>
              </a:spcBef>
              <a:spcAft>
                <a:spcPts val="0"/>
              </a:spcAft>
            </a:pPr>
            <a:r>
              <a:rPr lang="en-US" sz="1800" dirty="0">
                <a:effectLst/>
                <a:latin typeface="New York"/>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effectLst/>
                <a:latin typeface="New York"/>
                <a:ea typeface="Times New Roman" panose="02020603050405020304" pitchFamily="18" charset="0"/>
                <a:cs typeface="Times New Roman" panose="02020603050405020304" pitchFamily="18" charset="0"/>
              </a:rPr>
              <a:t>	</a:t>
            </a:r>
            <a:r>
              <a:rPr lang="en-US" sz="3200" dirty="0">
                <a:effectLst/>
                <a:latin typeface="New York"/>
                <a:ea typeface="Times New Roman" panose="02020603050405020304" pitchFamily="18" charset="0"/>
                <a:cs typeface="Times New Roman" panose="02020603050405020304" pitchFamily="18" charset="0"/>
              </a:rPr>
              <a:t>A.  Omission of conjunctions (e.g. "You ___ 	he are going to the store.")</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B.  Omission, lack of inflection on auxiliary 	"do" (e.g. "She do not have more.")</a:t>
            </a:r>
          </a:p>
          <a:p>
            <a:pPr marL="0" marR="0">
              <a:spcBef>
                <a:spcPts val="0"/>
              </a:spcBef>
              <a:spcAft>
                <a:spcPts val="0"/>
              </a:spcAft>
            </a:pPr>
            <a:r>
              <a:rPr lang="en-US" sz="3200" i="1" dirty="0">
                <a:effectLst/>
                <a:latin typeface="New York"/>
                <a:ea typeface="Times New Roman" panose="02020603050405020304" pitchFamily="18" charset="0"/>
                <a:cs typeface="Times New Roman" panose="02020603050405020304" pitchFamily="18" charset="0"/>
              </a:rPr>
              <a:t>	</a:t>
            </a:r>
            <a:r>
              <a:rPr lang="en-US" sz="3200" dirty="0">
                <a:effectLst/>
                <a:latin typeface="New York"/>
                <a:ea typeface="Times New Roman" panose="02020603050405020304" pitchFamily="18" charset="0"/>
                <a:cs typeface="Times New Roman" panose="02020603050405020304" pitchFamily="18" charset="0"/>
              </a:rPr>
              <a:t>C.  Use of “be” copular inflections + done 	(e.g., “They be going done shopping now.”)</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D.  Omission of possessives (e.g. "She has 	Mom purse.")</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B970F1CF-2E7D-3A8F-D284-191677963C2C}"/>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96387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982F-BE44-3E8C-C3F2-FDB13E75EF1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5BEA2-1D7F-E727-719F-1A0C7F2D84AA}"/>
              </a:ext>
            </a:extLst>
          </p:cNvPr>
          <p:cNvSpPr>
            <a:spLocks noGrp="1"/>
          </p:cNvSpPr>
          <p:nvPr>
            <p:ph idx="1"/>
          </p:nvPr>
        </p:nvSpPr>
        <p:spPr>
          <a:xfrm>
            <a:off x="381000" y="457200"/>
            <a:ext cx="8134350" cy="5719763"/>
          </a:xfrm>
        </p:spPr>
        <p:txBody>
          <a:bodyPr/>
          <a:lstStyle/>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Ping, a Chinese American child who has been in the U.S. for a year, is referred to you because the teacher believes he may have a speech sound disorder. When evaluating Ping, which one of the following will you describe as characteristic of a speech sound disorder, not a difference?</a:t>
            </a:r>
          </a:p>
          <a:p>
            <a:pPr marL="0" marR="0">
              <a:spcBef>
                <a:spcPts val="0"/>
              </a:spcBef>
              <a:spcAft>
                <a:spcPts val="0"/>
              </a:spcAft>
            </a:pPr>
            <a:r>
              <a:rPr lang="en-US" sz="3200" dirty="0">
                <a:effectLst/>
                <a:latin typeface="New York"/>
                <a:ea typeface="Times New Roman" panose="02020603050405020304" pitchFamily="18" charset="0"/>
                <a:cs typeface="Times New Roman" panose="02020603050405020304" pitchFamily="18" charset="0"/>
              </a:rPr>
              <a:t> </a:t>
            </a:r>
          </a:p>
          <a:p>
            <a:pPr marL="342900" marR="0" lvl="0" indent="-342900">
              <a:spcBef>
                <a:spcPts val="0"/>
              </a:spcBef>
              <a:spcAft>
                <a:spcPts val="0"/>
              </a:spcAft>
              <a:buFont typeface="+mj-lt"/>
              <a:buAutoNum type="alphaUcPeriod"/>
            </a:pPr>
            <a:r>
              <a:rPr lang="en-US" sz="3200" dirty="0">
                <a:effectLst/>
                <a:latin typeface="New York"/>
                <a:ea typeface="Times New Roman" panose="02020603050405020304" pitchFamily="18" charset="0"/>
                <a:cs typeface="Times New Roman" panose="02020603050405020304" pitchFamily="18" charset="0"/>
              </a:rPr>
              <a:t>Confusions of /r/ and /l/ (e.g., lest/rest)</a:t>
            </a:r>
          </a:p>
          <a:p>
            <a:pPr marL="342900" marR="0" lvl="0" indent="-342900">
              <a:spcBef>
                <a:spcPts val="0"/>
              </a:spcBef>
              <a:spcAft>
                <a:spcPts val="0"/>
              </a:spcAft>
              <a:buFont typeface="+mj-lt"/>
              <a:buAutoNum type="alphaUcPeriod"/>
            </a:pPr>
            <a:r>
              <a:rPr lang="en-US" sz="3200" dirty="0">
                <a:effectLst/>
                <a:latin typeface="New York"/>
                <a:ea typeface="Times New Roman" panose="02020603050405020304" pitchFamily="18" charset="0"/>
                <a:cs typeface="Times New Roman" panose="02020603050405020304" pitchFamily="18" charset="0"/>
              </a:rPr>
              <a:t>Substitutions of a/ae (e.g., shock/shack)</a:t>
            </a:r>
          </a:p>
          <a:p>
            <a:pPr marL="342900" marR="0" lvl="0" indent="-342900">
              <a:spcBef>
                <a:spcPts val="0"/>
              </a:spcBef>
              <a:spcAft>
                <a:spcPts val="0"/>
              </a:spcAft>
              <a:buFont typeface="+mj-lt"/>
              <a:buAutoNum type="alphaUcPeriod"/>
            </a:pPr>
            <a:r>
              <a:rPr lang="en-US" sz="3200" dirty="0">
                <a:effectLst/>
                <a:latin typeface="New York"/>
                <a:ea typeface="Times New Roman" panose="02020603050405020304" pitchFamily="18" charset="0"/>
                <a:cs typeface="Times New Roman" panose="02020603050405020304" pitchFamily="18" charset="0"/>
              </a:rPr>
              <a:t>Fronting of velars (e.g., tea/key)</a:t>
            </a:r>
          </a:p>
          <a:p>
            <a:r>
              <a:rPr lang="en-US" sz="3200" dirty="0"/>
              <a:t>D. Final consonant deletion (e.g., be-/bed)</a:t>
            </a:r>
          </a:p>
        </p:txBody>
      </p:sp>
      <p:sp>
        <p:nvSpPr>
          <p:cNvPr id="4" name="Slide Number Placeholder 3">
            <a:extLst>
              <a:ext uri="{FF2B5EF4-FFF2-40B4-BE49-F238E27FC236}">
                <a16:creationId xmlns:a16="http://schemas.microsoft.com/office/drawing/2014/main" id="{009A7AF5-65DC-23F7-7F2F-725BF988DB2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40630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6944-DAE7-E4EF-A141-09B5AA96A3B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A43528-468D-130F-6314-DBAAB0611504}"/>
              </a:ext>
            </a:extLst>
          </p:cNvPr>
          <p:cNvSpPr>
            <a:spLocks noGrp="1"/>
          </p:cNvSpPr>
          <p:nvPr>
            <p:ph idx="1"/>
          </p:nvPr>
        </p:nvSpPr>
        <p:spPr>
          <a:xfrm>
            <a:off x="152400" y="228600"/>
            <a:ext cx="8362950" cy="5948363"/>
          </a:xfrm>
        </p:spPr>
        <p:txBody>
          <a:bodyPr>
            <a:normAutofit lnSpcReduction="10000"/>
          </a:bodyPr>
          <a:lstStyle/>
          <a:p>
            <a:pPr marL="0" marR="0">
              <a:spcBef>
                <a:spcPts val="0"/>
              </a:spcBef>
              <a:spcAft>
                <a:spcPts val="0"/>
              </a:spcAft>
            </a:pPr>
            <a:r>
              <a:rPr lang="en-US" sz="3200" dirty="0">
                <a:effectLst/>
                <a:latin typeface="Franklin Gothic Book" panose="020B0503020102020204" pitchFamily="34" charset="0"/>
                <a:ea typeface="Times New Roman" panose="02020603050405020304" pitchFamily="18" charset="0"/>
              </a:rPr>
              <a:t>You are working in the public schools in a district with many Spanish-speaking children. A second grade teacher refers Juanita to you, saying “I think she has a problem and needs speech therapy.” Which one of the following patterns is indicative of a speech sound </a:t>
            </a:r>
            <a:r>
              <a:rPr lang="en-US" sz="3200" i="1" dirty="0">
                <a:effectLst/>
                <a:latin typeface="Franklin Gothic Book" panose="020B0503020102020204" pitchFamily="34" charset="0"/>
                <a:ea typeface="Times New Roman" panose="02020603050405020304" pitchFamily="18" charset="0"/>
              </a:rPr>
              <a:t>disorder</a:t>
            </a:r>
            <a:r>
              <a:rPr lang="en-US" sz="3200" dirty="0">
                <a:effectLst/>
                <a:latin typeface="Franklin Gothic Book" panose="020B0503020102020204" pitchFamily="34" charset="0"/>
                <a:ea typeface="Times New Roman" panose="02020603050405020304" pitchFamily="18" charset="0"/>
              </a:rPr>
              <a:t>, not a difference based on transfer from Spanish?</a:t>
            </a:r>
            <a:endParaRPr lang="en-US" sz="3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3200" dirty="0">
                <a:effectLst/>
                <a:latin typeface="Franklin Gothic Book" panose="020B0503020102020204" pitchFamily="34"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pPr>
            <a:r>
              <a:rPr lang="en-US" sz="3200" dirty="0">
                <a:effectLst/>
                <a:latin typeface="Franklin Gothic Book" panose="020B0503020102020204" pitchFamily="34" charset="0"/>
                <a:ea typeface="Times New Roman" panose="02020603050405020304" pitchFamily="18" charset="0"/>
              </a:rPr>
              <a:t>I will go </a:t>
            </a:r>
            <a:r>
              <a:rPr lang="en-US" sz="3200" dirty="0" err="1">
                <a:solidFill>
                  <a:schemeClr val="tx1">
                    <a:lumMod val="60000"/>
                    <a:lumOff val="40000"/>
                  </a:schemeClr>
                </a:solidFill>
                <a:effectLst/>
                <a:latin typeface="Arial" panose="020B0604020202020204" pitchFamily="34" charset="0"/>
                <a:ea typeface="Times New Roman" panose="02020603050405020304" pitchFamily="18" charset="0"/>
              </a:rPr>
              <a:t>ə</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ske</a:t>
            </a:r>
            <a:r>
              <a:rPr lang="en-US" sz="3200" dirty="0" err="1">
                <a:solidFill>
                  <a:schemeClr val="tx1">
                    <a:lumMod val="60000"/>
                    <a:lumOff val="40000"/>
                  </a:schemeClr>
                </a:solidFill>
                <a:effectLst/>
                <a:latin typeface="Arial" panose="020B0604020202020204" pitchFamily="34" charset="0"/>
                <a:ea typeface="Times New Roman" panose="02020603050405020304" pitchFamily="18" charset="0"/>
              </a:rPr>
              <a:t>ɪ</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ti</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Franklin Gothic Book" panose="020B0503020102020204" pitchFamily="34" charset="0"/>
              </a:rPr>
              <a:t>ŋ</a:t>
            </a: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 (skating) with my friends.</a:t>
            </a:r>
            <a:endParaRPr lang="en-US" sz="3200" dirty="0">
              <a:solidFill>
                <a:schemeClr val="tx1">
                  <a:lumMod val="60000"/>
                  <a:lumOff val="40000"/>
                </a:schemeClr>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pP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rPr>
              <a:t>May I </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rPr>
              <a:t>h</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æb</a:t>
            </a: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 (have) some of </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do</a:t>
            </a:r>
            <a:r>
              <a:rPr lang="en-US" sz="3200" dirty="0" err="1">
                <a:solidFill>
                  <a:schemeClr val="tx1">
                    <a:lumMod val="60000"/>
                    <a:lumOff val="40000"/>
                  </a:schemeClr>
                </a:solidFill>
                <a:effectLst/>
                <a:latin typeface="Arial" panose="020B0604020202020204" pitchFamily="34" charset="0"/>
                <a:ea typeface="Times New Roman" panose="02020603050405020304" pitchFamily="18" charset="0"/>
              </a:rPr>
              <a:t>ʊ</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s</a:t>
            </a: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 (those)?</a:t>
            </a:r>
            <a:endParaRPr lang="en-US" sz="3200" dirty="0">
              <a:solidFill>
                <a:schemeClr val="tx1">
                  <a:lumMod val="60000"/>
                  <a:lumOff val="40000"/>
                </a:schemeClr>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pP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rPr>
              <a:t>I </a:t>
            </a: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 </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ra</a:t>
            </a:r>
            <a:r>
              <a:rPr lang="en-US" sz="3200" dirty="0" err="1">
                <a:solidFill>
                  <a:schemeClr val="tx1">
                    <a:lumMod val="60000"/>
                    <a:lumOff val="40000"/>
                  </a:schemeClr>
                </a:solidFill>
                <a:effectLst/>
                <a:latin typeface="Arial" panose="020B0604020202020204" pitchFamily="34" charset="0"/>
                <a:ea typeface="Times New Roman" panose="02020603050405020304" pitchFamily="18" charset="0"/>
              </a:rPr>
              <a:t>ɪ</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k</a:t>
            </a: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 (like) to wats (watch) TB (TV) on </a:t>
            </a:r>
            <a:r>
              <a:rPr lang="en-US" sz="3200" dirty="0" err="1">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l</a:t>
            </a:r>
            <a:r>
              <a:rPr lang="en-US" sz="3200" dirty="0" err="1">
                <a:solidFill>
                  <a:schemeClr val="tx1">
                    <a:lumMod val="60000"/>
                    <a:lumOff val="40000"/>
                  </a:schemeClr>
                </a:solidFill>
                <a:effectLst/>
                <a:latin typeface="Arial" panose="020B0604020202020204" pitchFamily="34" charset="0"/>
                <a:ea typeface="Times New Roman" panose="02020603050405020304" pitchFamily="18" charset="0"/>
              </a:rPr>
              <a:t>ʌ</a:t>
            </a:r>
            <a:r>
              <a:rPr lang="en-US" sz="3200" dirty="0">
                <a:solidFill>
                  <a:schemeClr val="tx1">
                    <a:lumMod val="60000"/>
                    <a:lumOff val="40000"/>
                  </a:schemeClr>
                </a:solidFill>
                <a:effectLst/>
                <a:latin typeface="Franklin Gothic Book" panose="020B0503020102020204" pitchFamily="34" charset="0"/>
                <a:ea typeface="Times New Roman" panose="02020603050405020304" pitchFamily="18" charset="0"/>
                <a:cs typeface="Lucida Sans Unicode" panose="020B0602030504020204" pitchFamily="34" charset="0"/>
              </a:rPr>
              <a:t> (the) weekends</a:t>
            </a:r>
            <a:endParaRPr lang="en-US" sz="3200" dirty="0">
              <a:solidFill>
                <a:schemeClr val="tx1">
                  <a:lumMod val="60000"/>
                  <a:lumOff val="40000"/>
                </a:schemeClr>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pPr>
            <a:r>
              <a:rPr lang="en-US" sz="3200" dirty="0">
                <a:effectLst/>
                <a:latin typeface="Franklin Gothic Book" panose="020B0503020102020204" pitchFamily="34" charset="0"/>
                <a:ea typeface="Times New Roman" panose="02020603050405020304" pitchFamily="18" charset="0"/>
              </a:rPr>
              <a:t>I don’t –old (hold) my mom’s hand when we go walking</a:t>
            </a:r>
            <a:endParaRPr lang="en-US" sz="3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0655F16-719D-0D73-AFA1-411E68108135}"/>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09003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5E456-0D6C-D7C8-5424-3C32AEC419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DD7E30-56D5-1B65-93B8-63A9DB4CA7FB}"/>
              </a:ext>
            </a:extLst>
          </p:cNvPr>
          <p:cNvSpPr>
            <a:spLocks noGrp="1"/>
          </p:cNvSpPr>
          <p:nvPr>
            <p:ph idx="1"/>
          </p:nvPr>
        </p:nvSpPr>
        <p:spPr>
          <a:xfrm>
            <a:off x="-304800" y="136524"/>
            <a:ext cx="9525000" cy="6950076"/>
          </a:xfrm>
        </p:spPr>
        <p:txBody>
          <a:bodyPr>
            <a:normAutofit fontScale="32500" lnSpcReduction="20000"/>
          </a:bodyPr>
          <a:lstStyle/>
          <a:p>
            <a:pPr marL="444500" marR="0" indent="-304800">
              <a:lnSpc>
                <a:spcPct val="120000"/>
              </a:lnSpc>
              <a:spcBef>
                <a:spcPts val="1300"/>
              </a:spcBef>
              <a:spcAft>
                <a:spcPts val="1300"/>
              </a:spcAft>
              <a:tabLst>
                <a:tab pos="330200" algn="dec"/>
                <a:tab pos="444500" algn="l"/>
              </a:tabLst>
            </a:pPr>
            <a:r>
              <a:rPr lang="en-US" sz="8600"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Tristan, an SLP, is working in a Head Start. In the last year, EL children from over 15 linguistic groups have come speaking only their primary languages. Tristan’s ideal plan is to:</a:t>
            </a:r>
          </a:p>
          <a:p>
            <a:pPr marL="749300" marR="558800" indent="-190500">
              <a:lnSpc>
                <a:spcPct val="120000"/>
              </a:lnSpc>
              <a:spcBef>
                <a:spcPts val="0"/>
              </a:spcBef>
              <a:spcAft>
                <a:spcPts val="400"/>
              </a:spcAft>
              <a:tabLst>
                <a:tab pos="635000" algn="l"/>
              </a:tabLst>
            </a:pPr>
            <a:r>
              <a:rPr lang="en-US" sz="8600" b="1"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A.</a:t>
            </a:r>
            <a:r>
              <a:rPr lang="en-US" sz="8600"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	encourage them not to speak their primary languages and to speak English as much and as quickly as possible.</a:t>
            </a:r>
          </a:p>
          <a:p>
            <a:pPr marL="749300" marR="558800" indent="-190500">
              <a:lnSpc>
                <a:spcPct val="120000"/>
              </a:lnSpc>
              <a:spcBef>
                <a:spcPts val="0"/>
              </a:spcBef>
              <a:spcAft>
                <a:spcPts val="400"/>
              </a:spcAft>
              <a:tabLst>
                <a:tab pos="635000" algn="l"/>
              </a:tabLst>
            </a:pPr>
            <a:r>
              <a:rPr lang="en-US" sz="8600" b="1"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B.</a:t>
            </a:r>
            <a:r>
              <a:rPr lang="en-US" sz="8600"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	tolerate the children’s use of their primary languages and speak to them solely in English, hoping that they will eventually “pick up” English and discontinue using their primary languages.</a:t>
            </a:r>
          </a:p>
          <a:p>
            <a:pPr marL="749300" marR="558800" indent="-190500">
              <a:lnSpc>
                <a:spcPct val="120000"/>
              </a:lnSpc>
              <a:spcBef>
                <a:spcPts val="0"/>
              </a:spcBef>
              <a:spcAft>
                <a:spcPts val="400"/>
              </a:spcAft>
              <a:tabLst>
                <a:tab pos="635000" algn="l"/>
              </a:tabLst>
            </a:pPr>
            <a:r>
              <a:rPr lang="en-US" sz="8600" b="1"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C.</a:t>
            </a:r>
            <a:r>
              <a:rPr lang="en-US" sz="8600"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	hire bilingual aides from the neighboring communities and use their services to help the children maintain their primary languages and learn English, also.</a:t>
            </a:r>
          </a:p>
          <a:p>
            <a:pPr marL="749300" marR="558800" indent="-190500">
              <a:lnSpc>
                <a:spcPct val="120000"/>
              </a:lnSpc>
              <a:spcBef>
                <a:spcPts val="0"/>
              </a:spcBef>
              <a:spcAft>
                <a:spcPts val="400"/>
              </a:spcAft>
              <a:tabLst>
                <a:tab pos="635000" algn="l"/>
              </a:tabLst>
            </a:pPr>
            <a:r>
              <a:rPr lang="en-US" sz="8600" b="1"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D.</a:t>
            </a:r>
            <a:r>
              <a:rPr lang="en-US" sz="8600" dirty="0">
                <a:solidFill>
                  <a:srgbClr val="FFFF00"/>
                </a:solidFill>
                <a:effectLst/>
                <a:latin typeface="Arial Narrow" panose="020B0606020202030204" pitchFamily="34" charset="0"/>
                <a:ea typeface="Calibri" panose="020F0502020204030204" pitchFamily="34" charset="0"/>
                <a:cs typeface="Bembo" panose="02020502050201020203" pitchFamily="18" charset="0"/>
              </a:rPr>
              <a:t>	assume that these children probably have language impairments in their primary languages and hire bilingual SLPs to assist in remediation.</a:t>
            </a:r>
          </a:p>
          <a:p>
            <a:endParaRPr lang="en-US" dirty="0"/>
          </a:p>
        </p:txBody>
      </p:sp>
      <p:sp>
        <p:nvSpPr>
          <p:cNvPr id="4" name="Slide Number Placeholder 3">
            <a:extLst>
              <a:ext uri="{FF2B5EF4-FFF2-40B4-BE49-F238E27FC236}">
                <a16:creationId xmlns:a16="http://schemas.microsoft.com/office/drawing/2014/main" id="{B98FE9F4-23B7-9D17-24CB-FA07534E7A08}"/>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07219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2956-B7FE-4512-E7E0-A7A21A3B7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0FA461-380E-D5E8-F7B4-5DC3571F7A6A}"/>
              </a:ext>
            </a:extLst>
          </p:cNvPr>
          <p:cNvSpPr>
            <a:spLocks noGrp="1"/>
          </p:cNvSpPr>
          <p:nvPr>
            <p:ph type="title"/>
          </p:nvPr>
        </p:nvSpPr>
        <p:spPr/>
        <p:txBody>
          <a:bodyPr/>
          <a:lstStyle/>
          <a:p>
            <a:r>
              <a:rPr lang="en-US" dirty="0"/>
              <a:t>Remember to study audiology</a:t>
            </a:r>
          </a:p>
        </p:txBody>
      </p:sp>
      <p:sp>
        <p:nvSpPr>
          <p:cNvPr id="3" name="Content Placeholder 2">
            <a:extLst>
              <a:ext uri="{FF2B5EF4-FFF2-40B4-BE49-F238E27FC236}">
                <a16:creationId xmlns:a16="http://schemas.microsoft.com/office/drawing/2014/main" id="{C538CA11-374A-84FF-0967-C3E1854878DA}"/>
              </a:ext>
            </a:extLst>
          </p:cNvPr>
          <p:cNvSpPr>
            <a:spLocks noGrp="1"/>
          </p:cNvSpPr>
          <p:nvPr>
            <p:ph idx="1"/>
          </p:nvPr>
        </p:nvSpPr>
        <p:spPr/>
        <p:txBody>
          <a:bodyPr>
            <a:normAutofit/>
          </a:bodyPr>
          <a:lstStyle/>
          <a:p>
            <a:r>
              <a:rPr lang="en-US" sz="3200" dirty="0"/>
              <a:t>Know about cochlear implants</a:t>
            </a:r>
          </a:p>
          <a:p>
            <a:endParaRPr lang="en-US" sz="3200" dirty="0"/>
          </a:p>
          <a:p>
            <a:r>
              <a:rPr lang="en-US" sz="3200" dirty="0"/>
              <a:t>Be able to read an audiogram—is the loss conductive? Sensorineural? </a:t>
            </a:r>
          </a:p>
        </p:txBody>
      </p:sp>
      <p:sp>
        <p:nvSpPr>
          <p:cNvPr id="4" name="Slide Number Placeholder 3">
            <a:extLst>
              <a:ext uri="{FF2B5EF4-FFF2-40B4-BE49-F238E27FC236}">
                <a16:creationId xmlns:a16="http://schemas.microsoft.com/office/drawing/2014/main" id="{B4A61F62-BEF0-0F7D-58E9-443B776577E3}"/>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873987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DF94-2054-69FF-C17E-C3826D3B9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DCAC1-C21F-F407-28D9-B0C40BE89290}"/>
              </a:ext>
            </a:extLst>
          </p:cNvPr>
          <p:cNvSpPr>
            <a:spLocks noGrp="1"/>
          </p:cNvSpPr>
          <p:nvPr>
            <p:ph type="title"/>
          </p:nvPr>
        </p:nvSpPr>
        <p:spPr>
          <a:xfrm>
            <a:off x="152400" y="365126"/>
            <a:ext cx="8362950" cy="315911"/>
          </a:xfrm>
        </p:spPr>
        <p:txBody>
          <a:bodyPr>
            <a:normAutofit fontScale="90000"/>
          </a:bodyPr>
          <a:lstStyle/>
          <a:p>
            <a:r>
              <a:rPr lang="en-US" sz="3200" dirty="0"/>
              <a:t>You will need to be able to read audiograms:</a:t>
            </a:r>
          </a:p>
        </p:txBody>
      </p:sp>
      <p:sp>
        <p:nvSpPr>
          <p:cNvPr id="3" name="Content Placeholder 2">
            <a:extLst>
              <a:ext uri="{FF2B5EF4-FFF2-40B4-BE49-F238E27FC236}">
                <a16:creationId xmlns:a16="http://schemas.microsoft.com/office/drawing/2014/main" id="{272E416F-1E10-313E-2307-26A627EB9D2C}"/>
              </a:ext>
            </a:extLst>
          </p:cNvPr>
          <p:cNvSpPr>
            <a:spLocks noGrp="1"/>
          </p:cNvSpPr>
          <p:nvPr>
            <p:ph idx="1"/>
          </p:nvPr>
        </p:nvSpPr>
        <p:spPr>
          <a:xfrm>
            <a:off x="228600" y="914400"/>
            <a:ext cx="5257800" cy="5262563"/>
          </a:xfrm>
        </p:spPr>
        <p:txBody>
          <a:bodyPr>
            <a:normAutofit fontScale="92500" lnSpcReduction="20000"/>
          </a:bodyPr>
          <a:lstStyle/>
          <a:p>
            <a:pPr marL="742950" marR="0" lvl="1" indent="-285750">
              <a:spcBef>
                <a:spcPts val="600"/>
              </a:spcBef>
              <a:spcAft>
                <a:spcPts val="0"/>
              </a:spcAft>
              <a:buClr>
                <a:srgbClr val="231F20"/>
              </a:buClr>
              <a:buSzPts val="1000"/>
              <a:buFont typeface="Arial" panose="020B0604020202020204" pitchFamily="34" charset="0"/>
              <a:buAutoNum type="alphaUcParenBoth"/>
              <a:tabLst>
                <a:tab pos="907415" algn="l"/>
              </a:tabLst>
            </a:pPr>
            <a:r>
              <a:rPr lang="en-US" sz="3200" spc="0" dirty="0">
                <a:solidFill>
                  <a:srgbClr val="FFFF00"/>
                </a:solidFill>
                <a:effectLst/>
                <a:latin typeface="Arial" panose="020B0604020202020204" pitchFamily="34" charset="0"/>
                <a:ea typeface="Arial" panose="020B0604020202020204" pitchFamily="34" charset="0"/>
                <a:cs typeface="Myriad Pro Light"/>
              </a:rPr>
              <a:t>The audiogram below for an adult represents:</a:t>
            </a:r>
          </a:p>
          <a:p>
            <a:pPr marL="742950" marR="0" lvl="1" indent="-285750">
              <a:spcBef>
                <a:spcPts val="600"/>
              </a:spcBef>
              <a:spcAft>
                <a:spcPts val="0"/>
              </a:spcAft>
              <a:buClr>
                <a:srgbClr val="231F20"/>
              </a:buClr>
              <a:buSzPts val="1000"/>
              <a:buFont typeface="Arial" panose="020B0604020202020204" pitchFamily="34" charset="0"/>
              <a:buAutoNum type="alphaUcParenBoth"/>
              <a:tabLst>
                <a:tab pos="907415" algn="l"/>
              </a:tabLst>
            </a:pPr>
            <a:endParaRPr lang="en-US" sz="3200" dirty="0">
              <a:solidFill>
                <a:srgbClr val="FFFF00"/>
              </a:solidFill>
              <a:latin typeface="Arial" panose="020B0604020202020204" pitchFamily="34" charset="0"/>
              <a:ea typeface="Arial" panose="020B0604020202020204" pitchFamily="34" charset="0"/>
              <a:cs typeface="Myriad Pro Light"/>
            </a:endParaRPr>
          </a:p>
          <a:p>
            <a:pPr marL="742950" marR="0" lvl="1" indent="-285750">
              <a:spcBef>
                <a:spcPts val="600"/>
              </a:spcBef>
              <a:spcAft>
                <a:spcPts val="0"/>
              </a:spcAft>
              <a:buClr>
                <a:srgbClr val="231F20"/>
              </a:buClr>
              <a:buSzPts val="1000"/>
              <a:buFont typeface="Arial" panose="020B0604020202020204" pitchFamily="34" charset="0"/>
              <a:buAutoNum type="alphaUcParenBoth"/>
              <a:tabLst>
                <a:tab pos="907415" algn="l"/>
              </a:tabLst>
            </a:pPr>
            <a:r>
              <a:rPr lang="en-US" sz="3200" spc="0" dirty="0">
                <a:solidFill>
                  <a:srgbClr val="FFFF00"/>
                </a:solidFill>
                <a:effectLst/>
                <a:latin typeface="Arial" panose="020B0604020202020204" pitchFamily="34" charset="0"/>
                <a:ea typeface="Arial" panose="020B0604020202020204" pitchFamily="34" charset="0"/>
                <a:cs typeface="Myriad Pro Light"/>
              </a:rPr>
              <a:t>A. normal</a:t>
            </a:r>
            <a:r>
              <a:rPr lang="en-US" sz="3200" spc="-20"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hearing</a:t>
            </a:r>
            <a:r>
              <a:rPr lang="en-US" sz="3200" spc="-15" dirty="0">
                <a:solidFill>
                  <a:srgbClr val="FFFF00"/>
                </a:solidFill>
                <a:effectLst/>
                <a:latin typeface="Arial" panose="020B0604020202020204" pitchFamily="34" charset="0"/>
                <a:ea typeface="Arial" panose="020B0604020202020204" pitchFamily="34" charset="0"/>
                <a:cs typeface="Myriad Pro Light"/>
              </a:rPr>
              <a:t> </a:t>
            </a:r>
            <a:r>
              <a:rPr lang="en-US" sz="3200" spc="-10" dirty="0">
                <a:solidFill>
                  <a:srgbClr val="FFFF00"/>
                </a:solidFill>
                <a:effectLst/>
                <a:latin typeface="Arial" panose="020B0604020202020204" pitchFamily="34" charset="0"/>
                <a:ea typeface="Arial" panose="020B0604020202020204" pitchFamily="34" charset="0"/>
                <a:cs typeface="Myriad Pro Light"/>
              </a:rPr>
              <a:t>bilaterally</a:t>
            </a:r>
            <a:endParaRPr lang="en-US" sz="3200" spc="0" dirty="0">
              <a:solidFill>
                <a:srgbClr val="FFFF00"/>
              </a:solidFill>
              <a:effectLst/>
              <a:latin typeface="Myriad Pro Light"/>
              <a:ea typeface="Arial" panose="020B0604020202020204" pitchFamily="34" charset="0"/>
              <a:cs typeface="Myriad Pro Light"/>
            </a:endParaRPr>
          </a:p>
          <a:p>
            <a:pPr marL="742950" marR="76200" lvl="1" indent="-285750">
              <a:lnSpc>
                <a:spcPct val="103000"/>
              </a:lnSpc>
              <a:spcBef>
                <a:spcPts val="500"/>
              </a:spcBef>
              <a:spcAft>
                <a:spcPts val="0"/>
              </a:spcAft>
              <a:buClr>
                <a:srgbClr val="231F20"/>
              </a:buClr>
              <a:buSzPts val="1000"/>
              <a:buFont typeface="Arial" panose="020B0604020202020204" pitchFamily="34" charset="0"/>
              <a:buAutoNum type="alphaUcParenBoth"/>
              <a:tabLst>
                <a:tab pos="908050" algn="l"/>
              </a:tabLst>
            </a:pPr>
            <a:r>
              <a:rPr lang="en-US" sz="3200" spc="0" dirty="0">
                <a:solidFill>
                  <a:srgbClr val="FFFF00"/>
                </a:solidFill>
                <a:effectLst/>
                <a:latin typeface="Arial" panose="020B0604020202020204" pitchFamily="34" charset="0"/>
                <a:ea typeface="Arial" panose="020B0604020202020204" pitchFamily="34" charset="0"/>
                <a:cs typeface="Myriad Pro Light"/>
              </a:rPr>
              <a:t>B. a</a:t>
            </a:r>
            <a:r>
              <a:rPr lang="en-US" sz="3200" spc="-5"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bilateral</a:t>
            </a:r>
            <a:r>
              <a:rPr lang="en-US" sz="3200" spc="-5"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moderate</a:t>
            </a:r>
            <a:r>
              <a:rPr lang="en-US" sz="3200" spc="-5"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conductive</a:t>
            </a:r>
            <a:r>
              <a:rPr lang="en-US" sz="3200" spc="-5"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hearing </a:t>
            </a:r>
            <a:r>
              <a:rPr lang="en-US" sz="3200" spc="-20" dirty="0">
                <a:solidFill>
                  <a:srgbClr val="FFFF00"/>
                </a:solidFill>
                <a:effectLst/>
                <a:latin typeface="Arial" panose="020B0604020202020204" pitchFamily="34" charset="0"/>
                <a:ea typeface="Arial" panose="020B0604020202020204" pitchFamily="34" charset="0"/>
                <a:cs typeface="Myriad Pro Light"/>
              </a:rPr>
              <a:t>loss</a:t>
            </a:r>
            <a:endParaRPr lang="en-US" sz="3200" spc="0" dirty="0">
              <a:solidFill>
                <a:srgbClr val="FFFF00"/>
              </a:solidFill>
              <a:effectLst/>
              <a:latin typeface="Myriad Pro Light"/>
              <a:ea typeface="Arial" panose="020B0604020202020204" pitchFamily="34" charset="0"/>
              <a:cs typeface="Myriad Pro Light"/>
            </a:endParaRPr>
          </a:p>
          <a:p>
            <a:pPr marL="742950" marR="0" lvl="1" indent="-285750">
              <a:spcBef>
                <a:spcPts val="460"/>
              </a:spcBef>
              <a:spcAft>
                <a:spcPts val="0"/>
              </a:spcAft>
              <a:buClr>
                <a:srgbClr val="231F20"/>
              </a:buClr>
              <a:buSzPts val="1000"/>
              <a:buFont typeface="Arial" panose="020B0604020202020204" pitchFamily="34" charset="0"/>
              <a:buAutoNum type="alphaUcParenBoth"/>
              <a:tabLst>
                <a:tab pos="907415" algn="l"/>
              </a:tabLst>
            </a:pPr>
            <a:r>
              <a:rPr lang="en-US" sz="3200" spc="0" dirty="0">
                <a:solidFill>
                  <a:srgbClr val="FFFF00"/>
                </a:solidFill>
                <a:effectLst/>
                <a:latin typeface="Arial" panose="020B0604020202020204" pitchFamily="34" charset="0"/>
                <a:ea typeface="Arial" panose="020B0604020202020204" pitchFamily="34" charset="0"/>
                <a:cs typeface="Myriad Pro Light"/>
              </a:rPr>
              <a:t>C. right-ear</a:t>
            </a:r>
            <a:r>
              <a:rPr lang="en-US" sz="3200" spc="35"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low-frequency</a:t>
            </a:r>
            <a:r>
              <a:rPr lang="en-US" sz="3200" spc="35"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hearing</a:t>
            </a:r>
            <a:r>
              <a:rPr lang="en-US" sz="3200" spc="35" dirty="0">
                <a:solidFill>
                  <a:srgbClr val="FFFF00"/>
                </a:solidFill>
                <a:effectLst/>
                <a:latin typeface="Arial" panose="020B0604020202020204" pitchFamily="34" charset="0"/>
                <a:ea typeface="Arial" panose="020B0604020202020204" pitchFamily="34" charset="0"/>
                <a:cs typeface="Myriad Pro Light"/>
              </a:rPr>
              <a:t> </a:t>
            </a:r>
            <a:r>
              <a:rPr lang="en-US" sz="3200" spc="-20" dirty="0">
                <a:solidFill>
                  <a:srgbClr val="FFFF00"/>
                </a:solidFill>
                <a:effectLst/>
                <a:latin typeface="Arial" panose="020B0604020202020204" pitchFamily="34" charset="0"/>
                <a:ea typeface="Arial" panose="020B0604020202020204" pitchFamily="34" charset="0"/>
                <a:cs typeface="Myriad Pro Light"/>
              </a:rPr>
              <a:t>loss</a:t>
            </a:r>
            <a:endParaRPr lang="en-US" sz="3200" spc="0" dirty="0">
              <a:solidFill>
                <a:srgbClr val="FFFF00"/>
              </a:solidFill>
              <a:effectLst/>
              <a:latin typeface="Myriad Pro Light"/>
              <a:ea typeface="Arial" panose="020B0604020202020204" pitchFamily="34" charset="0"/>
              <a:cs typeface="Myriad Pro Light"/>
            </a:endParaRPr>
          </a:p>
          <a:p>
            <a:pPr marL="742950" marR="429260" lvl="1" indent="-285750">
              <a:lnSpc>
                <a:spcPct val="103000"/>
              </a:lnSpc>
              <a:spcBef>
                <a:spcPts val="500"/>
              </a:spcBef>
              <a:spcAft>
                <a:spcPts val="0"/>
              </a:spcAft>
              <a:buClr>
                <a:srgbClr val="231F20"/>
              </a:buClr>
              <a:buSzPts val="1000"/>
              <a:buFont typeface="Arial" panose="020B0604020202020204" pitchFamily="34" charset="0"/>
              <a:buAutoNum type="alphaUcParenBoth"/>
              <a:tabLst>
                <a:tab pos="908050" algn="l"/>
              </a:tabLst>
            </a:pPr>
            <a:r>
              <a:rPr lang="en-US" sz="3200" spc="0" dirty="0">
                <a:solidFill>
                  <a:srgbClr val="FFFF00"/>
                </a:solidFill>
                <a:effectLst/>
                <a:latin typeface="Arial" panose="020B0604020202020204" pitchFamily="34" charset="0"/>
                <a:ea typeface="Arial" panose="020B0604020202020204" pitchFamily="34" charset="0"/>
                <a:cs typeface="Myriad Pro Light"/>
              </a:rPr>
              <a:t>D. a</a:t>
            </a:r>
            <a:r>
              <a:rPr lang="en-US" sz="3200" spc="-40"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bilateral</a:t>
            </a:r>
            <a:r>
              <a:rPr lang="en-US" sz="3200" spc="-40"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profound</a:t>
            </a:r>
            <a:r>
              <a:rPr lang="en-US" sz="3200" spc="-40" dirty="0">
                <a:solidFill>
                  <a:srgbClr val="FFFF00"/>
                </a:solidFill>
                <a:effectLst/>
                <a:latin typeface="Arial" panose="020B0604020202020204" pitchFamily="34" charset="0"/>
                <a:ea typeface="Arial" panose="020B0604020202020204" pitchFamily="34" charset="0"/>
                <a:cs typeface="Myriad Pro Light"/>
              </a:rPr>
              <a:t> </a:t>
            </a:r>
            <a:r>
              <a:rPr lang="en-US" sz="3200" spc="0" dirty="0">
                <a:solidFill>
                  <a:srgbClr val="FFFF00"/>
                </a:solidFill>
                <a:effectLst/>
                <a:latin typeface="Arial" panose="020B0604020202020204" pitchFamily="34" charset="0"/>
                <a:ea typeface="Arial" panose="020B0604020202020204" pitchFamily="34" charset="0"/>
                <a:cs typeface="Myriad Pro Light"/>
              </a:rPr>
              <a:t>sensorineural hearing loss</a:t>
            </a:r>
            <a:endParaRPr lang="en-US" sz="3200" spc="0" dirty="0">
              <a:solidFill>
                <a:srgbClr val="FFFF00"/>
              </a:solidFill>
              <a:effectLst/>
              <a:latin typeface="Myriad Pro Light"/>
              <a:ea typeface="Arial" panose="020B0604020202020204" pitchFamily="34" charset="0"/>
              <a:cs typeface="Myriad Pro Light"/>
            </a:endParaRPr>
          </a:p>
          <a:p>
            <a:br>
              <a:rPr lang="en-US" sz="1100" dirty="0">
                <a:effectLst/>
                <a:latin typeface="Myriad Pro Light"/>
                <a:ea typeface="Myriad Pro Light"/>
                <a:cs typeface="Myriad Pro Light"/>
              </a:rPr>
            </a:br>
            <a:endParaRPr lang="en-US" dirty="0"/>
          </a:p>
        </p:txBody>
      </p:sp>
      <p:sp>
        <p:nvSpPr>
          <p:cNvPr id="4" name="Slide Number Placeholder 3">
            <a:extLst>
              <a:ext uri="{FF2B5EF4-FFF2-40B4-BE49-F238E27FC236}">
                <a16:creationId xmlns:a16="http://schemas.microsoft.com/office/drawing/2014/main" id="{4B65989D-4DCA-A1F3-BD60-2332D96CC1CE}"/>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6" name="Picture 5" descr="A graph with numbers and lines&#10;&#10;Description automatically generated">
            <a:extLst>
              <a:ext uri="{FF2B5EF4-FFF2-40B4-BE49-F238E27FC236}">
                <a16:creationId xmlns:a16="http://schemas.microsoft.com/office/drawing/2014/main" id="{87AF0CFF-CB49-E6D7-EABB-D35E6A4CB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324" y="1600200"/>
            <a:ext cx="3498574" cy="3352800"/>
          </a:xfrm>
          <a:prstGeom prst="rect">
            <a:avLst/>
          </a:prstGeom>
        </p:spPr>
      </p:pic>
    </p:spTree>
    <p:extLst>
      <p:ext uri="{BB962C8B-B14F-4D97-AF65-F5344CB8AC3E}">
        <p14:creationId xmlns:p14="http://schemas.microsoft.com/office/powerpoint/2010/main" val="4289148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7361-AF08-6B34-C5D5-C46556F2E70A}"/>
              </a:ext>
            </a:extLst>
          </p:cNvPr>
          <p:cNvSpPr>
            <a:spLocks noGrp="1"/>
          </p:cNvSpPr>
          <p:nvPr>
            <p:ph type="title"/>
          </p:nvPr>
        </p:nvSpPr>
        <p:spPr>
          <a:xfrm>
            <a:off x="533400" y="365127"/>
            <a:ext cx="7981950" cy="473074"/>
          </a:xfrm>
        </p:spPr>
        <p:txBody>
          <a:bodyPr>
            <a:normAutofit fontScale="90000"/>
          </a:bodyPr>
          <a:lstStyle/>
          <a:p>
            <a:r>
              <a:rPr lang="en-US" sz="3200" dirty="0"/>
              <a:t>Audiology example: (you often have to read an audiogram and select the diagnosis)</a:t>
            </a:r>
          </a:p>
        </p:txBody>
      </p:sp>
      <p:sp>
        <p:nvSpPr>
          <p:cNvPr id="3" name="Content Placeholder 2">
            <a:extLst>
              <a:ext uri="{FF2B5EF4-FFF2-40B4-BE49-F238E27FC236}">
                <a16:creationId xmlns:a16="http://schemas.microsoft.com/office/drawing/2014/main" id="{D55AF959-4833-6D73-0CC1-135BCEDB89E3}"/>
              </a:ext>
            </a:extLst>
          </p:cNvPr>
          <p:cNvSpPr>
            <a:spLocks noGrp="1"/>
          </p:cNvSpPr>
          <p:nvPr>
            <p:ph idx="1"/>
          </p:nvPr>
        </p:nvSpPr>
        <p:spPr>
          <a:xfrm>
            <a:off x="152400" y="1143000"/>
            <a:ext cx="8991600" cy="5213351"/>
          </a:xfrm>
        </p:spPr>
        <p:txBody>
          <a:bodyPr>
            <a:normAutofit/>
          </a:bodyPr>
          <a:lstStyle/>
          <a:p>
            <a:r>
              <a:rPr lang="en-US" dirty="0"/>
              <a:t>Sensorineural hearing loss can be caused by many factors. ____, a hearing loss in older people results in a sloping, high-frequency loss. _____, which also causes sensorineural hearing loss, is accompanied by vertigo and tinnitus.</a:t>
            </a:r>
          </a:p>
          <a:p>
            <a:endParaRPr lang="en-US" dirty="0"/>
          </a:p>
          <a:p>
            <a:r>
              <a:rPr lang="en-US" dirty="0"/>
              <a:t>A.</a:t>
            </a:r>
            <a:r>
              <a:rPr lang="en-US" sz="1600" dirty="0"/>
              <a:t>.</a:t>
            </a:r>
            <a:r>
              <a:rPr lang="en-US" dirty="0"/>
              <a:t> presbycusis, Meniere’s disease</a:t>
            </a:r>
          </a:p>
          <a:p>
            <a:r>
              <a:rPr lang="en-US" dirty="0"/>
              <a:t>B. Meniere’s disease, otosclerosis</a:t>
            </a:r>
          </a:p>
          <a:p>
            <a:r>
              <a:rPr lang="en-US" dirty="0"/>
              <a:t>C. presbycusis, otosclerosis</a:t>
            </a:r>
          </a:p>
          <a:p>
            <a:r>
              <a:rPr lang="en-US" dirty="0"/>
              <a:t>D. central auditory processing disorder, presbycusis</a:t>
            </a:r>
          </a:p>
          <a:p>
            <a:endParaRPr lang="en-US" dirty="0"/>
          </a:p>
        </p:txBody>
      </p:sp>
      <p:sp>
        <p:nvSpPr>
          <p:cNvPr id="4" name="Slide Number Placeholder 3">
            <a:extLst>
              <a:ext uri="{FF2B5EF4-FFF2-40B4-BE49-F238E27FC236}">
                <a16:creationId xmlns:a16="http://schemas.microsoft.com/office/drawing/2014/main" id="{ED94BB8F-FEA2-0D18-1B72-FF25C69E08D5}"/>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639117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7BD8-9729-32BF-441F-95C585A5CAFA}"/>
              </a:ext>
            </a:extLst>
          </p:cNvPr>
          <p:cNvSpPr>
            <a:spLocks noGrp="1"/>
          </p:cNvSpPr>
          <p:nvPr>
            <p:ph type="title"/>
          </p:nvPr>
        </p:nvSpPr>
        <p:spPr>
          <a:xfrm>
            <a:off x="533400" y="365127"/>
            <a:ext cx="7981950" cy="396874"/>
          </a:xfrm>
        </p:spPr>
        <p:txBody>
          <a:bodyPr>
            <a:noAutofit/>
          </a:bodyPr>
          <a:lstStyle/>
          <a:p>
            <a:r>
              <a:rPr lang="en-US" sz="3200" dirty="0"/>
              <a:t>Another example:</a:t>
            </a:r>
          </a:p>
        </p:txBody>
      </p:sp>
      <p:sp>
        <p:nvSpPr>
          <p:cNvPr id="3" name="Content Placeholder 2">
            <a:extLst>
              <a:ext uri="{FF2B5EF4-FFF2-40B4-BE49-F238E27FC236}">
                <a16:creationId xmlns:a16="http://schemas.microsoft.com/office/drawing/2014/main" id="{9B5BB97F-BAD1-5C66-2BF7-E27CB9937306}"/>
              </a:ext>
            </a:extLst>
          </p:cNvPr>
          <p:cNvSpPr>
            <a:spLocks noGrp="1"/>
          </p:cNvSpPr>
          <p:nvPr>
            <p:ph idx="1"/>
          </p:nvPr>
        </p:nvSpPr>
        <p:spPr>
          <a:xfrm>
            <a:off x="342900" y="990600"/>
            <a:ext cx="8362950" cy="5262563"/>
          </a:xfrm>
        </p:spPr>
        <p:txBody>
          <a:bodyPr>
            <a:normAutofit/>
          </a:bodyPr>
          <a:lstStyle/>
          <a:p>
            <a:r>
              <a:rPr lang="en-US" sz="3200" dirty="0"/>
              <a:t>Which one of the following is a </a:t>
            </a:r>
            <a:r>
              <a:rPr lang="en-US" sz="3200" dirty="0" err="1"/>
              <a:t>homophenous</a:t>
            </a:r>
            <a:r>
              <a:rPr lang="en-US" sz="3200" dirty="0"/>
              <a:t> pair?</a:t>
            </a:r>
          </a:p>
          <a:p>
            <a:endParaRPr lang="en-US" sz="3200" dirty="0"/>
          </a:p>
          <a:p>
            <a:r>
              <a:rPr lang="en-US" sz="3200" dirty="0"/>
              <a:t>A. sheep-beep</a:t>
            </a:r>
          </a:p>
          <a:p>
            <a:r>
              <a:rPr lang="en-US" sz="3200" dirty="0"/>
              <a:t>B.</a:t>
            </a:r>
            <a:r>
              <a:rPr lang="en-US" sz="1800" dirty="0"/>
              <a:t>.</a:t>
            </a:r>
            <a:r>
              <a:rPr lang="en-US" sz="3200" dirty="0"/>
              <a:t> man-ban</a:t>
            </a:r>
          </a:p>
          <a:p>
            <a:r>
              <a:rPr lang="en-US" sz="3200" dirty="0"/>
              <a:t>C. pan-fan</a:t>
            </a:r>
          </a:p>
          <a:p>
            <a:r>
              <a:rPr lang="en-US" sz="3200" dirty="0"/>
              <a:t>D. honey-money</a:t>
            </a:r>
          </a:p>
          <a:p>
            <a:endParaRPr lang="en-US" sz="3200" dirty="0"/>
          </a:p>
        </p:txBody>
      </p:sp>
      <p:sp>
        <p:nvSpPr>
          <p:cNvPr id="4" name="Slide Number Placeholder 3">
            <a:extLst>
              <a:ext uri="{FF2B5EF4-FFF2-40B4-BE49-F238E27FC236}">
                <a16:creationId xmlns:a16="http://schemas.microsoft.com/office/drawing/2014/main" id="{3967DCDC-A379-3AF6-F690-0BD4D02554D4}"/>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93535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FF5D7E-88BC-4B13-A594-55F3BF652E62}"/>
              </a:ext>
            </a:extLst>
          </p:cNvPr>
          <p:cNvSpPr>
            <a:spLocks noGrp="1"/>
          </p:cNvSpPr>
          <p:nvPr>
            <p:ph idx="1"/>
          </p:nvPr>
        </p:nvSpPr>
        <p:spPr>
          <a:xfrm>
            <a:off x="0" y="0"/>
            <a:ext cx="9144000" cy="6781800"/>
          </a:xfrm>
        </p:spPr>
        <p:txBody>
          <a:bodyPr>
            <a:noAutofit/>
          </a:bodyPr>
          <a:lstStyle/>
          <a:p>
            <a:pPr marL="0" marR="0">
              <a:lnSpc>
                <a:spcPct val="107000"/>
              </a:lnSpc>
              <a:spcBef>
                <a:spcPts val="0"/>
              </a:spcBef>
              <a:spcAft>
                <a:spcPts val="800"/>
              </a:spcAft>
            </a:pPr>
            <a:r>
              <a:rPr lang="en-US" dirty="0">
                <a:solidFill>
                  <a:schemeClr val="bg1">
                    <a:lumMod val="20000"/>
                    <a:lumOff val="80000"/>
                  </a:schemeClr>
                </a:solidFill>
                <a:effectLst/>
                <a:latin typeface="Arial" panose="020B0604020202020204" pitchFamily="34" charset="0"/>
                <a:ea typeface="Arial" panose="020B0604020202020204" pitchFamily="34" charset="0"/>
              </a:rPr>
              <a:t>You are notified that a new student, Samuel, has moved to your area, and you find some basic information in his file. According to Samuel’s file, he has an intellectual disability. He also has delays in pragmatic, phonological, syntactic, and semantic aspects of language; syntax is especially impacted. The file states that Samuel has attention difficulties and echolalia. Samuel’s file contains a picture; he has a large jaw, high forehead, and large, long, and poorly formed </a:t>
            </a:r>
            <a:r>
              <a:rPr lang="en-US" dirty="0" err="1">
                <a:solidFill>
                  <a:schemeClr val="bg1">
                    <a:lumMod val="20000"/>
                    <a:lumOff val="80000"/>
                  </a:schemeClr>
                </a:solidFill>
                <a:effectLst/>
                <a:latin typeface="Arial" panose="020B0604020202020204" pitchFamily="34" charset="0"/>
                <a:ea typeface="Arial" panose="020B0604020202020204" pitchFamily="34" charset="0"/>
              </a:rPr>
              <a:t>pinnas</a:t>
            </a:r>
            <a:r>
              <a:rPr lang="en-US" dirty="0">
                <a:solidFill>
                  <a:schemeClr val="bg1">
                    <a:lumMod val="20000"/>
                    <a:lumOff val="80000"/>
                  </a:schemeClr>
                </a:solidFill>
                <a:effectLst/>
                <a:latin typeface="Arial" panose="020B0604020202020204" pitchFamily="34" charset="0"/>
                <a:ea typeface="Arial" panose="020B0604020202020204" pitchFamily="34" charset="0"/>
              </a:rPr>
              <a:t>. You suspect that he has ____ syndrome. </a:t>
            </a:r>
          </a:p>
          <a:p>
            <a:pPr marL="342900" marR="0" lvl="0" indent="-342900">
              <a:lnSpc>
                <a:spcPct val="107000"/>
              </a:lnSpc>
              <a:spcBef>
                <a:spcPts val="0"/>
              </a:spcBef>
              <a:spcAft>
                <a:spcPts val="0"/>
              </a:spcAft>
              <a:buFont typeface="+mj-lt"/>
              <a:buAutoNum type="alphaUcPeriod"/>
            </a:pPr>
            <a:r>
              <a:rPr lang="en-US" dirty="0">
                <a:solidFill>
                  <a:schemeClr val="bg1">
                    <a:lumMod val="20000"/>
                    <a:lumOff val="80000"/>
                  </a:schemeClr>
                </a:solidFill>
                <a:effectLst/>
                <a:latin typeface="Arial" panose="020B0604020202020204" pitchFamily="34" charset="0"/>
                <a:ea typeface="Arial" panose="020B0604020202020204" pitchFamily="34" charset="0"/>
              </a:rPr>
              <a:t>Williams </a:t>
            </a:r>
          </a:p>
          <a:p>
            <a:pPr marL="0" marR="0" lvl="0" indent="0">
              <a:lnSpc>
                <a:spcPct val="107000"/>
              </a:lnSpc>
              <a:spcBef>
                <a:spcPts val="0"/>
              </a:spcBef>
              <a:spcAft>
                <a:spcPts val="0"/>
              </a:spcAft>
              <a:buNone/>
            </a:pPr>
            <a:r>
              <a:rPr lang="en-US" dirty="0">
                <a:solidFill>
                  <a:schemeClr val="bg1">
                    <a:lumMod val="20000"/>
                    <a:lumOff val="80000"/>
                  </a:schemeClr>
                </a:solidFill>
                <a:effectLst/>
                <a:latin typeface="Arial" panose="020B0604020202020204" pitchFamily="34" charset="0"/>
                <a:ea typeface="Arial" panose="020B0604020202020204" pitchFamily="34" charset="0"/>
              </a:rPr>
              <a:t>B.</a:t>
            </a:r>
            <a:r>
              <a:rPr lang="en-US" sz="1800" dirty="0">
                <a:solidFill>
                  <a:schemeClr val="bg1">
                    <a:lumMod val="20000"/>
                    <a:lumOff val="80000"/>
                  </a:schemeClr>
                </a:solidFill>
                <a:effectLst/>
                <a:latin typeface="Arial" panose="020B0604020202020204" pitchFamily="34" charset="0"/>
                <a:ea typeface="Arial" panose="020B0604020202020204" pitchFamily="34" charset="0"/>
              </a:rPr>
              <a:t>.</a:t>
            </a:r>
            <a:r>
              <a:rPr lang="en-US" dirty="0">
                <a:solidFill>
                  <a:schemeClr val="bg1">
                    <a:lumMod val="20000"/>
                    <a:lumOff val="80000"/>
                  </a:schemeClr>
                </a:solidFill>
                <a:effectLst/>
                <a:latin typeface="Arial" panose="020B0604020202020204" pitchFamily="34" charset="0"/>
                <a:ea typeface="Arial" panose="020B0604020202020204" pitchFamily="34" charset="0"/>
              </a:rPr>
              <a:t> Fragile X</a:t>
            </a:r>
          </a:p>
          <a:p>
            <a:pPr marL="0" marR="0" lvl="0" indent="0">
              <a:lnSpc>
                <a:spcPct val="107000"/>
              </a:lnSpc>
              <a:spcBef>
                <a:spcPts val="0"/>
              </a:spcBef>
              <a:spcAft>
                <a:spcPts val="800"/>
              </a:spcAft>
              <a:buNone/>
            </a:pPr>
            <a:r>
              <a:rPr lang="en-US" dirty="0" err="1">
                <a:solidFill>
                  <a:schemeClr val="bg1">
                    <a:lumMod val="20000"/>
                    <a:lumOff val="80000"/>
                  </a:schemeClr>
                </a:solidFill>
                <a:effectLst/>
                <a:latin typeface="Arial" panose="020B0604020202020204" pitchFamily="34" charset="0"/>
                <a:ea typeface="Arial" panose="020B0604020202020204" pitchFamily="34" charset="0"/>
              </a:rPr>
              <a:t>C.Moebius</a:t>
            </a:r>
            <a:endParaRPr lang="en-US" dirty="0">
              <a:solidFill>
                <a:schemeClr val="bg1">
                  <a:lumMod val="20000"/>
                  <a:lumOff val="80000"/>
                </a:schemeClr>
              </a:solidFill>
              <a:latin typeface="Arial" panose="020B0604020202020204" pitchFamily="34" charset="0"/>
              <a:ea typeface="Arial" panose="020B0604020202020204" pitchFamily="34" charset="0"/>
            </a:endParaRPr>
          </a:p>
          <a:p>
            <a:pPr marL="0" marR="0" lvl="0" indent="0">
              <a:lnSpc>
                <a:spcPct val="107000"/>
              </a:lnSpc>
              <a:spcBef>
                <a:spcPts val="0"/>
              </a:spcBef>
              <a:spcAft>
                <a:spcPts val="800"/>
              </a:spcAft>
              <a:buNone/>
            </a:pPr>
            <a:r>
              <a:rPr lang="en-US" dirty="0">
                <a:solidFill>
                  <a:schemeClr val="bg1">
                    <a:lumMod val="20000"/>
                    <a:lumOff val="80000"/>
                  </a:schemeClr>
                </a:solidFill>
                <a:effectLst/>
                <a:latin typeface="Arial" panose="020B0604020202020204" pitchFamily="34" charset="0"/>
                <a:ea typeface="Arial" panose="020B0604020202020204" pitchFamily="34" charset="0"/>
              </a:rPr>
              <a:t>D. Crouzon</a:t>
            </a:r>
            <a:endParaRPr lang="en-US" dirty="0">
              <a:solidFill>
                <a:schemeClr val="bg1">
                  <a:lumMod val="20000"/>
                  <a:lumOff val="80000"/>
                </a:schemeClr>
              </a:solidFill>
            </a:endParaRPr>
          </a:p>
        </p:txBody>
      </p:sp>
      <p:sp>
        <p:nvSpPr>
          <p:cNvPr id="4" name="Slide Number Placeholder 3">
            <a:extLst>
              <a:ext uri="{FF2B5EF4-FFF2-40B4-BE49-F238E27FC236}">
                <a16:creationId xmlns:a16="http://schemas.microsoft.com/office/drawing/2014/main" id="{D5EBB1FD-942A-4C17-B1B7-AA8A25F699A5}"/>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79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7334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
            <a:ext cx="8763000" cy="6100763"/>
          </a:xfrm>
        </p:spPr>
        <p:txBody>
          <a:bodyPr/>
          <a:lstStyle/>
          <a:p>
            <a:pPr marL="0" indent="0" algn="ctr">
              <a:buNone/>
            </a:pPr>
            <a:r>
              <a:rPr lang="en-US" sz="3200" dirty="0">
                <a:solidFill>
                  <a:srgbClr val="4BEA36"/>
                </a:solidFill>
              </a:rPr>
              <a:t>SOME INFORMATION ADAPTED WITH PERMISSION FROM:</a:t>
            </a:r>
          </a:p>
          <a:p>
            <a:pPr marL="0" indent="0" algn="ctr">
              <a:buNone/>
            </a:pPr>
            <a:endParaRPr lang="en-US" sz="3200" dirty="0">
              <a:solidFill>
                <a:srgbClr val="4BEA36"/>
              </a:solidFill>
            </a:endParaRPr>
          </a:p>
          <a:p>
            <a:pPr marL="0" indent="0">
              <a:buNone/>
            </a:pPr>
            <a:r>
              <a:rPr lang="en-US" dirty="0"/>
              <a:t>Roseberry-</a:t>
            </a:r>
            <a:r>
              <a:rPr lang="en-US" dirty="0" err="1"/>
              <a:t>McKibbin</a:t>
            </a:r>
            <a:r>
              <a:rPr lang="en-US" dirty="0"/>
              <a:t>, C., </a:t>
            </a:r>
            <a:r>
              <a:rPr lang="en-US" dirty="0" err="1"/>
              <a:t>Hegde</a:t>
            </a:r>
            <a:r>
              <a:rPr lang="en-US" dirty="0"/>
              <a:t>, M.N., &amp; </a:t>
            </a:r>
            <a:r>
              <a:rPr lang="en-US" dirty="0" err="1"/>
              <a:t>Tellis</a:t>
            </a:r>
            <a:r>
              <a:rPr lang="en-US" dirty="0"/>
              <a:t>, G. M. (2024). </a:t>
            </a:r>
            <a:r>
              <a:rPr lang="en-US" i="1" dirty="0"/>
              <a:t>An advanced review of speech-language pathology: </a:t>
            </a:r>
            <a:r>
              <a:rPr lang="en-US" i="1" u="sng" dirty="0"/>
              <a:t>Preparation for the Praxis SLP</a:t>
            </a:r>
            <a:r>
              <a:rPr lang="en-US" i="1" dirty="0"/>
              <a:t> and comprehensive examination </a:t>
            </a:r>
            <a:r>
              <a:rPr lang="en-US" dirty="0"/>
              <a:t>(6</a:t>
            </a:r>
            <a:r>
              <a:rPr lang="en-US" baseline="30000" dirty="0"/>
              <a:t>th</a:t>
            </a:r>
            <a:r>
              <a:rPr lang="en-US" dirty="0"/>
              <a:t> ed.). </a:t>
            </a:r>
            <a:r>
              <a:rPr lang="en-US" dirty="0">
                <a:hlinkClick r:id="rId2"/>
              </a:rPr>
              <a:t>Pro-Ed</a:t>
            </a:r>
            <a:r>
              <a:rPr lang="en-US" dirty="0"/>
              <a:t>. 	</a:t>
            </a:r>
            <a:r>
              <a:rPr lang="en-US" dirty="0">
                <a:hlinkClick r:id="rId3"/>
              </a:rPr>
              <a:t>www.proedinc.com</a:t>
            </a:r>
            <a:endParaRPr lang="en-US" dirty="0"/>
          </a:p>
          <a:p>
            <a:pPr marL="0" indent="0">
              <a:buNone/>
            </a:pPr>
            <a:endParaRPr lang="en-US" dirty="0"/>
          </a:p>
          <a:p>
            <a:pPr marL="0" indent="0">
              <a:buNone/>
            </a:pPr>
            <a:r>
              <a:rPr lang="en-US" dirty="0"/>
              <a:t>and</a:t>
            </a:r>
          </a:p>
          <a:p>
            <a:pPr marL="0" indent="0">
              <a:buNone/>
            </a:pPr>
            <a:endParaRPr lang="en-US" dirty="0"/>
          </a:p>
          <a:p>
            <a:pPr marL="0" indent="0">
              <a:buNone/>
            </a:pPr>
            <a:r>
              <a:rPr lang="en-US" dirty="0">
                <a:hlinkClick r:id="rId4"/>
              </a:rPr>
              <a:t>www.AdvancedReviewPractice.com</a:t>
            </a:r>
            <a:r>
              <a:rPr lang="en-US" dirty="0"/>
              <a:t> </a:t>
            </a:r>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3081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2" end="2"/>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4" end="4"/>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6" end="6"/>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5772-E3F9-4A26-8077-3F3C32E7463D}"/>
              </a:ext>
            </a:extLst>
          </p:cNvPr>
          <p:cNvSpPr>
            <a:spLocks noGrp="1"/>
          </p:cNvSpPr>
          <p:nvPr>
            <p:ph type="title"/>
          </p:nvPr>
        </p:nvSpPr>
        <p:spPr>
          <a:xfrm>
            <a:off x="76200" y="1"/>
            <a:ext cx="8439150" cy="533400"/>
          </a:xfrm>
        </p:spPr>
        <p:txBody>
          <a:bodyPr>
            <a:normAutofit/>
          </a:bodyPr>
          <a:lstStyle/>
          <a:p>
            <a:r>
              <a:rPr lang="en-US" sz="3200" dirty="0"/>
              <a:t>Speech sound disorder:</a:t>
            </a:r>
          </a:p>
        </p:txBody>
      </p:sp>
      <p:sp>
        <p:nvSpPr>
          <p:cNvPr id="3" name="Content Placeholder 2">
            <a:extLst>
              <a:ext uri="{FF2B5EF4-FFF2-40B4-BE49-F238E27FC236}">
                <a16:creationId xmlns:a16="http://schemas.microsoft.com/office/drawing/2014/main" id="{D428833F-B5B3-4EF4-94BA-4CC62AF18537}"/>
              </a:ext>
            </a:extLst>
          </p:cNvPr>
          <p:cNvSpPr>
            <a:spLocks noGrp="1"/>
          </p:cNvSpPr>
          <p:nvPr>
            <p:ph idx="1"/>
          </p:nvPr>
        </p:nvSpPr>
        <p:spPr>
          <a:xfrm>
            <a:off x="152400" y="457200"/>
            <a:ext cx="8915400" cy="6264276"/>
          </a:xfrm>
        </p:spPr>
        <p:txBody>
          <a:bodyPr>
            <a:normAutofit fontScale="92500"/>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A 4-year-old boy, Trevon, is referred to your early intervention program for evaluation by his mother, Tasha. Tasha says that at preschool, some children don’t understand what Trevon  is saying. You take a phonetic inventory of the sounds Trevon is able to produce. Which 3 of these 5 phonemes should Trevon be able to produce reliably at the age of 4? Check the boxes by the phonemes you would expect a 4-year-old to produce accurately.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/w/</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a:t>
            </a:r>
            <a:r>
              <a:rPr lang="en-US" dirty="0" err="1">
                <a:effectLst/>
                <a:latin typeface="Arial" panose="020B0604020202020204" pitchFamily="34" charset="0"/>
                <a:ea typeface="Calibri" panose="020F0502020204030204" pitchFamily="34" charset="0"/>
                <a:cs typeface="Times New Roman" panose="02020603050405020304" pitchFamily="18" charset="0"/>
              </a:rPr>
              <a:t>th</a:t>
            </a:r>
            <a:r>
              <a:rPr lang="en-US" dirty="0">
                <a:effectLst/>
                <a:latin typeface="Arial" panose="020B060402020202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/b/</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CE343F8-25FC-4573-A207-1FDFC24BA7E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7918352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D23716-E455-430B-A016-F4A4DC4BEF3C}"/>
              </a:ext>
            </a:extLst>
          </p:cNvPr>
          <p:cNvSpPr>
            <a:spLocks noGrp="1"/>
          </p:cNvSpPr>
          <p:nvPr>
            <p:ph idx="1"/>
          </p:nvPr>
        </p:nvSpPr>
        <p:spPr>
          <a:xfrm>
            <a:off x="76200" y="136524"/>
            <a:ext cx="8439150" cy="6584952"/>
          </a:xfrm>
        </p:spPr>
        <p:txBody>
          <a:bodyPr>
            <a:normAutofit fontScale="92500" lnSpcReduction="10000"/>
          </a:bodyPr>
          <a:lstStyle/>
          <a:p>
            <a:pPr marL="190500" marR="0" indent="-190500">
              <a:lnSpc>
                <a:spcPct val="120000"/>
              </a:lnSpc>
              <a:spcBef>
                <a:spcPts val="0"/>
              </a:spcBef>
              <a:spcAft>
                <a:spcPts val="400"/>
              </a:spcAft>
              <a:tabLst>
                <a:tab pos="635000" algn="l"/>
              </a:tabLst>
            </a:pPr>
            <a:r>
              <a:rPr lang="en-US" sz="3300" dirty="0">
                <a:solidFill>
                  <a:schemeClr val="bg1">
                    <a:lumMod val="40000"/>
                    <a:lumOff val="60000"/>
                  </a:schemeClr>
                </a:solidFill>
                <a:effectLst/>
                <a:latin typeface="Arial" panose="020B0604020202020204" pitchFamily="34" charset="0"/>
                <a:ea typeface="Calibri" panose="020F0502020204030204" pitchFamily="34" charset="0"/>
                <a:cs typeface="Bembo" panose="02020502050201020203" pitchFamily="18" charset="0"/>
              </a:rPr>
              <a:t>A mother brings her child, Kate, for an evaluation of her speech. The mother is concerned because even at the age of 5, Kate introduces herself as “Cake.” Kate is using the phonological pattern of:</a:t>
            </a:r>
            <a:endParaRPr lang="en-US" sz="3300"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0" lvl="0" indent="-342900">
              <a:lnSpc>
                <a:spcPct val="200000"/>
              </a:lnSpc>
              <a:spcBef>
                <a:spcPts val="0"/>
              </a:spcBef>
              <a:spcAft>
                <a:spcPts val="400"/>
              </a:spcAft>
              <a:buFont typeface="+mj-lt"/>
              <a:buAutoNum type="alphaUcPeriod"/>
              <a:tabLst>
                <a:tab pos="635000" algn="l"/>
              </a:tabLst>
            </a:pPr>
            <a:r>
              <a:rPr lang="en-US" sz="3300" dirty="0">
                <a:solidFill>
                  <a:schemeClr val="bg1">
                    <a:lumMod val="40000"/>
                    <a:lumOff val="60000"/>
                  </a:schemeClr>
                </a:solidFill>
                <a:effectLst/>
                <a:latin typeface="Arial" panose="020B0604020202020204" pitchFamily="34" charset="0"/>
                <a:ea typeface="Calibri" panose="020F0502020204030204" pitchFamily="34" charset="0"/>
                <a:cs typeface="Bembo" panose="02020502050201020203" pitchFamily="18" charset="0"/>
              </a:rPr>
              <a:t>Fronting</a:t>
            </a:r>
            <a:endParaRPr lang="en-US" sz="3300"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0" lvl="0" indent="-342900">
              <a:lnSpc>
                <a:spcPct val="200000"/>
              </a:lnSpc>
              <a:spcBef>
                <a:spcPts val="0"/>
              </a:spcBef>
              <a:spcAft>
                <a:spcPts val="400"/>
              </a:spcAft>
              <a:buFont typeface="+mj-lt"/>
              <a:buAutoNum type="alphaUcPeriod"/>
              <a:tabLst>
                <a:tab pos="635000" algn="l"/>
              </a:tabLst>
            </a:pPr>
            <a:r>
              <a:rPr lang="en-US" sz="3300" dirty="0">
                <a:solidFill>
                  <a:schemeClr val="bg1">
                    <a:lumMod val="40000"/>
                    <a:lumOff val="60000"/>
                  </a:schemeClr>
                </a:solidFill>
                <a:effectLst/>
                <a:latin typeface="Arial" panose="020B0604020202020204" pitchFamily="34" charset="0"/>
                <a:ea typeface="Calibri" panose="020F0502020204030204" pitchFamily="34" charset="0"/>
                <a:cs typeface="Bembo" panose="02020502050201020203" pitchFamily="18" charset="0"/>
              </a:rPr>
              <a:t>Consonant harmony</a:t>
            </a:r>
            <a:endParaRPr lang="en-US" sz="3300"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0" lvl="0" indent="-342900">
              <a:lnSpc>
                <a:spcPct val="200000"/>
              </a:lnSpc>
              <a:spcBef>
                <a:spcPts val="0"/>
              </a:spcBef>
              <a:spcAft>
                <a:spcPts val="400"/>
              </a:spcAft>
              <a:buFont typeface="+mj-lt"/>
              <a:buAutoNum type="alphaUcPeriod"/>
              <a:tabLst>
                <a:tab pos="635000" algn="l"/>
              </a:tabLst>
            </a:pPr>
            <a:r>
              <a:rPr lang="en-US" sz="3300" dirty="0">
                <a:solidFill>
                  <a:schemeClr val="bg1">
                    <a:lumMod val="40000"/>
                    <a:lumOff val="60000"/>
                  </a:schemeClr>
                </a:solidFill>
                <a:effectLst/>
                <a:latin typeface="Arial" panose="020B0604020202020204" pitchFamily="34" charset="0"/>
                <a:ea typeface="Calibri" panose="020F0502020204030204" pitchFamily="34" charset="0"/>
                <a:cs typeface="Bembo" panose="02020502050201020203" pitchFamily="18" charset="0"/>
              </a:rPr>
              <a:t>Devoicing</a:t>
            </a:r>
            <a:endParaRPr lang="en-US" sz="3300"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0" lvl="0" indent="-342900">
              <a:lnSpc>
                <a:spcPct val="200000"/>
              </a:lnSpc>
              <a:spcBef>
                <a:spcPts val="0"/>
              </a:spcBef>
              <a:spcAft>
                <a:spcPts val="400"/>
              </a:spcAft>
              <a:buFont typeface="+mj-lt"/>
              <a:buAutoNum type="alphaUcPeriod"/>
              <a:tabLst>
                <a:tab pos="635000" algn="l"/>
              </a:tabLst>
            </a:pPr>
            <a:r>
              <a:rPr lang="en-US" sz="3300" dirty="0">
                <a:solidFill>
                  <a:schemeClr val="bg1">
                    <a:lumMod val="40000"/>
                    <a:lumOff val="60000"/>
                  </a:schemeClr>
                </a:solidFill>
                <a:effectLst/>
                <a:latin typeface="Arial" panose="020B0604020202020204" pitchFamily="34" charset="0"/>
                <a:ea typeface="Calibri" panose="020F0502020204030204" pitchFamily="34" charset="0"/>
                <a:cs typeface="Bembo" panose="02020502050201020203" pitchFamily="18" charset="0"/>
              </a:rPr>
              <a:t>Backing</a:t>
            </a:r>
            <a:endParaRPr lang="en-US" sz="3300" dirty="0">
              <a:solidFill>
                <a:schemeClr val="bg1">
                  <a:lumMod val="40000"/>
                  <a:lumOff val="60000"/>
                </a:schemeClr>
              </a:solidFill>
              <a:effectLst/>
              <a:latin typeface="Bembo" panose="02020502050201020203" pitchFamily="18" charset="0"/>
              <a:ea typeface="Calibri" panose="020F0502020204030204" pitchFamily="34" charset="0"/>
              <a:cs typeface="Bembo" panose="02020502050201020203" pitchFamily="18" charset="0"/>
            </a:endParaRPr>
          </a:p>
          <a:p>
            <a:endParaRPr lang="en-US" sz="3200" dirty="0"/>
          </a:p>
        </p:txBody>
      </p:sp>
      <p:sp>
        <p:nvSpPr>
          <p:cNvPr id="4" name="Slide Number Placeholder 3">
            <a:extLst>
              <a:ext uri="{FF2B5EF4-FFF2-40B4-BE49-F238E27FC236}">
                <a16:creationId xmlns:a16="http://schemas.microsoft.com/office/drawing/2014/main" id="{B4C68B0A-78C5-4867-A4E1-C0DE5BA19155}"/>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25643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A883A-79AC-41C5-AB98-684946D6616A}"/>
              </a:ext>
            </a:extLst>
          </p:cNvPr>
          <p:cNvSpPr>
            <a:spLocks noGrp="1"/>
          </p:cNvSpPr>
          <p:nvPr>
            <p:ph idx="1"/>
          </p:nvPr>
        </p:nvSpPr>
        <p:spPr>
          <a:xfrm>
            <a:off x="304800" y="228600"/>
            <a:ext cx="8763000" cy="6400800"/>
          </a:xfrm>
        </p:spPr>
        <p:txBody>
          <a:bodyPr>
            <a:normAutofit/>
          </a:bodyPr>
          <a:lstStyle/>
          <a:p>
            <a:pPr marL="0" marR="152400" indent="0">
              <a:lnSpc>
                <a:spcPct val="100000"/>
              </a:lnSpc>
              <a:spcBef>
                <a:spcPts val="0"/>
              </a:spcBef>
              <a:spcAft>
                <a:spcPts val="0"/>
              </a:spcAft>
              <a:tabLst>
                <a:tab pos="368300" algn="l"/>
              </a:tabLst>
            </a:pPr>
            <a:r>
              <a:rPr lang="en-US"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When a child makes errors like </a:t>
            </a:r>
            <a:r>
              <a:rPr lang="en-US" spc="-15" dirty="0" err="1">
                <a:solidFill>
                  <a:schemeClr val="bg1">
                    <a:lumMod val="20000"/>
                    <a:lumOff val="80000"/>
                  </a:schemeClr>
                </a:solidFill>
                <a:effectLst/>
                <a:latin typeface="Arial" panose="020B0604020202020204" pitchFamily="34" charset="0"/>
                <a:ea typeface="Calibri" panose="020F0502020204030204" pitchFamily="34" charset="0"/>
                <a:cs typeface="Charis SIL"/>
              </a:rPr>
              <a:t>ʧou</a:t>
            </a: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a:t>
            </a:r>
            <a:r>
              <a:rPr lang="en-US" spc="-15" dirty="0" err="1">
                <a:solidFill>
                  <a:schemeClr val="bg1">
                    <a:lumMod val="20000"/>
                    <a:lumOff val="80000"/>
                  </a:schemeClr>
                </a:solidFill>
                <a:effectLst/>
                <a:latin typeface="Arial" panose="020B0604020202020204" pitchFamily="34" charset="0"/>
                <a:ea typeface="Calibri" panose="020F0502020204030204" pitchFamily="34" charset="0"/>
                <a:cs typeface="Charis SIL"/>
              </a:rPr>
              <a:t>ʃou</a:t>
            </a: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 and </a:t>
            </a:r>
            <a:r>
              <a:rPr lang="en-US" spc="-15" dirty="0" err="1">
                <a:solidFill>
                  <a:schemeClr val="bg1">
                    <a:lumMod val="20000"/>
                    <a:lumOff val="80000"/>
                  </a:schemeClr>
                </a:solidFill>
                <a:effectLst/>
                <a:latin typeface="Arial" panose="020B0604020202020204" pitchFamily="34" charset="0"/>
                <a:ea typeface="Calibri" panose="020F0502020204030204" pitchFamily="34" charset="0"/>
                <a:cs typeface="Charis SIL"/>
              </a:rPr>
              <a:t>bʊtʃ</a:t>
            </a: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a:t>
            </a:r>
            <a:r>
              <a:rPr lang="en-US" spc="-15" dirty="0" err="1">
                <a:solidFill>
                  <a:schemeClr val="bg1">
                    <a:lumMod val="20000"/>
                    <a:lumOff val="80000"/>
                  </a:schemeClr>
                </a:solidFill>
                <a:effectLst/>
                <a:latin typeface="Arial" panose="020B0604020202020204" pitchFamily="34" charset="0"/>
                <a:ea typeface="Calibri" panose="020F0502020204030204" pitchFamily="34" charset="0"/>
                <a:cs typeface="Charis SIL"/>
              </a:rPr>
              <a:t>bʊʃ</a:t>
            </a: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 this is called:</a:t>
            </a:r>
            <a:endParaRPr lang="en-US" dirty="0">
              <a:solidFill>
                <a:schemeClr val="bg1">
                  <a:lumMod val="20000"/>
                  <a:lumOff val="8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152400" lvl="0" indent="-342900">
              <a:lnSpc>
                <a:spcPct val="200000"/>
              </a:lnSpc>
              <a:spcBef>
                <a:spcPts val="0"/>
              </a:spcBef>
              <a:spcAft>
                <a:spcPts val="0"/>
              </a:spcAft>
              <a:buFont typeface="+mj-lt"/>
              <a:buAutoNum type="alphaUcPeriod"/>
              <a:tabLst>
                <a:tab pos="368300" algn="l"/>
              </a:tabLst>
            </a:pP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Assimilation</a:t>
            </a:r>
            <a:endParaRPr lang="en-US" dirty="0">
              <a:solidFill>
                <a:schemeClr val="bg1">
                  <a:lumMod val="20000"/>
                  <a:lumOff val="8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152400" lvl="0" indent="-342900">
              <a:lnSpc>
                <a:spcPct val="200000"/>
              </a:lnSpc>
              <a:spcBef>
                <a:spcPts val="0"/>
              </a:spcBef>
              <a:spcAft>
                <a:spcPts val="0"/>
              </a:spcAft>
              <a:buFont typeface="+mj-lt"/>
              <a:buAutoNum type="alphaUcPeriod"/>
              <a:tabLst>
                <a:tab pos="368300" algn="l"/>
              </a:tabLst>
            </a:pP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Epenthesis</a:t>
            </a:r>
            <a:endParaRPr lang="en-US" dirty="0">
              <a:solidFill>
                <a:schemeClr val="bg1">
                  <a:lumMod val="20000"/>
                  <a:lumOff val="8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152400" lvl="0" indent="-342900">
              <a:lnSpc>
                <a:spcPct val="200000"/>
              </a:lnSpc>
              <a:spcBef>
                <a:spcPts val="0"/>
              </a:spcBef>
              <a:spcAft>
                <a:spcPts val="0"/>
              </a:spcAft>
              <a:buFont typeface="+mj-lt"/>
              <a:buAutoNum type="alphaUcPeriod"/>
              <a:tabLst>
                <a:tab pos="368300" algn="l"/>
              </a:tabLst>
            </a:pP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Affrication</a:t>
            </a:r>
            <a:endParaRPr lang="en-US" dirty="0">
              <a:solidFill>
                <a:schemeClr val="bg1">
                  <a:lumMod val="20000"/>
                  <a:lumOff val="80000"/>
                </a:schemeClr>
              </a:solidFill>
              <a:effectLst/>
              <a:latin typeface="Bembo" panose="02020502050201020203" pitchFamily="18" charset="0"/>
              <a:ea typeface="Calibri" panose="020F0502020204030204" pitchFamily="34" charset="0"/>
              <a:cs typeface="Bembo" panose="02020502050201020203" pitchFamily="18" charset="0"/>
            </a:endParaRPr>
          </a:p>
          <a:p>
            <a:pPr marL="342900" marR="152400" lvl="0" indent="-342900">
              <a:lnSpc>
                <a:spcPct val="200000"/>
              </a:lnSpc>
              <a:spcBef>
                <a:spcPts val="0"/>
              </a:spcBef>
              <a:spcAft>
                <a:spcPts val="0"/>
              </a:spcAft>
              <a:buFont typeface="+mj-lt"/>
              <a:buAutoNum type="alphaUcPeriod"/>
              <a:tabLst>
                <a:tab pos="368300" algn="l"/>
              </a:tabLst>
            </a:pPr>
            <a:r>
              <a:rPr lang="en-US" spc="-15" dirty="0">
                <a:solidFill>
                  <a:schemeClr val="bg1">
                    <a:lumMod val="20000"/>
                    <a:lumOff val="80000"/>
                  </a:schemeClr>
                </a:solidFill>
                <a:effectLst/>
                <a:latin typeface="Arial" panose="020B0604020202020204" pitchFamily="34" charset="0"/>
                <a:ea typeface="Calibri" panose="020F0502020204030204" pitchFamily="34" charset="0"/>
                <a:cs typeface="Bembo" panose="02020502050201020203" pitchFamily="18" charset="0"/>
              </a:rPr>
              <a:t>Consonant harmony</a:t>
            </a:r>
            <a:endParaRPr lang="en-US" dirty="0">
              <a:solidFill>
                <a:schemeClr val="bg1">
                  <a:lumMod val="20000"/>
                  <a:lumOff val="80000"/>
                </a:schemeClr>
              </a:solidFill>
              <a:effectLst/>
              <a:latin typeface="Bembo" panose="02020502050201020203" pitchFamily="18" charset="0"/>
              <a:ea typeface="Calibri" panose="020F0502020204030204" pitchFamily="34" charset="0"/>
              <a:cs typeface="Bembo" panose="02020502050201020203" pitchFamily="18" charset="0"/>
            </a:endParaRPr>
          </a:p>
          <a:p>
            <a:endParaRPr lang="en-US" dirty="0"/>
          </a:p>
        </p:txBody>
      </p:sp>
      <p:sp>
        <p:nvSpPr>
          <p:cNvPr id="4" name="Slide Number Placeholder 3">
            <a:extLst>
              <a:ext uri="{FF2B5EF4-FFF2-40B4-BE49-F238E27FC236}">
                <a16:creationId xmlns:a16="http://schemas.microsoft.com/office/drawing/2014/main" id="{82446783-D028-4B23-9A78-95CEC36A5791}"/>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211806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83E16-BDD7-F615-0836-50A767D88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93427-5693-FDFC-2921-C08BD007027F}"/>
              </a:ext>
            </a:extLst>
          </p:cNvPr>
          <p:cNvSpPr>
            <a:spLocks noGrp="1"/>
          </p:cNvSpPr>
          <p:nvPr>
            <p:ph type="title"/>
          </p:nvPr>
        </p:nvSpPr>
        <p:spPr>
          <a:xfrm>
            <a:off x="0" y="228601"/>
            <a:ext cx="8991600" cy="914400"/>
          </a:xfrm>
        </p:spPr>
        <p:txBody>
          <a:bodyPr>
            <a:normAutofit fontScale="90000"/>
          </a:bodyPr>
          <a:lstStyle/>
          <a:p>
            <a:pPr algn="ctr"/>
            <a:r>
              <a:rPr lang="en-US" dirty="0"/>
              <a:t>There are many “</a:t>
            </a:r>
            <a:r>
              <a:rPr lang="en-US" u="sng" dirty="0"/>
              <a:t>case study</a:t>
            </a:r>
            <a:r>
              <a:rPr lang="en-US" dirty="0"/>
              <a:t>” type questions**</a:t>
            </a:r>
          </a:p>
        </p:txBody>
      </p:sp>
      <p:sp>
        <p:nvSpPr>
          <p:cNvPr id="3" name="Content Placeholder 2">
            <a:extLst>
              <a:ext uri="{FF2B5EF4-FFF2-40B4-BE49-F238E27FC236}">
                <a16:creationId xmlns:a16="http://schemas.microsoft.com/office/drawing/2014/main" id="{F087D2F1-8C74-6280-7A94-CED29AFA0F6C}"/>
              </a:ext>
            </a:extLst>
          </p:cNvPr>
          <p:cNvSpPr>
            <a:spLocks noGrp="1"/>
          </p:cNvSpPr>
          <p:nvPr>
            <p:ph idx="1"/>
          </p:nvPr>
        </p:nvSpPr>
        <p:spPr>
          <a:xfrm>
            <a:off x="-76200" y="1371600"/>
            <a:ext cx="9067800" cy="5349876"/>
          </a:xfrm>
        </p:spPr>
        <p:txBody>
          <a:bodyPr>
            <a:normAutofit/>
          </a:bodyPr>
          <a:lstStyle/>
          <a:p>
            <a:pPr>
              <a:lnSpc>
                <a:spcPct val="150000"/>
              </a:lnSpc>
            </a:pPr>
            <a:r>
              <a:rPr lang="en-US" sz="3200" dirty="0"/>
              <a:t>These require </a:t>
            </a:r>
            <a:r>
              <a:rPr lang="en-US" sz="3200" u="sng" dirty="0">
                <a:solidFill>
                  <a:srgbClr val="4BEA36"/>
                </a:solidFill>
              </a:rPr>
              <a:t>critical thinking and problem-solving</a:t>
            </a:r>
          </a:p>
          <a:p>
            <a:pPr>
              <a:lnSpc>
                <a:spcPct val="150000"/>
              </a:lnSpc>
            </a:pPr>
            <a:r>
              <a:rPr lang="en-US" sz="3200" dirty="0"/>
              <a:t>Clinical experience is important</a:t>
            </a:r>
          </a:p>
          <a:p>
            <a:pPr>
              <a:lnSpc>
                <a:spcPct val="150000"/>
              </a:lnSpc>
            </a:pPr>
            <a:r>
              <a:rPr lang="en-US" sz="3200" dirty="0"/>
              <a:t>This is why it is recommended that you take the Praxis at the </a:t>
            </a:r>
            <a:r>
              <a:rPr lang="en-US" sz="3200" u="sng" dirty="0">
                <a:solidFill>
                  <a:srgbClr val="4BEA36"/>
                </a:solidFill>
              </a:rPr>
              <a:t>end</a:t>
            </a:r>
            <a:r>
              <a:rPr lang="en-US" sz="3200" dirty="0"/>
              <a:t> of your graduate program when you have already obtained </a:t>
            </a:r>
            <a:r>
              <a:rPr lang="en-US" sz="3200" u="sng" dirty="0">
                <a:solidFill>
                  <a:srgbClr val="4BEA36"/>
                </a:solidFill>
              </a:rPr>
              <a:t>clinical experience</a:t>
            </a:r>
          </a:p>
          <a:p>
            <a:endParaRPr lang="en-US" dirty="0"/>
          </a:p>
        </p:txBody>
      </p:sp>
      <p:sp>
        <p:nvSpPr>
          <p:cNvPr id="4" name="Slide Number Placeholder 3">
            <a:extLst>
              <a:ext uri="{FF2B5EF4-FFF2-40B4-BE49-F238E27FC236}">
                <a16:creationId xmlns:a16="http://schemas.microsoft.com/office/drawing/2014/main" id="{80888693-4B3A-F93D-41EC-0C153A6CBBF5}"/>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83</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439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
            <a:ext cx="8134350" cy="1371600"/>
          </a:xfrm>
        </p:spPr>
        <p:txBody>
          <a:bodyPr>
            <a:normAutofit/>
          </a:bodyPr>
          <a:lstStyle/>
          <a:p>
            <a:pPr algn="ctr"/>
            <a:r>
              <a:rPr lang="en-US" sz="3600" dirty="0"/>
              <a:t>Here is a harder case study with 3 questions based upon it:</a:t>
            </a:r>
          </a:p>
        </p:txBody>
      </p:sp>
      <p:sp>
        <p:nvSpPr>
          <p:cNvPr id="3" name="Content Placeholder 2"/>
          <p:cNvSpPr>
            <a:spLocks noGrp="1"/>
          </p:cNvSpPr>
          <p:nvPr>
            <p:ph idx="1"/>
          </p:nvPr>
        </p:nvSpPr>
        <p:spPr>
          <a:xfrm>
            <a:off x="0" y="1295401"/>
            <a:ext cx="8839200" cy="5333999"/>
          </a:xfrm>
        </p:spPr>
        <p:txBody>
          <a:bodyPr>
            <a:normAutofit/>
          </a:bodyPr>
          <a:lstStyle/>
          <a:p>
            <a:r>
              <a:rPr lang="en-US" dirty="0"/>
              <a:t>You receive a referral of 32-year old Justin, a friendly and enthusiastic high school football coach. He has 2 young children. Justin has been </a:t>
            </a:r>
            <a:r>
              <a:rPr lang="en-US" u="sng" dirty="0">
                <a:solidFill>
                  <a:srgbClr val="4BEA36"/>
                </a:solidFill>
              </a:rPr>
              <a:t>hoarse</a:t>
            </a:r>
            <a:r>
              <a:rPr lang="en-US" dirty="0">
                <a:solidFill>
                  <a:srgbClr val="4BEA36"/>
                </a:solidFill>
              </a:rPr>
              <a:t> </a:t>
            </a:r>
            <a:r>
              <a:rPr lang="en-US" dirty="0"/>
              <a:t>for a year, and tells you “I yell a lot and always sound like this. I’m not worried about it, but my wife keeps bugging me.” He does share that the hoarseness is getting </a:t>
            </a:r>
            <a:r>
              <a:rPr lang="en-US" u="sng" dirty="0">
                <a:solidFill>
                  <a:srgbClr val="4BEA36"/>
                </a:solidFill>
              </a:rPr>
              <a:t>worse</a:t>
            </a:r>
            <a:r>
              <a:rPr lang="en-US" dirty="0">
                <a:solidFill>
                  <a:srgbClr val="4BEA36"/>
                </a:solidFill>
              </a:rPr>
              <a:t> </a:t>
            </a:r>
            <a:r>
              <a:rPr lang="en-US" dirty="0"/>
              <a:t>and that he is beginning to feel some pain. You refer Justin to an otolaryngologist for a thorough vocal fold examination. The combined findings of you and the otolaryngologist indicate that Jason has a </a:t>
            </a:r>
            <a:r>
              <a:rPr lang="en-US" u="sng" dirty="0">
                <a:solidFill>
                  <a:srgbClr val="4BEA36"/>
                </a:solidFill>
              </a:rPr>
              <a:t>maximum phonation time of 5 seconds</a:t>
            </a:r>
            <a:r>
              <a:rPr lang="en-US" dirty="0"/>
              <a:t>, </a:t>
            </a:r>
            <a:r>
              <a:rPr lang="en-US" u="sng" dirty="0">
                <a:solidFill>
                  <a:srgbClr val="4BEA36"/>
                </a:solidFill>
              </a:rPr>
              <a:t>dysphonia</a:t>
            </a:r>
            <a:r>
              <a:rPr lang="en-US" dirty="0"/>
              <a:t>, and </a:t>
            </a:r>
            <a:r>
              <a:rPr lang="en-US" u="sng" dirty="0">
                <a:solidFill>
                  <a:srgbClr val="4BEA36"/>
                </a:solidFill>
              </a:rPr>
              <a:t>increased laryngeal airway resistance</a:t>
            </a:r>
            <a:r>
              <a:rPr lang="en-US" dirty="0"/>
              <a:t>. Which of the following are </a:t>
            </a:r>
            <a:r>
              <a:rPr lang="en-US" u="sng" dirty="0">
                <a:solidFill>
                  <a:srgbClr val="4BEA36"/>
                </a:solidFill>
              </a:rPr>
              <a:t>true</a:t>
            </a:r>
            <a:r>
              <a:rPr lang="en-US" dirty="0"/>
              <a:t> based upon the above scenario?</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42679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763000" cy="6328919"/>
          </a:xfrm>
        </p:spPr>
        <p:txBody>
          <a:bodyPr>
            <a:normAutofit/>
          </a:bodyPr>
          <a:lstStyle/>
          <a:p>
            <a:pPr marL="0" indent="0">
              <a:lnSpc>
                <a:spcPct val="120000"/>
              </a:lnSpc>
              <a:buNone/>
            </a:pPr>
            <a:r>
              <a:rPr lang="en-US" sz="3500" dirty="0"/>
              <a:t>One of the tests used to assess Justin’s vocal folds uses a pulsing light which gives the optical illusion of slow-motion viewing of the vocal folds. This is called:</a:t>
            </a:r>
          </a:p>
          <a:p>
            <a:endParaRPr lang="en-US" sz="3500" dirty="0"/>
          </a:p>
          <a:p>
            <a:pPr marL="514350" indent="-514350">
              <a:buAutoNum type="alphaUcPeriod"/>
            </a:pPr>
            <a:r>
              <a:rPr lang="en-US" sz="3500" dirty="0" err="1"/>
              <a:t>Stroboscopy</a:t>
            </a:r>
            <a:endParaRPr lang="en-US" sz="3500" dirty="0"/>
          </a:p>
          <a:p>
            <a:pPr marL="514350" indent="-514350">
              <a:buAutoNum type="alphaUcPeriod"/>
            </a:pPr>
            <a:r>
              <a:rPr lang="en-US" sz="3500" dirty="0" err="1"/>
              <a:t>Nasoendoscopy</a:t>
            </a:r>
            <a:endParaRPr lang="en-US" sz="3500" dirty="0"/>
          </a:p>
          <a:p>
            <a:pPr marL="514350" indent="-514350">
              <a:buFont typeface="+mj-lt"/>
              <a:buAutoNum type="alphaUcPeriod"/>
            </a:pPr>
            <a:r>
              <a:rPr lang="en-US" sz="3500" dirty="0" err="1"/>
              <a:t>Electroglottography</a:t>
            </a:r>
            <a:endParaRPr lang="en-US" sz="3500" dirty="0"/>
          </a:p>
          <a:p>
            <a:pPr marL="514350" indent="-514350">
              <a:buFont typeface="+mj-lt"/>
              <a:buAutoNum type="alphaUcPeriod"/>
            </a:pPr>
            <a:r>
              <a:rPr lang="en-US" sz="3500" dirty="0"/>
              <a:t>Electromyography</a:t>
            </a:r>
          </a:p>
          <a:p>
            <a:endParaRPr lang="en-US" sz="3500" dirty="0"/>
          </a:p>
          <a:p>
            <a:endParaRPr lang="en-US" sz="3500"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6146" name="Picture 2" descr="ATMOS Strobo 21 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309" y="2438400"/>
            <a:ext cx="4229735" cy="17786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10400" y="6613754"/>
            <a:ext cx="2819400" cy="215444"/>
          </a:xfrm>
          <a:prstGeom prst="rect">
            <a:avLst/>
          </a:prstGeom>
          <a:noFill/>
        </p:spPr>
        <p:txBody>
          <a:bodyPr wrap="square" rtlCol="0">
            <a:spAutoFit/>
          </a:bodyPr>
          <a:lstStyle/>
          <a:p>
            <a:r>
              <a:rPr lang="en-US" sz="800" dirty="0">
                <a:hlinkClick r:id="rId3"/>
              </a:rPr>
              <a:t>Image credit: http://www.atmosmedical.com/</a:t>
            </a:r>
            <a:endParaRPr lang="en-US" sz="800" dirty="0"/>
          </a:p>
        </p:txBody>
      </p:sp>
    </p:spTree>
    <p:extLst>
      <p:ext uri="{BB962C8B-B14F-4D97-AF65-F5344CB8AC3E}">
        <p14:creationId xmlns:p14="http://schemas.microsoft.com/office/powerpoint/2010/main" val="2587476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839200" cy="6781800"/>
          </a:xfrm>
        </p:spPr>
        <p:txBody>
          <a:bodyPr>
            <a:normAutofit/>
          </a:bodyPr>
          <a:lstStyle/>
          <a:p>
            <a:pPr marL="0" indent="0">
              <a:lnSpc>
                <a:spcPct val="100000"/>
              </a:lnSpc>
              <a:buNone/>
            </a:pPr>
            <a:r>
              <a:rPr lang="en-US" sz="3200" dirty="0"/>
              <a:t>When you assess Justin’s voice, you hear “double voice.” This perception of two distinct simultaneous vocal pitches during phonation is called:</a:t>
            </a:r>
          </a:p>
          <a:p>
            <a:endParaRPr lang="en-US" sz="3200" dirty="0"/>
          </a:p>
          <a:p>
            <a:pPr marL="514350" indent="-514350">
              <a:buFont typeface="+mj-lt"/>
              <a:buAutoNum type="alphaUcPeriod"/>
            </a:pPr>
            <a:r>
              <a:rPr lang="en-US" sz="3200" dirty="0"/>
              <a:t>Hoarseness</a:t>
            </a:r>
          </a:p>
          <a:p>
            <a:pPr marL="514350" indent="-514350">
              <a:buFont typeface="+mj-lt"/>
              <a:buAutoNum type="alphaUcPeriod"/>
            </a:pPr>
            <a:r>
              <a:rPr lang="en-US" sz="3200" dirty="0"/>
              <a:t>Glottal fry</a:t>
            </a:r>
          </a:p>
          <a:p>
            <a:pPr marL="514350" indent="-514350">
              <a:buFont typeface="+mj-lt"/>
              <a:buAutoNum type="alphaUcPeriod"/>
            </a:pPr>
            <a:r>
              <a:rPr lang="en-US" sz="3200" dirty="0"/>
              <a:t>Cul-de-sac resonance</a:t>
            </a:r>
          </a:p>
          <a:p>
            <a:pPr marL="514350" indent="-514350">
              <a:buFont typeface="+mj-lt"/>
              <a:buAutoNum type="alphaUcPeriod"/>
            </a:pPr>
            <a:r>
              <a:rPr lang="en-US" sz="3200" dirty="0" err="1"/>
              <a:t>Diplophonia</a:t>
            </a:r>
            <a:endParaRPr lang="en-US" sz="3200" dirty="0"/>
          </a:p>
          <a:p>
            <a:pPr marL="0" indent="0">
              <a:buNone/>
            </a:pPr>
            <a:endParaRPr lang="en-US" sz="3200" dirty="0"/>
          </a:p>
          <a:p>
            <a:endParaRPr lang="en-US" sz="3200" dirty="0"/>
          </a:p>
          <a:p>
            <a:pPr marL="0" indent="0">
              <a:buNone/>
            </a:pPr>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19616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144000" cy="6721476"/>
          </a:xfrm>
        </p:spPr>
        <p:txBody>
          <a:bodyPr>
            <a:normAutofit fontScale="25000" lnSpcReduction="20000"/>
          </a:bodyPr>
          <a:lstStyle/>
          <a:p>
            <a:pPr marL="0" indent="0">
              <a:lnSpc>
                <a:spcPct val="120000"/>
              </a:lnSpc>
              <a:buNone/>
            </a:pPr>
            <a:r>
              <a:rPr lang="en-US" sz="11200" dirty="0"/>
              <a:t>The otolaryngologist obtains measures of jitter and shimmer because these can serve as an excellent baseline if she decides that Justin will require </a:t>
            </a:r>
            <a:r>
              <a:rPr lang="en-US" sz="11200" dirty="0" err="1"/>
              <a:t>phonosurgery</a:t>
            </a:r>
            <a:r>
              <a:rPr lang="en-US" sz="11200" dirty="0"/>
              <a:t>. When the otolaryngologist takes these measures, you will expect that she’ll find:</a:t>
            </a:r>
          </a:p>
          <a:p>
            <a:pPr marL="514350" indent="-514350">
              <a:lnSpc>
                <a:spcPct val="120000"/>
              </a:lnSpc>
              <a:buFont typeface="+mj-lt"/>
              <a:buAutoNum type="alphaUcPeriod"/>
            </a:pPr>
            <a:r>
              <a:rPr lang="en-US" sz="11200" dirty="0"/>
              <a:t>Large amounts of both shimmer and jitter, with more than 1 dB of variation across vibratory cycles when jitter is measured</a:t>
            </a:r>
          </a:p>
          <a:p>
            <a:pPr marL="514350" indent="-514350">
              <a:lnSpc>
                <a:spcPct val="120000"/>
              </a:lnSpc>
              <a:buFont typeface="+mj-lt"/>
              <a:buAutoNum type="alphaUcPeriod"/>
            </a:pPr>
            <a:r>
              <a:rPr lang="en-US" sz="11200" dirty="0"/>
              <a:t>A small amount of shimmer and a large amount of jitter</a:t>
            </a:r>
          </a:p>
          <a:p>
            <a:pPr marL="0" indent="0">
              <a:lnSpc>
                <a:spcPct val="120000"/>
              </a:lnSpc>
              <a:buNone/>
            </a:pPr>
            <a:r>
              <a:rPr lang="en-US" sz="11200" dirty="0"/>
              <a:t>C</a:t>
            </a:r>
            <a:r>
              <a:rPr lang="en-US" sz="7200" dirty="0"/>
              <a:t>.</a:t>
            </a:r>
            <a:r>
              <a:rPr lang="en-US" sz="1800" dirty="0"/>
              <a:t>.</a:t>
            </a:r>
            <a:r>
              <a:rPr lang="en-US" sz="7200" dirty="0"/>
              <a:t>.</a:t>
            </a:r>
            <a:r>
              <a:rPr lang="en-US" sz="1800" dirty="0"/>
              <a:t> . ...</a:t>
            </a:r>
            <a:r>
              <a:rPr lang="en-US" sz="11200" dirty="0"/>
              <a:t>Large amounts of both jitter and shimmer, with more than 1 dB of variation across vibratory cycles when shimmer is measured</a:t>
            </a:r>
          </a:p>
          <a:p>
            <a:pPr marL="0" indent="0">
              <a:lnSpc>
                <a:spcPct val="120000"/>
              </a:lnSpc>
              <a:buNone/>
            </a:pPr>
            <a:r>
              <a:rPr lang="en-US" sz="11200" dirty="0"/>
              <a:t>D. Large amounts of both shimmer and jitter, with Justin being able to sustain a vowel with approximately 16% shimmer</a:t>
            </a:r>
          </a:p>
          <a:p>
            <a:endParaRPr lang="en-US" sz="11200" dirty="0"/>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43295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12151-E2FB-0455-1AED-877B92A917F3}"/>
              </a:ext>
            </a:extLst>
          </p:cNvPr>
          <p:cNvSpPr>
            <a:spLocks noGrp="1"/>
          </p:cNvSpPr>
          <p:nvPr>
            <p:ph idx="1"/>
          </p:nvPr>
        </p:nvSpPr>
        <p:spPr>
          <a:xfrm>
            <a:off x="381000" y="228600"/>
            <a:ext cx="8305800" cy="6492876"/>
          </a:xfrm>
        </p:spPr>
        <p:txBody>
          <a:bodyPr>
            <a:normAutofit fontScale="92500" lnSpcReduction="10000"/>
          </a:bodyPr>
          <a:lstStyle/>
          <a:p>
            <a:r>
              <a:rPr lang="en-US" sz="3200" spc="10" dirty="0">
                <a:solidFill>
                  <a:schemeClr val="bg1">
                    <a:lumMod val="20000"/>
                    <a:lumOff val="80000"/>
                  </a:schemeClr>
                </a:solidFill>
                <a:effectLst/>
                <a:latin typeface="Times New Roman" panose="02020603050405020304" pitchFamily="18" charset="0"/>
                <a:ea typeface="Calibri" panose="020F0502020204030204" pitchFamily="34" charset="0"/>
                <a:cs typeface="Bembo" panose="02020502050201020203" pitchFamily="18" charset="0"/>
              </a:rPr>
              <a:t>A clinician in a private practice is approached by the parents of Tommy D., a 5-year-old boy. The parents want to place Tommy in kindergarten in the fall but say, “We know there’s something wrong with him—we’re just not sure what.” According to Tommy’s parents, he is a “sweet, lovable boy who will go to anybody. He likes to sing a lot, too.” Because the parents live in a rural area, health care access has been limited. After seeing Tommy for the first time, the clinician refers his parents to a neurologist because she suspects that Tommy has a syndrome. He is small for his age and has an elfin-like appearance characterized by a small chin, turned-up nose, puffiness around the eyes, a long upper lip, and a wide mouth. His teeth are small and widely spaced.</a:t>
            </a:r>
            <a:endParaRPr lang="en-US" sz="3200" dirty="0">
              <a:solidFill>
                <a:schemeClr val="bg1">
                  <a:lumMod val="20000"/>
                  <a:lumOff val="80000"/>
                </a:schemeClr>
              </a:solidFill>
              <a:effectLst/>
              <a:latin typeface="Bembo" panose="02020502050201020203" pitchFamily="18" charset="0"/>
              <a:ea typeface="Calibri" panose="020F0502020204030204" pitchFamily="34" charset="0"/>
              <a:cs typeface="Bembo" panose="02020502050201020203" pitchFamily="18" charset="0"/>
            </a:endParaRPr>
          </a:p>
          <a:p>
            <a:endParaRPr lang="en-US" dirty="0"/>
          </a:p>
        </p:txBody>
      </p:sp>
      <p:sp>
        <p:nvSpPr>
          <p:cNvPr id="4" name="Slide Number Placeholder 3">
            <a:extLst>
              <a:ext uri="{FF2B5EF4-FFF2-40B4-BE49-F238E27FC236}">
                <a16:creationId xmlns:a16="http://schemas.microsoft.com/office/drawing/2014/main" id="{554B8593-70C4-BEBA-BE20-444D8AB8D169}"/>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662421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04DE5E-82D4-4920-0571-07B1F34BB504}"/>
              </a:ext>
            </a:extLst>
          </p:cNvPr>
          <p:cNvSpPr>
            <a:spLocks noGrp="1"/>
          </p:cNvSpPr>
          <p:nvPr>
            <p:ph idx="1"/>
          </p:nvPr>
        </p:nvSpPr>
        <p:spPr>
          <a:xfrm>
            <a:off x="228600" y="136524"/>
            <a:ext cx="8286750" cy="6040439"/>
          </a:xfrm>
        </p:spPr>
        <p:txBody>
          <a:bodyPr/>
          <a:lstStyle/>
          <a:p>
            <a:pPr marL="444500" marR="0" indent="-304800">
              <a:lnSpc>
                <a:spcPct val="200000"/>
              </a:lnSpc>
              <a:spcBef>
                <a:spcPts val="1300"/>
              </a:spcBef>
              <a:spcAft>
                <a:spcPts val="1300"/>
              </a:spcAft>
              <a:tabLst>
                <a:tab pos="330200" algn="dec"/>
                <a:tab pos="444500" algn="l"/>
              </a:tabLst>
            </a:pPr>
            <a:r>
              <a:rPr lang="en-US" sz="32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The clinician suspects that Tommy has</a:t>
            </a:r>
            <a:endParaRPr lang="en-US" sz="32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190500" marR="0" indent="-190500">
              <a:lnSpc>
                <a:spcPct val="200000"/>
              </a:lnSpc>
              <a:spcBef>
                <a:spcPts val="0"/>
              </a:spcBef>
              <a:spcAft>
                <a:spcPts val="400"/>
              </a:spcAft>
              <a:tabLst>
                <a:tab pos="635000" algn="l"/>
              </a:tabLst>
            </a:pPr>
            <a:r>
              <a:rPr lang="en-US" sz="3200" b="1" dirty="0" err="1">
                <a:solidFill>
                  <a:srgbClr val="FFFF00"/>
                </a:solidFill>
                <a:effectLst/>
                <a:latin typeface="Times New Roman" panose="02020603050405020304" pitchFamily="18" charset="0"/>
                <a:ea typeface="Calibri" panose="020F0502020204030204" pitchFamily="34" charset="0"/>
                <a:cs typeface="Bembo" panose="02020502050201020203" pitchFamily="18" charset="0"/>
              </a:rPr>
              <a:t>A.</a:t>
            </a:r>
            <a:r>
              <a:rPr lang="en-US" sz="1800" b="1" dirty="0" err="1">
                <a:solidFill>
                  <a:srgbClr val="FFFF00"/>
                </a:solidFill>
                <a:latin typeface="Times New Roman" panose="02020603050405020304" pitchFamily="18" charset="0"/>
                <a:ea typeface="Calibri" panose="020F0502020204030204" pitchFamily="34" charset="0"/>
                <a:cs typeface="Bembo" panose="02020502050201020203" pitchFamily="18" charset="0"/>
              </a:rPr>
              <a:t>.</a:t>
            </a:r>
            <a:r>
              <a:rPr lang="en-US" sz="3200" dirty="0" err="1">
                <a:solidFill>
                  <a:srgbClr val="FFFF00"/>
                </a:solidFill>
                <a:effectLst/>
                <a:latin typeface="Times New Roman" panose="02020603050405020304" pitchFamily="18" charset="0"/>
                <a:ea typeface="Calibri" panose="020F0502020204030204" pitchFamily="34" charset="0"/>
                <a:cs typeface="Bembo" panose="02020502050201020203" pitchFamily="18" charset="0"/>
              </a:rPr>
              <a:t>Williams</a:t>
            </a:r>
            <a:r>
              <a:rPr lang="en-US" sz="32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syndrome.</a:t>
            </a:r>
            <a:endParaRPr lang="en-US" sz="32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190500" marR="0" indent="-190500">
              <a:lnSpc>
                <a:spcPct val="200000"/>
              </a:lnSpc>
              <a:spcBef>
                <a:spcPts val="0"/>
              </a:spcBef>
              <a:spcAft>
                <a:spcPts val="400"/>
              </a:spcAft>
              <a:tabLst>
                <a:tab pos="635000" algn="l"/>
              </a:tabLst>
            </a:pPr>
            <a:r>
              <a:rPr lang="en-US" sz="32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B.</a:t>
            </a:r>
            <a:r>
              <a:rPr lang="en-US" sz="32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Apert syndrome.</a:t>
            </a:r>
            <a:endParaRPr lang="en-US" sz="32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190500" marR="0" indent="-190500">
              <a:lnSpc>
                <a:spcPct val="200000"/>
              </a:lnSpc>
              <a:spcBef>
                <a:spcPts val="0"/>
              </a:spcBef>
              <a:spcAft>
                <a:spcPts val="400"/>
              </a:spcAft>
              <a:tabLst>
                <a:tab pos="635000" algn="l"/>
              </a:tabLst>
            </a:pPr>
            <a:r>
              <a:rPr lang="en-US" sz="32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C.</a:t>
            </a:r>
            <a:r>
              <a:rPr lang="en-US" sz="32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Moebius syndrome.</a:t>
            </a:r>
            <a:endParaRPr lang="en-US" sz="32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190500" marR="0" indent="-190500">
              <a:lnSpc>
                <a:spcPct val="200000"/>
              </a:lnSpc>
              <a:spcBef>
                <a:spcPts val="0"/>
              </a:spcBef>
              <a:spcAft>
                <a:spcPts val="400"/>
              </a:spcAft>
              <a:tabLst>
                <a:tab pos="635000" algn="l"/>
              </a:tabLst>
            </a:pPr>
            <a:r>
              <a:rPr lang="en-US" sz="32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D.</a:t>
            </a:r>
            <a:r>
              <a:rPr lang="en-US" sz="32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Turner syndrome.</a:t>
            </a:r>
            <a:endParaRPr lang="en-US" sz="32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endParaRPr lang="en-US" dirty="0"/>
          </a:p>
        </p:txBody>
      </p:sp>
      <p:sp>
        <p:nvSpPr>
          <p:cNvPr id="4" name="Slide Number Placeholder 3">
            <a:extLst>
              <a:ext uri="{FF2B5EF4-FFF2-40B4-BE49-F238E27FC236}">
                <a16:creationId xmlns:a16="http://schemas.microsoft.com/office/drawing/2014/main" id="{FD2785D7-CE3A-7FF4-4703-5A0AAC6B8CC9}"/>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89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339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68E6-6F6A-D4F1-BB15-1541436F0A71}"/>
              </a:ext>
            </a:extLst>
          </p:cNvPr>
          <p:cNvSpPr>
            <a:spLocks noGrp="1"/>
          </p:cNvSpPr>
          <p:nvPr>
            <p:ph type="title"/>
          </p:nvPr>
        </p:nvSpPr>
        <p:spPr>
          <a:xfrm>
            <a:off x="457200" y="365127"/>
            <a:ext cx="8058150" cy="473074"/>
          </a:xfrm>
        </p:spPr>
        <p:txBody>
          <a:bodyPr>
            <a:normAutofit fontScale="90000"/>
          </a:bodyPr>
          <a:lstStyle/>
          <a:p>
            <a:r>
              <a:rPr lang="en-US" sz="3200" dirty="0"/>
              <a:t>Our latest 2024 sixth edition:</a:t>
            </a:r>
          </a:p>
        </p:txBody>
      </p:sp>
      <p:pic>
        <p:nvPicPr>
          <p:cNvPr id="6" name="Content Placeholder 5" descr="A book cover with text&#10;&#10;Description automatically generated">
            <a:extLst>
              <a:ext uri="{FF2B5EF4-FFF2-40B4-BE49-F238E27FC236}">
                <a16:creationId xmlns:a16="http://schemas.microsoft.com/office/drawing/2014/main" id="{84E5C382-22A1-BC91-A8B4-2AE5B81406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830732"/>
            <a:ext cx="4724400" cy="5888046"/>
          </a:xfrm>
        </p:spPr>
      </p:pic>
      <p:sp>
        <p:nvSpPr>
          <p:cNvPr id="4" name="Slide Number Placeholder 3">
            <a:extLst>
              <a:ext uri="{FF2B5EF4-FFF2-40B4-BE49-F238E27FC236}">
                <a16:creationId xmlns:a16="http://schemas.microsoft.com/office/drawing/2014/main" id="{62BCF35A-84DA-56AE-066B-7198DDD4A460}"/>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04065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DD792-910B-0C1F-AF7F-1C1CFC739116}"/>
              </a:ext>
            </a:extLst>
          </p:cNvPr>
          <p:cNvSpPr>
            <a:spLocks noGrp="1"/>
          </p:cNvSpPr>
          <p:nvPr>
            <p:ph idx="1"/>
          </p:nvPr>
        </p:nvSpPr>
        <p:spPr>
          <a:xfrm>
            <a:off x="76200" y="-76200"/>
            <a:ext cx="8439150" cy="6797676"/>
          </a:xfrm>
        </p:spPr>
        <p:txBody>
          <a:bodyPr>
            <a:normAutofit fontScale="92500"/>
          </a:bodyPr>
          <a:lstStyle/>
          <a:p>
            <a:pPr marL="444500" marR="0" indent="-304800">
              <a:lnSpc>
                <a:spcPct val="120000"/>
              </a:lnSpc>
              <a:spcBef>
                <a:spcPts val="1300"/>
              </a:spcBef>
              <a:spcAft>
                <a:spcPts val="1300"/>
              </a:spcAft>
              <a:tabLst>
                <a:tab pos="330200" algn="dec"/>
                <a:tab pos="444500" algn="l"/>
              </a:tabLst>
            </a:pPr>
            <a:r>
              <a:rPr lang="en-US"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This syndrome is caused by a rare genetic disorder that affects an estimated 1 out of every 20,000 babies. It is caused by:</a:t>
            </a:r>
            <a:endParaRPr lang="en-US"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A.</a:t>
            </a:r>
            <a:r>
              <a:rPr lang="en-US"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a missing part of chromosome 22, known as 22q11.</a:t>
            </a:r>
            <a:endParaRPr lang="en-US"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B.</a:t>
            </a:r>
            <a:r>
              <a:rPr lang="en-US"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an expanded number of cytosine-guanine-guanine (CGG) nucleic acid repeats on a specific gene on one of the distal ends of the X chromosome.</a:t>
            </a:r>
            <a:endParaRPr lang="en-US"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C.</a:t>
            </a:r>
            <a:r>
              <a:rPr lang="en-US"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a spontaneous autosomal dominant mutation, whose gene and locus is FGR2 at 10q25–26.</a:t>
            </a:r>
            <a:endParaRPr lang="en-US"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D.</a:t>
            </a:r>
            <a:r>
              <a:rPr lang="en-US" sz="18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a:t>
            </a:r>
            <a:r>
              <a:rPr lang="en-US"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the deletion of approximately 25 genes on one copy of chromosome 7q11.23.</a:t>
            </a:r>
            <a:endParaRPr lang="en-US"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endParaRPr lang="en-US" dirty="0"/>
          </a:p>
        </p:txBody>
      </p:sp>
      <p:sp>
        <p:nvSpPr>
          <p:cNvPr id="4" name="Slide Number Placeholder 3">
            <a:extLst>
              <a:ext uri="{FF2B5EF4-FFF2-40B4-BE49-F238E27FC236}">
                <a16:creationId xmlns:a16="http://schemas.microsoft.com/office/drawing/2014/main" id="{75FA513B-75DA-A652-9B34-5ED4F27838DA}"/>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90</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333075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BB723-8954-A512-C54C-604AD6E87DC7}"/>
              </a:ext>
            </a:extLst>
          </p:cNvPr>
          <p:cNvSpPr>
            <a:spLocks noGrp="1"/>
          </p:cNvSpPr>
          <p:nvPr>
            <p:ph idx="1"/>
          </p:nvPr>
        </p:nvSpPr>
        <p:spPr>
          <a:xfrm>
            <a:off x="228600" y="0"/>
            <a:ext cx="8686800" cy="6721476"/>
          </a:xfrm>
        </p:spPr>
        <p:txBody>
          <a:bodyPr>
            <a:normAutofit fontScale="70000" lnSpcReduction="20000"/>
          </a:bodyPr>
          <a:lstStyle/>
          <a:p>
            <a:pPr marL="444500" marR="0" indent="-304800">
              <a:lnSpc>
                <a:spcPct val="120000"/>
              </a:lnSpc>
              <a:spcBef>
                <a:spcPts val="1300"/>
              </a:spcBef>
              <a:spcAft>
                <a:spcPts val="1300"/>
              </a:spcAft>
              <a:tabLst>
                <a:tab pos="330200" algn="dec"/>
                <a:tab pos="444500" algn="l"/>
              </a:tabLst>
            </a:pPr>
            <a:r>
              <a:rPr lang="en-US" sz="1800" dirty="0">
                <a:solidFill>
                  <a:srgbClr val="000000"/>
                </a:solidFill>
                <a:effectLst/>
                <a:latin typeface="Times New Roman" panose="02020603050405020304" pitchFamily="18" charset="0"/>
                <a:ea typeface="Calibri" panose="020F0502020204030204" pitchFamily="34" charset="0"/>
                <a:cs typeface="Bembo" panose="02020502050201020203" pitchFamily="18" charset="0"/>
              </a:rPr>
              <a:t>	</a:t>
            </a:r>
            <a:r>
              <a:rPr lang="en-US" sz="36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The clinician knows that she will probably end up seeing Tommy for intervention if his parents are able to bring him on a weekly basis. She will probably be working on which of the following goals?</a:t>
            </a:r>
            <a:endParaRPr lang="en-US" sz="36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sz="36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A.</a:t>
            </a:r>
            <a:r>
              <a:rPr lang="en-US" sz="36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Pragmatics, to increase Tommy’s ability to interact with others</a:t>
            </a:r>
            <a:endParaRPr lang="en-US" sz="36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sz="36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B.</a:t>
            </a:r>
            <a:r>
              <a:rPr lang="en-US" sz="36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Oral–motor coordination, because children with this syndrome usually have oral–motor coordination problems, which contribute to decreased intelligibility</a:t>
            </a:r>
            <a:endParaRPr lang="en-US" sz="36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sz="36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C.</a:t>
            </a:r>
            <a:r>
              <a:rPr lang="en-US" sz="18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a:t>
            </a:r>
            <a:r>
              <a:rPr lang="en-US" sz="36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Overall expressive and receptive language, because children with this syndrome generally have IQs of 50–70 (although some have good language skills)</a:t>
            </a:r>
            <a:endParaRPr lang="en-US" sz="36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pPr marL="749300" marR="558800" indent="-190500">
              <a:lnSpc>
                <a:spcPct val="120000"/>
              </a:lnSpc>
              <a:spcBef>
                <a:spcPts val="0"/>
              </a:spcBef>
              <a:spcAft>
                <a:spcPts val="400"/>
              </a:spcAft>
              <a:tabLst>
                <a:tab pos="635000" algn="l"/>
              </a:tabLst>
            </a:pPr>
            <a:r>
              <a:rPr lang="en-US" sz="3600" b="1"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D.</a:t>
            </a:r>
            <a:r>
              <a:rPr lang="en-US" sz="3600" dirty="0">
                <a:solidFill>
                  <a:srgbClr val="FFFF00"/>
                </a:solidFill>
                <a:effectLst/>
                <a:latin typeface="Times New Roman" panose="02020603050405020304" pitchFamily="18" charset="0"/>
                <a:ea typeface="Calibri" panose="020F0502020204030204" pitchFamily="34" charset="0"/>
                <a:cs typeface="Bembo" panose="02020502050201020203" pitchFamily="18" charset="0"/>
              </a:rPr>
              <a:t>	Morphological skills, because although children with this syndrome usually have above average IQs, they frequently delete bound morphemes from the beginnings and ends of words</a:t>
            </a:r>
            <a:endParaRPr lang="en-US" sz="3600" dirty="0">
              <a:solidFill>
                <a:srgbClr val="FFFF00"/>
              </a:solidFill>
              <a:effectLst/>
              <a:latin typeface="Bembo" panose="02020502050201020203" pitchFamily="18" charset="0"/>
              <a:ea typeface="Calibri" panose="020F0502020204030204" pitchFamily="34" charset="0"/>
              <a:cs typeface="Bembo" panose="02020502050201020203" pitchFamily="18" charset="0"/>
            </a:endParaRPr>
          </a:p>
          <a:p>
            <a:endParaRPr lang="en-US" dirty="0"/>
          </a:p>
        </p:txBody>
      </p:sp>
      <p:sp>
        <p:nvSpPr>
          <p:cNvPr id="4" name="Slide Number Placeholder 3">
            <a:extLst>
              <a:ext uri="{FF2B5EF4-FFF2-40B4-BE49-F238E27FC236}">
                <a16:creationId xmlns:a16="http://schemas.microsoft.com/office/drawing/2014/main" id="{1BD7BBDA-4FA9-C19F-5B01-8CD245EEFB5F}"/>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91</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437968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8839200" cy="914400"/>
          </a:xfrm>
        </p:spPr>
        <p:txBody>
          <a:bodyPr>
            <a:normAutofit fontScale="90000"/>
          </a:bodyPr>
          <a:lstStyle/>
          <a:p>
            <a:pPr algn="ctr"/>
            <a:r>
              <a:rPr lang="en-US" dirty="0"/>
              <a:t>For a harder case-based scenario with several questions on the case:</a:t>
            </a:r>
          </a:p>
        </p:txBody>
      </p:sp>
      <p:sp>
        <p:nvSpPr>
          <p:cNvPr id="3" name="Content Placeholder 2"/>
          <p:cNvSpPr>
            <a:spLocks noGrp="1"/>
          </p:cNvSpPr>
          <p:nvPr>
            <p:ph idx="1"/>
          </p:nvPr>
        </p:nvSpPr>
        <p:spPr>
          <a:xfrm>
            <a:off x="76200" y="1219201"/>
            <a:ext cx="8839200" cy="5502276"/>
          </a:xfrm>
        </p:spPr>
        <p:txBody>
          <a:bodyPr>
            <a:normAutofit/>
          </a:bodyPr>
          <a:lstStyle/>
          <a:p>
            <a:pPr>
              <a:lnSpc>
                <a:spcPct val="150000"/>
              </a:lnSpc>
            </a:pPr>
            <a:r>
              <a:rPr lang="en-US" sz="3200" dirty="0"/>
              <a:t>Read the case scenario very carefully </a:t>
            </a:r>
            <a:r>
              <a:rPr lang="en-US" sz="3200" u="sng" dirty="0">
                <a:solidFill>
                  <a:srgbClr val="4BEA36"/>
                </a:solidFill>
              </a:rPr>
              <a:t>at least twice</a:t>
            </a:r>
            <a:endParaRPr lang="en-US" sz="3200" dirty="0">
              <a:solidFill>
                <a:srgbClr val="4BEA36"/>
              </a:solidFill>
            </a:endParaRPr>
          </a:p>
          <a:p>
            <a:pPr>
              <a:lnSpc>
                <a:spcPct val="150000"/>
              </a:lnSpc>
            </a:pPr>
            <a:r>
              <a:rPr lang="en-US" sz="3200" dirty="0"/>
              <a:t>Don’t panic! Breathe deeply and use positive self-talk</a:t>
            </a:r>
          </a:p>
          <a:p>
            <a:pPr>
              <a:lnSpc>
                <a:spcPct val="150000"/>
              </a:lnSpc>
            </a:pPr>
            <a:r>
              <a:rPr lang="en-US" sz="3200" u="sng" dirty="0">
                <a:solidFill>
                  <a:srgbClr val="4BEA36"/>
                </a:solidFill>
              </a:rPr>
              <a:t>Mark these questions immediately</a:t>
            </a:r>
            <a:r>
              <a:rPr lang="en-US" sz="3200" dirty="0">
                <a:solidFill>
                  <a:srgbClr val="4BEA36"/>
                </a:solidFill>
              </a:rPr>
              <a:t> </a:t>
            </a:r>
            <a:r>
              <a:rPr lang="en-US" sz="3200" dirty="0"/>
              <a:t>for review when you have finished taking the entire test you can go back and read them</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92</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88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462089"/>
          </a:xfrm>
        </p:spPr>
        <p:txBody>
          <a:bodyPr/>
          <a:lstStyle/>
          <a:p>
            <a:pPr algn="ctr"/>
            <a:r>
              <a:rPr lang="en-US" dirty="0"/>
              <a:t>You can use scratch paper provided by the testing center</a:t>
            </a:r>
          </a:p>
        </p:txBody>
      </p:sp>
      <p:sp>
        <p:nvSpPr>
          <p:cNvPr id="3" name="Content Placeholder 2"/>
          <p:cNvSpPr>
            <a:spLocks noGrp="1"/>
          </p:cNvSpPr>
          <p:nvPr>
            <p:ph idx="1"/>
          </p:nvPr>
        </p:nvSpPr>
        <p:spPr>
          <a:xfrm>
            <a:off x="228600" y="1690689"/>
            <a:ext cx="8286750" cy="4486274"/>
          </a:xfrm>
        </p:spPr>
        <p:txBody>
          <a:bodyPr/>
          <a:lstStyle/>
          <a:p>
            <a:pPr>
              <a:lnSpc>
                <a:spcPct val="150000"/>
              </a:lnSpc>
            </a:pPr>
            <a:r>
              <a:rPr lang="en-US" dirty="0"/>
              <a:t>To </a:t>
            </a:r>
            <a:r>
              <a:rPr lang="en-US" u="sng" dirty="0">
                <a:solidFill>
                  <a:srgbClr val="4BEA36"/>
                </a:solidFill>
              </a:rPr>
              <a:t>draw yourself diagrams</a:t>
            </a:r>
            <a:r>
              <a:rPr lang="en-US" dirty="0">
                <a:solidFill>
                  <a:srgbClr val="4BEA36"/>
                </a:solidFill>
              </a:rPr>
              <a:t> </a:t>
            </a:r>
            <a:r>
              <a:rPr lang="en-US" dirty="0"/>
              <a:t>and simple pictures</a:t>
            </a:r>
          </a:p>
          <a:p>
            <a:pPr>
              <a:lnSpc>
                <a:spcPct val="150000"/>
              </a:lnSpc>
            </a:pPr>
            <a:r>
              <a:rPr lang="en-US" dirty="0"/>
              <a:t>This may assist you in answering these </a:t>
            </a:r>
            <a:r>
              <a:rPr lang="en-US" u="sng" dirty="0">
                <a:solidFill>
                  <a:srgbClr val="4BEA36"/>
                </a:solidFill>
              </a:rPr>
              <a:t>hard and complex questions</a:t>
            </a:r>
            <a:r>
              <a:rPr lang="en-US" dirty="0"/>
              <a:t> more accurately</a:t>
            </a:r>
          </a:p>
          <a:p>
            <a:endParaRPr lang="en-US" dirty="0"/>
          </a:p>
        </p:txBody>
      </p:sp>
      <p:sp>
        <p:nvSpPr>
          <p:cNvPr id="4" name="Slide Number Placeholder 3"/>
          <p:cNvSpPr>
            <a:spLocks noGrp="1"/>
          </p:cNvSpPr>
          <p:nvPr>
            <p:ph type="sldNum" sz="quarter" idx="12"/>
          </p:nvPr>
        </p:nvSpPr>
        <p:spPr>
          <a:xfrm>
            <a:off x="6843079" y="6688859"/>
            <a:ext cx="2311312" cy="186459"/>
          </a:xfrm>
        </p:spPr>
        <p:txBody>
          <a:bodyPr/>
          <a:lstStyle/>
          <a:p>
            <a:r>
              <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t>Image Credit: </a:t>
            </a:r>
            <a:r>
              <a:rPr lang="en-US" dirty="0">
                <a:hlinkClick r:id="rId2"/>
              </a:rPr>
              <a:t>https://www.dreamstime.com</a:t>
            </a:r>
            <a:r>
              <a:rPr lang="en-US" dirty="0"/>
              <a:t> </a:t>
            </a:r>
          </a:p>
          <a:p>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14350" name="Picture 14" descr="Image result for white paper and pen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887" y="4130722"/>
            <a:ext cx="3286125" cy="2181661"/>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3"/>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t>40</a:t>
            </a:r>
          </a:p>
        </p:txBody>
      </p:sp>
    </p:spTree>
    <p:extLst>
      <p:ext uri="{BB962C8B-B14F-4D97-AF65-F5344CB8AC3E}">
        <p14:creationId xmlns:p14="http://schemas.microsoft.com/office/powerpoint/2010/main" val="291871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7"/>
            <a:ext cx="8591550" cy="549274"/>
          </a:xfrm>
        </p:spPr>
        <p:txBody>
          <a:bodyPr>
            <a:normAutofit fontScale="90000"/>
          </a:bodyPr>
          <a:lstStyle/>
          <a:p>
            <a:pPr algn="ctr"/>
            <a:r>
              <a:rPr lang="en-US" dirty="0"/>
              <a:t>Before answering each question based on the case scenario:</a:t>
            </a:r>
          </a:p>
        </p:txBody>
      </p:sp>
      <p:sp>
        <p:nvSpPr>
          <p:cNvPr id="3" name="Content Placeholder 2"/>
          <p:cNvSpPr>
            <a:spLocks noGrp="1"/>
          </p:cNvSpPr>
          <p:nvPr>
            <p:ph idx="1"/>
          </p:nvPr>
        </p:nvSpPr>
        <p:spPr>
          <a:xfrm>
            <a:off x="304800" y="1447800"/>
            <a:ext cx="8686800" cy="5181599"/>
          </a:xfrm>
        </p:spPr>
        <p:txBody>
          <a:bodyPr/>
          <a:lstStyle/>
          <a:p>
            <a:pPr>
              <a:lnSpc>
                <a:spcPct val="150000"/>
              </a:lnSpc>
            </a:pPr>
            <a:r>
              <a:rPr lang="en-US" sz="3200" dirty="0"/>
              <a:t>Read through the case scenario </a:t>
            </a:r>
            <a:r>
              <a:rPr lang="en-US" sz="3200" u="sng" dirty="0">
                <a:solidFill>
                  <a:srgbClr val="4BEA36"/>
                </a:solidFill>
              </a:rPr>
              <a:t>again</a:t>
            </a:r>
            <a:endParaRPr lang="en-US" sz="3200" dirty="0"/>
          </a:p>
          <a:p>
            <a:pPr>
              <a:lnSpc>
                <a:spcPct val="150000"/>
              </a:lnSpc>
            </a:pPr>
            <a:r>
              <a:rPr lang="en-US" sz="3200" u="sng" dirty="0">
                <a:solidFill>
                  <a:srgbClr val="4BEA36"/>
                </a:solidFill>
              </a:rPr>
              <a:t>Refer to your simple diagrams</a:t>
            </a:r>
            <a:r>
              <a:rPr lang="en-US" sz="3200" dirty="0">
                <a:solidFill>
                  <a:srgbClr val="4BEA36"/>
                </a:solidFill>
              </a:rPr>
              <a:t> </a:t>
            </a:r>
            <a:r>
              <a:rPr lang="en-US" sz="3200" dirty="0"/>
              <a:t>and notes on the scratch paper</a:t>
            </a:r>
          </a:p>
          <a:p>
            <a:pPr>
              <a:lnSpc>
                <a:spcPct val="150000"/>
              </a:lnSpc>
            </a:pPr>
            <a:r>
              <a:rPr lang="en-US" sz="3200" dirty="0"/>
              <a:t>Remember to </a:t>
            </a:r>
            <a:r>
              <a:rPr lang="en-US" sz="3200" u="sng" dirty="0">
                <a:solidFill>
                  <a:srgbClr val="4BEA36"/>
                </a:solidFill>
              </a:rPr>
              <a:t>mark the questions</a:t>
            </a:r>
            <a:r>
              <a:rPr lang="en-US" sz="3200" dirty="0">
                <a:solidFill>
                  <a:srgbClr val="4BEA36"/>
                </a:solidFill>
              </a:rPr>
              <a:t> </a:t>
            </a:r>
            <a:r>
              <a:rPr lang="en-US" sz="3200" dirty="0"/>
              <a:t>for later review</a:t>
            </a:r>
          </a:p>
          <a:p>
            <a:endParaRPr lang="en-US" dirty="0"/>
          </a:p>
        </p:txBody>
      </p:sp>
      <p:sp>
        <p:nvSpPr>
          <p:cNvPr id="4" name="Slide Number Placeholder 3"/>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94</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0430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9B9D-CF89-A4A8-D645-88978A1E3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B3757-7553-1F8F-67C9-C9699C437F11}"/>
              </a:ext>
            </a:extLst>
          </p:cNvPr>
          <p:cNvSpPr>
            <a:spLocks noGrp="1"/>
          </p:cNvSpPr>
          <p:nvPr>
            <p:ph type="title"/>
          </p:nvPr>
        </p:nvSpPr>
        <p:spPr>
          <a:xfrm>
            <a:off x="0" y="76201"/>
            <a:ext cx="8991600" cy="914400"/>
          </a:xfrm>
        </p:spPr>
        <p:txBody>
          <a:bodyPr>
            <a:normAutofit fontScale="90000"/>
          </a:bodyPr>
          <a:lstStyle/>
          <a:p>
            <a:pPr algn="ctr"/>
            <a:r>
              <a:rPr lang="en-US" dirty="0"/>
              <a:t>III. During the Exam: Specific Test-taking Strategies </a:t>
            </a:r>
          </a:p>
        </p:txBody>
      </p:sp>
      <p:sp>
        <p:nvSpPr>
          <p:cNvPr id="3" name="Content Placeholder 2">
            <a:extLst>
              <a:ext uri="{FF2B5EF4-FFF2-40B4-BE49-F238E27FC236}">
                <a16:creationId xmlns:a16="http://schemas.microsoft.com/office/drawing/2014/main" id="{FE7447B7-F8B3-458A-F38B-0B4341ECEACA}"/>
              </a:ext>
            </a:extLst>
          </p:cNvPr>
          <p:cNvSpPr>
            <a:spLocks noGrp="1"/>
          </p:cNvSpPr>
          <p:nvPr>
            <p:ph idx="1"/>
          </p:nvPr>
        </p:nvSpPr>
        <p:spPr>
          <a:xfrm>
            <a:off x="-76200" y="1219594"/>
            <a:ext cx="9067800" cy="5333606"/>
          </a:xfrm>
        </p:spPr>
        <p:txBody>
          <a:bodyPr/>
          <a:lstStyle/>
          <a:p>
            <a:pPr>
              <a:lnSpc>
                <a:spcPct val="150000"/>
              </a:lnSpc>
            </a:pPr>
            <a:r>
              <a:rPr lang="en-US" sz="3200" dirty="0"/>
              <a:t>You can keep your eye on the clock in the upper right hand corner of the computer screen</a:t>
            </a:r>
          </a:p>
          <a:p>
            <a:pPr>
              <a:lnSpc>
                <a:spcPct val="150000"/>
              </a:lnSpc>
            </a:pPr>
            <a:r>
              <a:rPr lang="en-US" sz="3200" dirty="0"/>
              <a:t>It will tell you how much time you have left</a:t>
            </a:r>
          </a:p>
          <a:p>
            <a:pPr>
              <a:lnSpc>
                <a:spcPct val="150000"/>
              </a:lnSpc>
            </a:pPr>
            <a:r>
              <a:rPr lang="en-US" sz="3200" u="sng" dirty="0">
                <a:solidFill>
                  <a:srgbClr val="4BEA36"/>
                </a:solidFill>
              </a:rPr>
              <a:t>After 1 hour and 15 minutes</a:t>
            </a:r>
            <a:r>
              <a:rPr lang="en-US" sz="3200" dirty="0"/>
              <a:t>, you should be up to item #66</a:t>
            </a:r>
          </a:p>
          <a:p>
            <a:endParaRPr lang="en-US" dirty="0"/>
          </a:p>
        </p:txBody>
      </p:sp>
      <p:sp>
        <p:nvSpPr>
          <p:cNvPr id="4" name="Slide Number Placeholder 3">
            <a:extLst>
              <a:ext uri="{FF2B5EF4-FFF2-40B4-BE49-F238E27FC236}">
                <a16:creationId xmlns:a16="http://schemas.microsoft.com/office/drawing/2014/main" id="{8AE526FE-2208-9074-9E61-F58D8A308E4B}"/>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95</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5" name="Picture 4">
            <a:extLst>
              <a:ext uri="{FF2B5EF4-FFF2-40B4-BE49-F238E27FC236}">
                <a16:creationId xmlns:a16="http://schemas.microsoft.com/office/drawing/2014/main" id="{649B62CC-B5CB-0D8B-6E40-3E194C5E3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572000"/>
            <a:ext cx="2540000" cy="1905000"/>
          </a:xfrm>
          <a:prstGeom prst="rect">
            <a:avLst/>
          </a:prstGeom>
        </p:spPr>
      </p:pic>
      <p:sp>
        <p:nvSpPr>
          <p:cNvPr id="6" name="TextBox 5">
            <a:extLst>
              <a:ext uri="{FF2B5EF4-FFF2-40B4-BE49-F238E27FC236}">
                <a16:creationId xmlns:a16="http://schemas.microsoft.com/office/drawing/2014/main" id="{7DE0D346-B67A-9184-2FE4-BD6678A8C609}"/>
              </a:ext>
            </a:extLst>
          </p:cNvPr>
          <p:cNvSpPr txBox="1"/>
          <p:nvPr/>
        </p:nvSpPr>
        <p:spPr>
          <a:xfrm>
            <a:off x="6934200" y="6585343"/>
            <a:ext cx="2819400" cy="215444"/>
          </a:xfrm>
          <a:prstGeom prst="rect">
            <a:avLst/>
          </a:prstGeom>
          <a:noFill/>
        </p:spPr>
        <p:txBody>
          <a:bodyPr wrap="square" rtlCol="0">
            <a:spAutoFit/>
          </a:bodyPr>
          <a:lstStyle/>
          <a:p>
            <a:r>
              <a:rPr lang="en-US" sz="800" dirty="0"/>
              <a:t>Image credit: </a:t>
            </a:r>
            <a:r>
              <a:rPr lang="en-US" sz="800" dirty="0">
                <a:hlinkClick r:id="rId3"/>
              </a:rPr>
              <a:t>http://www.vanndigit.com/</a:t>
            </a:r>
            <a:endParaRPr lang="en-US" sz="800" dirty="0"/>
          </a:p>
        </p:txBody>
      </p:sp>
    </p:spTree>
    <p:extLst>
      <p:ext uri="{BB962C8B-B14F-4D97-AF65-F5344CB8AC3E}">
        <p14:creationId xmlns:p14="http://schemas.microsoft.com/office/powerpoint/2010/main" val="32813470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F6B7A-D219-2DCD-2544-8A2B1564C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AB5EB-C23E-EE00-D9E7-BC8CA6B402B2}"/>
              </a:ext>
            </a:extLst>
          </p:cNvPr>
          <p:cNvSpPr>
            <a:spLocks noGrp="1"/>
          </p:cNvSpPr>
          <p:nvPr>
            <p:ph type="title"/>
          </p:nvPr>
        </p:nvSpPr>
        <p:spPr>
          <a:xfrm>
            <a:off x="457200" y="365127"/>
            <a:ext cx="8058150" cy="320674"/>
          </a:xfrm>
        </p:spPr>
        <p:txBody>
          <a:bodyPr>
            <a:normAutofit fontScale="90000"/>
          </a:bodyPr>
          <a:lstStyle/>
          <a:p>
            <a:pPr algn="ctr"/>
            <a:r>
              <a:rPr lang="en-US" dirty="0"/>
              <a:t>Remember:</a:t>
            </a:r>
          </a:p>
        </p:txBody>
      </p:sp>
      <p:sp>
        <p:nvSpPr>
          <p:cNvPr id="3" name="Content Placeholder 2">
            <a:extLst>
              <a:ext uri="{FF2B5EF4-FFF2-40B4-BE49-F238E27FC236}">
                <a16:creationId xmlns:a16="http://schemas.microsoft.com/office/drawing/2014/main" id="{5F0CC5DC-0C4F-E291-8EC2-15890162AEB4}"/>
              </a:ext>
            </a:extLst>
          </p:cNvPr>
          <p:cNvSpPr>
            <a:spLocks noGrp="1"/>
          </p:cNvSpPr>
          <p:nvPr>
            <p:ph idx="1"/>
          </p:nvPr>
        </p:nvSpPr>
        <p:spPr>
          <a:xfrm>
            <a:off x="76200" y="990600"/>
            <a:ext cx="8763000" cy="5730875"/>
          </a:xfrm>
        </p:spPr>
        <p:txBody>
          <a:bodyPr/>
          <a:lstStyle/>
          <a:p>
            <a:pPr>
              <a:lnSpc>
                <a:spcPct val="150000"/>
              </a:lnSpc>
            </a:pPr>
            <a:r>
              <a:rPr lang="en-US" sz="3200" dirty="0"/>
              <a:t>Only </a:t>
            </a:r>
            <a:r>
              <a:rPr lang="en-US" sz="3200" dirty="0">
                <a:solidFill>
                  <a:srgbClr val="4BEA36"/>
                </a:solidFill>
              </a:rPr>
              <a:t>correctly-answered questions </a:t>
            </a:r>
            <a:r>
              <a:rPr lang="en-US" sz="3200" dirty="0"/>
              <a:t>contribute to the final test score. Be sure to </a:t>
            </a:r>
            <a:r>
              <a:rPr lang="en-US" sz="3200" u="sng" dirty="0">
                <a:solidFill>
                  <a:srgbClr val="4BEA36"/>
                </a:solidFill>
              </a:rPr>
              <a:t>answer all the questions</a:t>
            </a:r>
            <a:r>
              <a:rPr lang="en-US" sz="3200" dirty="0"/>
              <a:t>—do not leave any blank.</a:t>
            </a:r>
          </a:p>
          <a:p>
            <a:pPr>
              <a:lnSpc>
                <a:spcPct val="150000"/>
              </a:lnSpc>
            </a:pPr>
            <a:r>
              <a:rPr lang="en-US" sz="3200" dirty="0"/>
              <a:t>If you come upon a difficult question, </a:t>
            </a:r>
            <a:r>
              <a:rPr lang="en-US" sz="3200" u="sng" dirty="0">
                <a:solidFill>
                  <a:srgbClr val="4BEA36"/>
                </a:solidFill>
              </a:rPr>
              <a:t>answer it as best you can and move on</a:t>
            </a:r>
            <a:r>
              <a:rPr lang="en-US" sz="3200" dirty="0"/>
              <a:t>. The computerized version of the exam allows you to flag any items you are unsure of.</a:t>
            </a:r>
          </a:p>
          <a:p>
            <a:endParaRPr lang="en-US" dirty="0"/>
          </a:p>
        </p:txBody>
      </p:sp>
      <p:sp>
        <p:nvSpPr>
          <p:cNvPr id="4" name="Slide Number Placeholder 3">
            <a:extLst>
              <a:ext uri="{FF2B5EF4-FFF2-40B4-BE49-F238E27FC236}">
                <a16:creationId xmlns:a16="http://schemas.microsoft.com/office/drawing/2014/main" id="{306CEF0B-EF19-EFE7-B677-9FFB15C57767}"/>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96</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196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9CF3-4E12-132F-A66D-2523DC220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0585B-F053-70E1-628F-C5BB6C01AFDD}"/>
              </a:ext>
            </a:extLst>
          </p:cNvPr>
          <p:cNvSpPr>
            <a:spLocks noGrp="1"/>
          </p:cNvSpPr>
          <p:nvPr>
            <p:ph type="title"/>
          </p:nvPr>
        </p:nvSpPr>
        <p:spPr>
          <a:xfrm>
            <a:off x="0" y="228600"/>
            <a:ext cx="8515350" cy="762001"/>
          </a:xfrm>
        </p:spPr>
        <p:txBody>
          <a:bodyPr>
            <a:normAutofit/>
          </a:bodyPr>
          <a:lstStyle/>
          <a:p>
            <a:r>
              <a:rPr lang="en-US" dirty="0"/>
              <a:t>Flagging Questions</a:t>
            </a:r>
          </a:p>
        </p:txBody>
      </p:sp>
      <p:sp>
        <p:nvSpPr>
          <p:cNvPr id="3" name="Content Placeholder 2">
            <a:extLst>
              <a:ext uri="{FF2B5EF4-FFF2-40B4-BE49-F238E27FC236}">
                <a16:creationId xmlns:a16="http://schemas.microsoft.com/office/drawing/2014/main" id="{24F75AE4-7784-5F6E-6CA8-AD9546B80134}"/>
              </a:ext>
            </a:extLst>
          </p:cNvPr>
          <p:cNvSpPr>
            <a:spLocks noGrp="1"/>
          </p:cNvSpPr>
          <p:nvPr>
            <p:ph idx="1"/>
          </p:nvPr>
        </p:nvSpPr>
        <p:spPr>
          <a:xfrm>
            <a:off x="228600" y="2033568"/>
            <a:ext cx="8839200" cy="4748231"/>
          </a:xfrm>
        </p:spPr>
        <p:txBody>
          <a:bodyPr/>
          <a:lstStyle/>
          <a:p>
            <a:pPr>
              <a:lnSpc>
                <a:spcPct val="150000"/>
              </a:lnSpc>
            </a:pPr>
            <a:r>
              <a:rPr lang="en-US" sz="3200" dirty="0"/>
              <a:t>In the upper right hand corner of the computer screen, there will be a tab that says </a:t>
            </a:r>
            <a:r>
              <a:rPr lang="en-US" sz="3200" dirty="0">
                <a:solidFill>
                  <a:srgbClr val="4BEA36"/>
                </a:solidFill>
              </a:rPr>
              <a:t>“</a:t>
            </a:r>
            <a:r>
              <a:rPr lang="en-US" sz="3200" u="sng" dirty="0">
                <a:solidFill>
                  <a:srgbClr val="4BEA36"/>
                </a:solidFill>
              </a:rPr>
              <a:t>Mark</a:t>
            </a:r>
            <a:r>
              <a:rPr lang="en-US" sz="3200" dirty="0">
                <a:solidFill>
                  <a:srgbClr val="4BEA36"/>
                </a:solidFill>
              </a:rPr>
              <a:t>”</a:t>
            </a:r>
          </a:p>
          <a:p>
            <a:pPr>
              <a:lnSpc>
                <a:spcPct val="150000"/>
              </a:lnSpc>
            </a:pPr>
            <a:r>
              <a:rPr lang="en-US" sz="3200" dirty="0"/>
              <a:t>If you click on that, the question in front of you will be flagged</a:t>
            </a:r>
          </a:p>
          <a:p>
            <a:pPr>
              <a:lnSpc>
                <a:spcPct val="150000"/>
              </a:lnSpc>
            </a:pPr>
            <a:r>
              <a:rPr lang="en-US" sz="3200" dirty="0"/>
              <a:t>Answer the question and </a:t>
            </a:r>
            <a:r>
              <a:rPr lang="en-US" sz="3200" u="sng" dirty="0">
                <a:solidFill>
                  <a:srgbClr val="4BEA36"/>
                </a:solidFill>
              </a:rPr>
              <a:t>keep moving forward</a:t>
            </a:r>
            <a:r>
              <a:rPr lang="en-US" sz="3200" dirty="0"/>
              <a:t>!</a:t>
            </a:r>
          </a:p>
        </p:txBody>
      </p:sp>
      <p:sp>
        <p:nvSpPr>
          <p:cNvPr id="4" name="Slide Number Placeholder 3">
            <a:extLst>
              <a:ext uri="{FF2B5EF4-FFF2-40B4-BE49-F238E27FC236}">
                <a16:creationId xmlns:a16="http://schemas.microsoft.com/office/drawing/2014/main" id="{8B7EF257-E5B3-6BD8-82C4-9D2D6B097AC1}"/>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97</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
        <p:nvSpPr>
          <p:cNvPr id="6" name="TextBox 5">
            <a:extLst>
              <a:ext uri="{FF2B5EF4-FFF2-40B4-BE49-F238E27FC236}">
                <a16:creationId xmlns:a16="http://schemas.microsoft.com/office/drawing/2014/main" id="{A490A07F-3BAE-E940-B1EF-65787D51CDEA}"/>
              </a:ext>
            </a:extLst>
          </p:cNvPr>
          <p:cNvSpPr txBox="1"/>
          <p:nvPr/>
        </p:nvSpPr>
        <p:spPr>
          <a:xfrm>
            <a:off x="7315200" y="13156"/>
            <a:ext cx="2819400" cy="215444"/>
          </a:xfrm>
          <a:prstGeom prst="rect">
            <a:avLst/>
          </a:prstGeom>
          <a:noFill/>
        </p:spPr>
        <p:txBody>
          <a:bodyPr wrap="square" rtlCol="0">
            <a:spAutoFit/>
          </a:bodyPr>
          <a:lstStyle/>
          <a:p>
            <a:r>
              <a:rPr lang="en-US" sz="800" dirty="0"/>
              <a:t>Image Credit: </a:t>
            </a:r>
            <a:r>
              <a:rPr lang="en-US" sz="800" dirty="0">
                <a:hlinkClick r:id="rId2"/>
              </a:rPr>
              <a:t>http://hospitalnews.com</a:t>
            </a:r>
            <a:r>
              <a:rPr lang="en-US" sz="800" dirty="0"/>
              <a:t> </a:t>
            </a:r>
          </a:p>
        </p:txBody>
      </p:sp>
      <p:pic>
        <p:nvPicPr>
          <p:cNvPr id="12292" name="Picture 4" descr="http://hospitalnews.com/wp-content/uploads/2013/07/red-flag.png">
            <a:extLst>
              <a:ext uri="{FF2B5EF4-FFF2-40B4-BE49-F238E27FC236}">
                <a16:creationId xmlns:a16="http://schemas.microsoft.com/office/drawing/2014/main" id="{F0C0556F-7AA0-3B8E-E9F2-50CE2D7C7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9339">
            <a:off x="5414446" y="263019"/>
            <a:ext cx="2087008" cy="208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1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0F74-65F8-98A2-0E38-40F513011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3CC88-5CCD-60E7-98B6-15FFB6CD4AE6}"/>
              </a:ext>
            </a:extLst>
          </p:cNvPr>
          <p:cNvSpPr>
            <a:spLocks noGrp="1"/>
          </p:cNvSpPr>
          <p:nvPr>
            <p:ph type="title"/>
          </p:nvPr>
        </p:nvSpPr>
        <p:spPr>
          <a:xfrm>
            <a:off x="0" y="0"/>
            <a:ext cx="8991600" cy="914401"/>
          </a:xfrm>
        </p:spPr>
        <p:txBody>
          <a:bodyPr>
            <a:normAutofit/>
          </a:bodyPr>
          <a:lstStyle/>
          <a:p>
            <a:pPr algn="ctr"/>
            <a:r>
              <a:rPr lang="en-US" dirty="0"/>
              <a:t>When you get to the end of the test:</a:t>
            </a:r>
          </a:p>
        </p:txBody>
      </p:sp>
      <p:sp>
        <p:nvSpPr>
          <p:cNvPr id="3" name="Content Placeholder 2">
            <a:extLst>
              <a:ext uri="{FF2B5EF4-FFF2-40B4-BE49-F238E27FC236}">
                <a16:creationId xmlns:a16="http://schemas.microsoft.com/office/drawing/2014/main" id="{DEFB0D4A-31DF-836F-EB97-7027A70EC841}"/>
              </a:ext>
            </a:extLst>
          </p:cNvPr>
          <p:cNvSpPr>
            <a:spLocks noGrp="1"/>
          </p:cNvSpPr>
          <p:nvPr>
            <p:ph idx="1"/>
          </p:nvPr>
        </p:nvSpPr>
        <p:spPr>
          <a:xfrm>
            <a:off x="0" y="762000"/>
            <a:ext cx="9144000" cy="6096000"/>
          </a:xfrm>
        </p:spPr>
        <p:txBody>
          <a:bodyPr>
            <a:normAutofit fontScale="92500" lnSpcReduction="20000"/>
          </a:bodyPr>
          <a:lstStyle/>
          <a:p>
            <a:pPr>
              <a:lnSpc>
                <a:spcPct val="150000"/>
              </a:lnSpc>
            </a:pPr>
            <a:r>
              <a:rPr lang="en-US" sz="3200" dirty="0"/>
              <a:t>Click on “review” (assuming you have time left over)</a:t>
            </a:r>
          </a:p>
          <a:p>
            <a:pPr>
              <a:lnSpc>
                <a:spcPct val="150000"/>
              </a:lnSpc>
            </a:pPr>
            <a:r>
              <a:rPr lang="en-US" sz="3200" dirty="0"/>
              <a:t>This will take you to the screen that shows you all 132 questions, indicating the ones that you have </a:t>
            </a:r>
            <a:r>
              <a:rPr lang="en-US" sz="3200" u="sng" dirty="0">
                <a:solidFill>
                  <a:srgbClr val="4BEA36"/>
                </a:solidFill>
              </a:rPr>
              <a:t>marked earlier</a:t>
            </a:r>
            <a:r>
              <a:rPr lang="en-US" sz="3200" dirty="0">
                <a:solidFill>
                  <a:srgbClr val="4BEA36"/>
                </a:solidFill>
              </a:rPr>
              <a:t>.</a:t>
            </a:r>
          </a:p>
          <a:p>
            <a:pPr>
              <a:lnSpc>
                <a:spcPct val="150000"/>
              </a:lnSpc>
            </a:pPr>
            <a:r>
              <a:rPr lang="en-US" sz="3200" dirty="0"/>
              <a:t>Remember, you have already answered these questions. But in the leftover time, </a:t>
            </a:r>
            <a:r>
              <a:rPr lang="en-US" sz="3200" u="sng" dirty="0">
                <a:solidFill>
                  <a:srgbClr val="4BEA36"/>
                </a:solidFill>
              </a:rPr>
              <a:t>you can re-think</a:t>
            </a:r>
            <a:r>
              <a:rPr lang="en-US" sz="3200" dirty="0">
                <a:solidFill>
                  <a:srgbClr val="4BEA36"/>
                </a:solidFill>
              </a:rPr>
              <a:t> </a:t>
            </a:r>
            <a:r>
              <a:rPr lang="en-US" sz="3200" dirty="0"/>
              <a:t>them and change your answer.</a:t>
            </a:r>
          </a:p>
          <a:p>
            <a:pPr>
              <a:lnSpc>
                <a:spcPct val="150000"/>
              </a:lnSpc>
            </a:pPr>
            <a:r>
              <a:rPr lang="en-US" sz="3200" dirty="0"/>
              <a:t>Remember though: your </a:t>
            </a:r>
            <a:r>
              <a:rPr lang="en-US" sz="3200" u="sng" dirty="0">
                <a:solidFill>
                  <a:srgbClr val="4BEA36"/>
                </a:solidFill>
              </a:rPr>
              <a:t>first choice</a:t>
            </a:r>
            <a:r>
              <a:rPr lang="en-US" sz="3200" dirty="0">
                <a:solidFill>
                  <a:srgbClr val="4BEA36"/>
                </a:solidFill>
              </a:rPr>
              <a:t> </a:t>
            </a:r>
            <a:r>
              <a:rPr lang="en-US" sz="3200" dirty="0"/>
              <a:t>is usually the right one!</a:t>
            </a:r>
          </a:p>
          <a:p>
            <a:endParaRPr lang="en-US" dirty="0"/>
          </a:p>
        </p:txBody>
      </p:sp>
      <p:sp>
        <p:nvSpPr>
          <p:cNvPr id="4" name="Slide Number Placeholder 3">
            <a:extLst>
              <a:ext uri="{FF2B5EF4-FFF2-40B4-BE49-F238E27FC236}">
                <a16:creationId xmlns:a16="http://schemas.microsoft.com/office/drawing/2014/main" id="{31EFD59B-387B-BEB9-F8F3-8A9DDFBD227C}"/>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98</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57526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3">
                                            <p:txEl>
                                              <p:pRg st="3" end="3"/>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5AFF0-A039-1F95-CC67-B091EACD2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ACF3B-7B70-F24A-18E7-CCEECA9862AB}"/>
              </a:ext>
            </a:extLst>
          </p:cNvPr>
          <p:cNvSpPr>
            <a:spLocks noGrp="1"/>
          </p:cNvSpPr>
          <p:nvPr>
            <p:ph type="title"/>
          </p:nvPr>
        </p:nvSpPr>
        <p:spPr>
          <a:xfrm>
            <a:off x="152400" y="0"/>
            <a:ext cx="7886700" cy="1325563"/>
          </a:xfrm>
        </p:spPr>
        <p:txBody>
          <a:bodyPr/>
          <a:lstStyle/>
          <a:p>
            <a:r>
              <a:rPr lang="en-US" dirty="0"/>
              <a:t>Remember:</a:t>
            </a:r>
          </a:p>
        </p:txBody>
      </p:sp>
      <p:sp>
        <p:nvSpPr>
          <p:cNvPr id="3" name="Content Placeholder 2">
            <a:extLst>
              <a:ext uri="{FF2B5EF4-FFF2-40B4-BE49-F238E27FC236}">
                <a16:creationId xmlns:a16="http://schemas.microsoft.com/office/drawing/2014/main" id="{77F65A77-4F52-80E8-7C91-A9C83B6F7776}"/>
              </a:ext>
            </a:extLst>
          </p:cNvPr>
          <p:cNvSpPr>
            <a:spLocks noGrp="1"/>
          </p:cNvSpPr>
          <p:nvPr>
            <p:ph idx="1"/>
          </p:nvPr>
        </p:nvSpPr>
        <p:spPr>
          <a:xfrm>
            <a:off x="381000" y="1825625"/>
            <a:ext cx="8134350" cy="4530726"/>
          </a:xfrm>
        </p:spPr>
        <p:txBody>
          <a:bodyPr>
            <a:normAutofit lnSpcReduction="10000"/>
          </a:bodyPr>
          <a:lstStyle/>
          <a:p>
            <a:pPr>
              <a:lnSpc>
                <a:spcPct val="150000"/>
              </a:lnSpc>
            </a:pPr>
            <a:r>
              <a:rPr lang="en-US" sz="3200" dirty="0"/>
              <a:t>There are </a:t>
            </a:r>
            <a:r>
              <a:rPr lang="en-US" sz="3200" u="sng" dirty="0">
                <a:solidFill>
                  <a:srgbClr val="4BEA36"/>
                </a:solidFill>
              </a:rPr>
              <a:t>132 </a:t>
            </a:r>
            <a:r>
              <a:rPr lang="en-US" sz="3200" dirty="0"/>
              <a:t>questions that are mostly multiple choice in an A-D format</a:t>
            </a:r>
          </a:p>
          <a:p>
            <a:pPr>
              <a:lnSpc>
                <a:spcPct val="150000"/>
              </a:lnSpc>
            </a:pPr>
            <a:r>
              <a:rPr lang="en-US" sz="3200" dirty="0"/>
              <a:t>Some of these are </a:t>
            </a:r>
            <a:r>
              <a:rPr lang="en-US" sz="3200" u="sng" dirty="0">
                <a:solidFill>
                  <a:srgbClr val="4BEA36"/>
                </a:solidFill>
              </a:rPr>
              <a:t>straightforward</a:t>
            </a:r>
          </a:p>
          <a:p>
            <a:pPr>
              <a:lnSpc>
                <a:spcPct val="150000"/>
              </a:lnSpc>
            </a:pPr>
            <a:r>
              <a:rPr lang="en-US" sz="3200" dirty="0"/>
              <a:t>If there is a straightforward question that you know the answer, </a:t>
            </a:r>
            <a:r>
              <a:rPr lang="en-US" sz="3200" u="sng" dirty="0">
                <a:solidFill>
                  <a:srgbClr val="4BEA36"/>
                </a:solidFill>
              </a:rPr>
              <a:t>click on it immediately</a:t>
            </a:r>
            <a:r>
              <a:rPr lang="en-US" sz="3200" dirty="0">
                <a:solidFill>
                  <a:srgbClr val="4BEA36"/>
                </a:solidFill>
              </a:rPr>
              <a:t> </a:t>
            </a:r>
            <a:r>
              <a:rPr lang="en-US" sz="3200" dirty="0"/>
              <a:t>and keep moving forward</a:t>
            </a:r>
          </a:p>
          <a:p>
            <a:endParaRPr lang="en-US" dirty="0"/>
          </a:p>
        </p:txBody>
      </p:sp>
      <p:sp>
        <p:nvSpPr>
          <p:cNvPr id="4" name="Slide Number Placeholder 3">
            <a:extLst>
              <a:ext uri="{FF2B5EF4-FFF2-40B4-BE49-F238E27FC236}">
                <a16:creationId xmlns:a16="http://schemas.microsoft.com/office/drawing/2014/main" id="{E00FF134-0319-1300-99EB-06BDA841A761}"/>
              </a:ext>
            </a:extLst>
          </p:cNvPr>
          <p:cNvSpPr>
            <a:spLocks noGrp="1"/>
          </p:cNvSpPr>
          <p:nvPr>
            <p:ph type="sldNum" sz="quarter" idx="12"/>
          </p:nvPr>
        </p:nvSpPr>
        <p:spPr/>
        <p:txBody>
          <a:bodyPr/>
          <a:lstStyle/>
          <a:p>
            <a:fld id="{B947BF24-8B00-4CB7-B21E-9E12012EF873}" type="slidenum">
              <a:rPr lang="en-US" smtClean="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rPr>
              <a:pPr/>
              <a:t>99</a:t>
            </a:fld>
            <a:endParaRPr lang="en-US" dirty="0">
              <a:gradFill flip="none" rotWithShape="1">
                <a:gsLst>
                  <a:gs pos="28000">
                    <a:srgbClr val="D6BE0B">
                      <a:lumMod val="93000"/>
                    </a:srgbClr>
                  </a:gs>
                  <a:gs pos="0">
                    <a:srgbClr val="F8EB88">
                      <a:lumMod val="38000"/>
                      <a:lumOff val="62000"/>
                    </a:srgbClr>
                  </a:gs>
                  <a:gs pos="100000">
                    <a:srgbClr val="94D7E4">
                      <a:lumMod val="0"/>
                      <a:lumOff val="100000"/>
                    </a:srgbClr>
                  </a:gs>
                </a:gsLst>
                <a:lin ang="5400000" scaled="1"/>
                <a:tileRect/>
              </a:gradFill>
            </a:endParaRPr>
          </a:p>
        </p:txBody>
      </p:sp>
      <p:pic>
        <p:nvPicPr>
          <p:cNvPr id="13316" name="Picture 4" descr="Image result for multiple choice">
            <a:extLst>
              <a:ext uri="{FF2B5EF4-FFF2-40B4-BE49-F238E27FC236}">
                <a16:creationId xmlns:a16="http://schemas.microsoft.com/office/drawing/2014/main" id="{71979B1C-D2FC-ADAB-65BE-B7E5EBB234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827" y="227807"/>
            <a:ext cx="2852530"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50DF81-5BEE-8ED8-7834-491E85ACB3A1}"/>
              </a:ext>
            </a:extLst>
          </p:cNvPr>
          <p:cNvSpPr txBox="1"/>
          <p:nvPr/>
        </p:nvSpPr>
        <p:spPr>
          <a:xfrm>
            <a:off x="7105650" y="-29706"/>
            <a:ext cx="2819400" cy="215444"/>
          </a:xfrm>
          <a:prstGeom prst="rect">
            <a:avLst/>
          </a:prstGeom>
          <a:noFill/>
        </p:spPr>
        <p:txBody>
          <a:bodyPr wrap="square" rtlCol="0">
            <a:spAutoFit/>
          </a:bodyPr>
          <a:lstStyle/>
          <a:p>
            <a:r>
              <a:rPr lang="en-US" sz="800" dirty="0"/>
              <a:t>Image Credit: </a:t>
            </a:r>
            <a:r>
              <a:rPr lang="en-US" sz="800" dirty="0">
                <a:hlinkClick r:id="rId3"/>
              </a:rPr>
              <a:t>https://elearningindustry.com</a:t>
            </a:r>
            <a:endParaRPr lang="en-US" sz="800" dirty="0"/>
          </a:p>
        </p:txBody>
      </p:sp>
    </p:spTree>
    <p:extLst>
      <p:ext uri="{BB962C8B-B14F-4D97-AF65-F5344CB8AC3E}">
        <p14:creationId xmlns:p14="http://schemas.microsoft.com/office/powerpoint/2010/main" val="4264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FFFF"/>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3">
                                            <p:txEl>
                                              <p:pRg st="1" end="1"/>
                                            </p:txEl>
                                          </p:spTgt>
                                        </p:tgtEl>
                                        <p:attrNameLst>
                                          <p:attrName>style.color</p:attrName>
                                        </p:attrNameLst>
                                      </p:cBhvr>
                                      <p:to>
                                        <a:srgbClr val="FFFFFF"/>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3">
                                            <p:txEl>
                                              <p:pRg st="2" end="2"/>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Depth">
  <a:themeElements>
    <a:clrScheme name="Custom 1">
      <a:dk1>
        <a:srgbClr val="F8EB88"/>
      </a:dk1>
      <a:lt1>
        <a:srgbClr val="D6BE0B"/>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TC104033923[[fn=Depth]]</Template>
  <TotalTime>6326</TotalTime>
  <Words>7546</Words>
  <Application>Microsoft Office PowerPoint</Application>
  <PresentationFormat>On-screen Show (4:3)</PresentationFormat>
  <Paragraphs>772</Paragraphs>
  <Slides>120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120</vt:i4>
      </vt:variant>
    </vt:vector>
  </HeadingPairs>
  <TitlesOfParts>
    <vt:vector size="130" baseType="lpstr">
      <vt:lpstr>Arial</vt:lpstr>
      <vt:lpstr>Arial Narrow</vt:lpstr>
      <vt:lpstr>Bembo</vt:lpstr>
      <vt:lpstr>Calibri</vt:lpstr>
      <vt:lpstr>Corbel</vt:lpstr>
      <vt:lpstr>Franklin Gothic Book</vt:lpstr>
      <vt:lpstr>Myriad Pro Light</vt:lpstr>
      <vt:lpstr>New York</vt:lpstr>
      <vt:lpstr>Times New Roman</vt:lpstr>
      <vt:lpstr>1_Depth</vt:lpstr>
      <vt:lpstr>Passing the Praxis SLP with Flying Colors:  Practical Strategies  </vt:lpstr>
      <vt:lpstr>Disclosure</vt:lpstr>
      <vt:lpstr>PowerPoint Presentation</vt:lpstr>
      <vt:lpstr>To connect on social media:</vt:lpstr>
      <vt:lpstr>PowerPoint Presentation</vt:lpstr>
      <vt:lpstr>PowerPoint Presentation</vt:lpstr>
      <vt:lpstr>OUTLINE</vt:lpstr>
      <vt:lpstr>PowerPoint Presentation</vt:lpstr>
      <vt:lpstr>Our latest 2024 sixth edition:</vt:lpstr>
      <vt:lpstr>I. Getting Ready for the Exam: Studying and Preparation</vt:lpstr>
      <vt:lpstr>The Over-arching Goal Of The Praxis:**</vt:lpstr>
      <vt:lpstr>Do NOT take the Praxis…**</vt:lpstr>
      <vt:lpstr>Taking and passing the Praxis</vt:lpstr>
      <vt:lpstr>There are different versions of the Praxis:</vt:lpstr>
      <vt:lpstr>There are three major areas covered in the Praxis examination:</vt:lpstr>
      <vt:lpstr>Areas covered in the Praxis:</vt:lpstr>
      <vt:lpstr>Areas covered in the Praxis:</vt:lpstr>
      <vt:lpstr>When you study… **</vt:lpstr>
      <vt:lpstr>If you have a disability that does not allow you to take the exam under standard conditions….**</vt:lpstr>
      <vt:lpstr>If you need accomodations:</vt:lpstr>
      <vt:lpstr>For more helpful information about the Praxis:**</vt:lpstr>
      <vt:lpstr>Study Options for the Praxis-SLP</vt:lpstr>
      <vt:lpstr>PowerPoint Presentation</vt:lpstr>
      <vt:lpstr>When studying for the Praxis:</vt:lpstr>
      <vt:lpstr>When you study:</vt:lpstr>
      <vt:lpstr>When you take practice examinations:</vt:lpstr>
      <vt:lpstr>www.AdvancedReviewPractice.com** </vt:lpstr>
      <vt:lpstr>AdvancedReviewPractice.com** </vt:lpstr>
      <vt:lpstr>AdvancedReviewPractice.com** </vt:lpstr>
      <vt:lpstr>AdvancedReviewPractice.com** </vt:lpstr>
      <vt:lpstr>AdvancedReviewPractice.com** </vt:lpstr>
      <vt:lpstr>Fundamentals for the Big Day</vt:lpstr>
      <vt:lpstr>In terms of the testing center:</vt:lpstr>
      <vt:lpstr>On the Test Day:</vt:lpstr>
      <vt:lpstr>When you get to the testing center:</vt:lpstr>
      <vt:lpstr>At the testing center…</vt:lpstr>
      <vt:lpstr>They won’t let you move once you are seated at a computer…</vt:lpstr>
      <vt:lpstr>If you must chew a lozenge or cough drop:</vt:lpstr>
      <vt:lpstr>Before you enter the testing room:</vt:lpstr>
      <vt:lpstr>You will be “wanded”</vt:lpstr>
      <vt:lpstr>Taking a break to leave and then coming back…</vt:lpstr>
      <vt:lpstr>II. SAMPLE QUESTIONS</vt:lpstr>
      <vt:lpstr>There are some new formats…**</vt:lpstr>
      <vt:lpstr>Question formats include:</vt:lpstr>
      <vt:lpstr>Question formats also include:</vt:lpstr>
      <vt:lpstr>More question formats:</vt:lpstr>
      <vt:lpstr>PowerPoint Presentation</vt:lpstr>
      <vt:lpstr>PowerPoint Presentation</vt:lpstr>
      <vt:lpstr>PowerPoint Presentation</vt:lpstr>
      <vt:lpstr>Sample question:</vt:lpstr>
      <vt:lpstr>The primary muscle for rounding the lips is the:</vt:lpstr>
      <vt:lpstr>Another question example:</vt:lpstr>
      <vt:lpstr>Child language example:</vt:lpstr>
      <vt:lpstr>You are treating Jenna, a 2-year old who is just putting 2 words together. Which of Brown’s morphemes will you target FIRST?</vt:lpstr>
      <vt:lpstr>PowerPoint Presentation</vt:lpstr>
      <vt:lpstr>PowerPoint Presentation</vt:lpstr>
      <vt:lpstr>Mr. Lum has had a stroke and now struggles and gropes when he is trying to speak. His comprehension of language is relatively intact. He probably has had a stroke in ____</vt:lpstr>
      <vt:lpstr>Caregivers bring Rita to you. She is 3 and her parents tell you that at home, she repeats words in utterances such as “Mommy, Mommy, Mommy, I want juice.” There is no struggle or awareness on Rita’s part. The best things for you to do is/are: </vt:lpstr>
      <vt:lpstr>Juan is an early interventionist whose caseload increased rapidly after Covid. He is recalling that the following is/are true: </vt:lpstr>
      <vt:lpstr>Neuro example:</vt:lpstr>
      <vt:lpstr>PowerPoint Presentation</vt:lpstr>
      <vt:lpstr>PowerPoint Presentation</vt:lpstr>
      <vt:lpstr>PowerPoint Presentation</vt:lpstr>
      <vt:lpstr>PowerPoint Presentation</vt:lpstr>
      <vt:lpstr>Swallowing example:</vt:lpstr>
      <vt:lpstr>PowerPoint Presentation</vt:lpstr>
      <vt:lpstr>Be sure to know…**</vt:lpstr>
      <vt:lpstr>The next slides contrasting speech and language differences from disorders in English Learning children are taken with permission from:</vt:lpstr>
      <vt:lpstr>For example:</vt:lpstr>
      <vt:lpstr>PowerPoint Presentation</vt:lpstr>
      <vt:lpstr>Which one of the following patterns would NOT be typical for most speakers of Asian-influenced English? </vt:lpstr>
      <vt:lpstr>PowerPoint Presentation</vt:lpstr>
      <vt:lpstr>PowerPoint Presentation</vt:lpstr>
      <vt:lpstr>PowerPoint Presentation</vt:lpstr>
      <vt:lpstr>Remember to study audiology</vt:lpstr>
      <vt:lpstr>You will need to be able to read audiograms:</vt:lpstr>
      <vt:lpstr>Audiology example: (you often have to read an audiogram and select the diagnosis)</vt:lpstr>
      <vt:lpstr>Another example:</vt:lpstr>
      <vt:lpstr>PowerPoint Presentation</vt:lpstr>
      <vt:lpstr>Speech sound disorder:</vt:lpstr>
      <vt:lpstr>PowerPoint Presentation</vt:lpstr>
      <vt:lpstr>PowerPoint Presentation</vt:lpstr>
      <vt:lpstr>There are many “case study” type questions**</vt:lpstr>
      <vt:lpstr>Here is a harder case study with 3 questions based upon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a harder case-based scenario with several questions on the case:</vt:lpstr>
      <vt:lpstr>You can use scratch paper provided by the testing center</vt:lpstr>
      <vt:lpstr>Before answering each question based on the case scenario:</vt:lpstr>
      <vt:lpstr>III. During the Exam: Specific Test-taking Strategies </vt:lpstr>
      <vt:lpstr>Remember:</vt:lpstr>
      <vt:lpstr>Flagging Questions</vt:lpstr>
      <vt:lpstr>When you get to the end of the test:</vt:lpstr>
      <vt:lpstr>Remember:</vt:lpstr>
      <vt:lpstr>Watch out for selected-response questions containing “NOT,”“LEAST,” and “EXCEPT” </vt:lpstr>
      <vt:lpstr>Other strategies for answering questions correctly include the following:</vt:lpstr>
      <vt:lpstr>Strategies continued:</vt:lpstr>
      <vt:lpstr>Strategies continued:</vt:lpstr>
      <vt:lpstr>Strategies continued:</vt:lpstr>
      <vt:lpstr>IV. After the Exam: Obtaining and Reporting Results </vt:lpstr>
      <vt:lpstr>If you click Cancel:</vt:lpstr>
      <vt:lpstr>If you click Report:</vt:lpstr>
      <vt:lpstr>To obtain your score:</vt:lpstr>
      <vt:lpstr>If you need to re-take the exam because you did not pass:</vt:lpstr>
      <vt:lpstr>If you do not pass the Praxis within the 2-year time frame…</vt:lpstr>
      <vt:lpstr>If you do not pass the Praxis the first time….</vt:lpstr>
      <vt:lpstr>Re-take the Praxis as soon as possible:</vt:lpstr>
      <vt:lpstr>One of my former students, “Wai Ling:”</vt:lpstr>
      <vt:lpstr>In summary:**</vt:lpstr>
      <vt:lpstr>In summary:</vt:lpstr>
      <vt:lpstr>There are 132 questions</vt:lpstr>
      <vt:lpstr>If you have a documented disability…</vt:lpstr>
      <vt:lpstr>It is necessary to pass the Praxis</vt:lpstr>
      <vt:lpstr>Good luck to you, and remember: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near-infrared spectroscopy to measure blood concentration changes in the brain</dc:title>
  <dc:creator>Caitlin</dc:creator>
  <cp:lastModifiedBy>Roseberry-Mckibbin, Celeste</cp:lastModifiedBy>
  <cp:revision>405</cp:revision>
  <dcterms:created xsi:type="dcterms:W3CDTF">2014-03-09T18:50:49Z</dcterms:created>
  <dcterms:modified xsi:type="dcterms:W3CDTF">2025-03-08T20:30:06Z</dcterms:modified>
</cp:coreProperties>
</file>