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90" r:id="rId3"/>
    <p:sldMasterId id="2147483773" r:id="rId4"/>
    <p:sldMasterId id="2147483796" r:id="rId5"/>
    <p:sldMasterId id="2147483908" r:id="rId6"/>
  </p:sldMasterIdLst>
  <p:notesMasterIdLst>
    <p:notesMasterId r:id="rId241"/>
  </p:notesMasterIdLst>
  <p:handoutMasterIdLst>
    <p:handoutMasterId r:id="rId242"/>
  </p:handoutMasterIdLst>
  <p:sldIdLst>
    <p:sldId id="465" r:id="rId7"/>
    <p:sldId id="313" r:id="rId8"/>
    <p:sldId id="427" r:id="rId9"/>
    <p:sldId id="464" r:id="rId10"/>
    <p:sldId id="842" r:id="rId11"/>
    <p:sldId id="422" r:id="rId12"/>
    <p:sldId id="423" r:id="rId13"/>
    <p:sldId id="2356" r:id="rId14"/>
    <p:sldId id="2357" r:id="rId15"/>
    <p:sldId id="426" r:id="rId16"/>
    <p:sldId id="429" r:id="rId17"/>
    <p:sldId id="430" r:id="rId18"/>
    <p:sldId id="431" r:id="rId19"/>
    <p:sldId id="849" r:id="rId20"/>
    <p:sldId id="432" r:id="rId21"/>
    <p:sldId id="315" r:id="rId22"/>
    <p:sldId id="316" r:id="rId23"/>
    <p:sldId id="317" r:id="rId24"/>
    <p:sldId id="257" r:id="rId25"/>
    <p:sldId id="851" r:id="rId26"/>
    <p:sldId id="852" r:id="rId27"/>
    <p:sldId id="847" r:id="rId28"/>
    <p:sldId id="266" r:id="rId29"/>
    <p:sldId id="434" r:id="rId30"/>
    <p:sldId id="267" r:id="rId31"/>
    <p:sldId id="268" r:id="rId32"/>
    <p:sldId id="843" r:id="rId33"/>
    <p:sldId id="877" r:id="rId34"/>
    <p:sldId id="878" r:id="rId35"/>
    <p:sldId id="879" r:id="rId36"/>
    <p:sldId id="883" r:id="rId37"/>
    <p:sldId id="884" r:id="rId38"/>
    <p:sldId id="885" r:id="rId39"/>
    <p:sldId id="277" r:id="rId40"/>
    <p:sldId id="853" r:id="rId41"/>
    <p:sldId id="854" r:id="rId42"/>
    <p:sldId id="435" r:id="rId43"/>
    <p:sldId id="293" r:id="rId44"/>
    <p:sldId id="288" r:id="rId45"/>
    <p:sldId id="261" r:id="rId46"/>
    <p:sldId id="330" r:id="rId47"/>
    <p:sldId id="472" r:id="rId48"/>
    <p:sldId id="478" r:id="rId49"/>
    <p:sldId id="477" r:id="rId50"/>
    <p:sldId id="269" r:id="rId51"/>
    <p:sldId id="271" r:id="rId52"/>
    <p:sldId id="474" r:id="rId53"/>
    <p:sldId id="473" r:id="rId54"/>
    <p:sldId id="272" r:id="rId55"/>
    <p:sldId id="471" r:id="rId56"/>
    <p:sldId id="290" r:id="rId57"/>
    <p:sldId id="291" r:id="rId58"/>
    <p:sldId id="297" r:id="rId59"/>
    <p:sldId id="848" r:id="rId60"/>
    <p:sldId id="292" r:id="rId61"/>
    <p:sldId id="289" r:id="rId62"/>
    <p:sldId id="331" r:id="rId63"/>
    <p:sldId id="299" r:id="rId64"/>
    <p:sldId id="302" r:id="rId65"/>
    <p:sldId id="459" r:id="rId66"/>
    <p:sldId id="460" r:id="rId67"/>
    <p:sldId id="332" r:id="rId68"/>
    <p:sldId id="303" r:id="rId69"/>
    <p:sldId id="294" r:id="rId70"/>
    <p:sldId id="333" r:id="rId71"/>
    <p:sldId id="334" r:id="rId72"/>
    <p:sldId id="335" r:id="rId73"/>
    <p:sldId id="368" r:id="rId74"/>
    <p:sldId id="367" r:id="rId75"/>
    <p:sldId id="300" r:id="rId76"/>
    <p:sldId id="859" r:id="rId77"/>
    <p:sldId id="301" r:id="rId78"/>
    <p:sldId id="475" r:id="rId79"/>
    <p:sldId id="336" r:id="rId80"/>
    <p:sldId id="461" r:id="rId81"/>
    <p:sldId id="296" r:id="rId82"/>
    <p:sldId id="436" r:id="rId83"/>
    <p:sldId id="447" r:id="rId84"/>
    <p:sldId id="338" r:id="rId85"/>
    <p:sldId id="305" r:id="rId86"/>
    <p:sldId id="306" r:id="rId87"/>
    <p:sldId id="307" r:id="rId88"/>
    <p:sldId id="437" r:id="rId89"/>
    <p:sldId id="438" r:id="rId90"/>
    <p:sldId id="308" r:id="rId91"/>
    <p:sldId id="365" r:id="rId92"/>
    <p:sldId id="309" r:id="rId93"/>
    <p:sldId id="462" r:id="rId94"/>
    <p:sldId id="479" r:id="rId95"/>
    <p:sldId id="310" r:id="rId96"/>
    <p:sldId id="361" r:id="rId97"/>
    <p:sldId id="403" r:id="rId98"/>
    <p:sldId id="275" r:id="rId99"/>
    <p:sldId id="455" r:id="rId100"/>
    <p:sldId id="349" r:id="rId101"/>
    <p:sldId id="882" r:id="rId102"/>
    <p:sldId id="352" r:id="rId103"/>
    <p:sldId id="406" r:id="rId104"/>
    <p:sldId id="445" r:id="rId105"/>
    <p:sldId id="440" r:id="rId106"/>
    <p:sldId id="407" r:id="rId107"/>
    <p:sldId id="354" r:id="rId108"/>
    <p:sldId id="355" r:id="rId109"/>
    <p:sldId id="356" r:id="rId110"/>
    <p:sldId id="458" r:id="rId111"/>
    <p:sldId id="845" r:id="rId112"/>
    <p:sldId id="357" r:id="rId113"/>
    <p:sldId id="351" r:id="rId114"/>
    <p:sldId id="353" r:id="rId115"/>
    <p:sldId id="453" r:id="rId116"/>
    <p:sldId id="454" r:id="rId117"/>
    <p:sldId id="321" r:id="rId118"/>
    <p:sldId id="323" r:id="rId119"/>
    <p:sldId id="324" r:id="rId120"/>
    <p:sldId id="320" r:id="rId121"/>
    <p:sldId id="325" r:id="rId122"/>
    <p:sldId id="2355" r:id="rId123"/>
    <p:sldId id="452" r:id="rId124"/>
    <p:sldId id="326" r:id="rId125"/>
    <p:sldId id="363" r:id="rId126"/>
    <p:sldId id="359" r:id="rId127"/>
    <p:sldId id="327" r:id="rId128"/>
    <p:sldId id="328" r:id="rId129"/>
    <p:sldId id="329" r:id="rId130"/>
    <p:sldId id="340" r:id="rId131"/>
    <p:sldId id="341" r:id="rId132"/>
    <p:sldId id="364" r:id="rId133"/>
    <p:sldId id="858" r:id="rId134"/>
    <p:sldId id="457" r:id="rId135"/>
    <p:sldId id="467" r:id="rId136"/>
    <p:sldId id="468" r:id="rId137"/>
    <p:sldId id="480" r:id="rId138"/>
    <p:sldId id="481" r:id="rId139"/>
    <p:sldId id="370" r:id="rId140"/>
    <p:sldId id="342" r:id="rId141"/>
    <p:sldId id="343" r:id="rId142"/>
    <p:sldId id="463" r:id="rId143"/>
    <p:sldId id="344" r:id="rId144"/>
    <p:sldId id="405" r:id="rId145"/>
    <p:sldId id="441" r:id="rId146"/>
    <p:sldId id="442" r:id="rId147"/>
    <p:sldId id="857" r:id="rId148"/>
    <p:sldId id="863" r:id="rId149"/>
    <p:sldId id="865" r:id="rId150"/>
    <p:sldId id="466" r:id="rId151"/>
    <p:sldId id="443" r:id="rId152"/>
    <p:sldId id="366" r:id="rId153"/>
    <p:sldId id="846" r:id="rId154"/>
    <p:sldId id="369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44" r:id="rId168"/>
    <p:sldId id="371" r:id="rId169"/>
    <p:sldId id="372" r:id="rId170"/>
    <p:sldId id="373" r:id="rId171"/>
    <p:sldId id="374" r:id="rId172"/>
    <p:sldId id="488" r:id="rId173"/>
    <p:sldId id="489" r:id="rId174"/>
    <p:sldId id="375" r:id="rId175"/>
    <p:sldId id="864" r:id="rId176"/>
    <p:sldId id="420" r:id="rId177"/>
    <p:sldId id="446" r:id="rId178"/>
    <p:sldId id="401" r:id="rId179"/>
    <p:sldId id="379" r:id="rId180"/>
    <p:sldId id="377" r:id="rId181"/>
    <p:sldId id="469" r:id="rId182"/>
    <p:sldId id="470" r:id="rId183"/>
    <p:sldId id="381" r:id="rId184"/>
    <p:sldId id="449" r:id="rId185"/>
    <p:sldId id="382" r:id="rId186"/>
    <p:sldId id="383" r:id="rId187"/>
    <p:sldId id="384" r:id="rId188"/>
    <p:sldId id="393" r:id="rId189"/>
    <p:sldId id="385" r:id="rId190"/>
    <p:sldId id="386" r:id="rId191"/>
    <p:sldId id="391" r:id="rId192"/>
    <p:sldId id="490" r:id="rId193"/>
    <p:sldId id="2354" r:id="rId194"/>
    <p:sldId id="392" r:id="rId195"/>
    <p:sldId id="448" r:id="rId196"/>
    <p:sldId id="395" r:id="rId197"/>
    <p:sldId id="396" r:id="rId198"/>
    <p:sldId id="397" r:id="rId199"/>
    <p:sldId id="398" r:id="rId200"/>
    <p:sldId id="399" r:id="rId201"/>
    <p:sldId id="485" r:id="rId202"/>
    <p:sldId id="486" r:id="rId203"/>
    <p:sldId id="487" r:id="rId204"/>
    <p:sldId id="841" r:id="rId205"/>
    <p:sldId id="360" r:id="rId206"/>
    <p:sldId id="491" r:id="rId207"/>
    <p:sldId id="492" r:id="rId208"/>
    <p:sldId id="493" r:id="rId209"/>
    <p:sldId id="346" r:id="rId210"/>
    <p:sldId id="347" r:id="rId211"/>
    <p:sldId id="348" r:id="rId212"/>
    <p:sldId id="495" r:id="rId213"/>
    <p:sldId id="496" r:id="rId214"/>
    <p:sldId id="497" r:id="rId215"/>
    <p:sldId id="498" r:id="rId216"/>
    <p:sldId id="499" r:id="rId217"/>
    <p:sldId id="501" r:id="rId218"/>
    <p:sldId id="550" r:id="rId219"/>
    <p:sldId id="551" r:id="rId220"/>
    <p:sldId id="553" r:id="rId221"/>
    <p:sldId id="554" r:id="rId222"/>
    <p:sldId id="856" r:id="rId223"/>
    <p:sldId id="376" r:id="rId224"/>
    <p:sldId id="502" r:id="rId225"/>
    <p:sldId id="503" r:id="rId226"/>
    <p:sldId id="362" r:id="rId227"/>
    <p:sldId id="504" r:id="rId228"/>
    <p:sldId id="850" r:id="rId229"/>
    <p:sldId id="345" r:id="rId230"/>
    <p:sldId id="456" r:id="rId231"/>
    <p:sldId id="450" r:id="rId232"/>
    <p:sldId id="451" r:id="rId233"/>
    <p:sldId id="439" r:id="rId234"/>
    <p:sldId id="279" r:id="rId235"/>
    <p:sldId id="281" r:id="rId236"/>
    <p:sldId id="284" r:id="rId237"/>
    <p:sldId id="285" r:id="rId238"/>
    <p:sldId id="286" r:id="rId239"/>
    <p:sldId id="844" r:id="rId24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738"/>
    </p:cViewPr>
  </p:sorterViewPr>
  <p:notesViewPr>
    <p:cSldViewPr snapToGrid="0">
      <p:cViewPr varScale="1">
        <p:scale>
          <a:sx n="64" d="100"/>
          <a:sy n="64" d="100"/>
        </p:scale>
        <p:origin x="26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26" Type="http://schemas.openxmlformats.org/officeDocument/2006/relationships/slide" Target="slides/slide220.xml"/><Relationship Id="rId247" Type="http://schemas.microsoft.com/office/2016/11/relationships/changesInfo" Target="changesInfos/changesInfo1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slide" Target="slides/slide210.xml"/><Relationship Id="rId237" Type="http://schemas.openxmlformats.org/officeDocument/2006/relationships/slide" Target="slides/slide231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227" Type="http://schemas.openxmlformats.org/officeDocument/2006/relationships/slide" Target="slides/slide221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217" Type="http://schemas.openxmlformats.org/officeDocument/2006/relationships/slide" Target="slides/slide21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2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7" Type="http://schemas.openxmlformats.org/officeDocument/2006/relationships/slide" Target="slides/slide201.xml"/><Relationship Id="rId228" Type="http://schemas.openxmlformats.org/officeDocument/2006/relationships/slide" Target="slides/slide222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8" Type="http://schemas.openxmlformats.org/officeDocument/2006/relationships/slide" Target="slides/slide212.xml"/><Relationship Id="rId239" Type="http://schemas.openxmlformats.org/officeDocument/2006/relationships/slide" Target="slides/slide233.xml"/><Relationship Id="rId24" Type="http://schemas.openxmlformats.org/officeDocument/2006/relationships/slide" Target="slides/slide18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31" Type="http://schemas.openxmlformats.org/officeDocument/2006/relationships/slide" Target="slides/slide125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208" Type="http://schemas.openxmlformats.org/officeDocument/2006/relationships/slide" Target="slides/slide202.xml"/><Relationship Id="rId229" Type="http://schemas.openxmlformats.org/officeDocument/2006/relationships/slide" Target="slides/slide223.xml"/><Relationship Id="rId240" Type="http://schemas.openxmlformats.org/officeDocument/2006/relationships/slide" Target="slides/slide234.xml"/><Relationship Id="rId14" Type="http://schemas.openxmlformats.org/officeDocument/2006/relationships/slide" Target="slides/slide8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8" Type="http://schemas.openxmlformats.org/officeDocument/2006/relationships/slide" Target="slides/slide2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219" Type="http://schemas.openxmlformats.org/officeDocument/2006/relationships/slide" Target="slides/slide213.xml"/><Relationship Id="rId230" Type="http://schemas.openxmlformats.org/officeDocument/2006/relationships/slide" Target="slides/slide224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220" Type="http://schemas.openxmlformats.org/officeDocument/2006/relationships/slide" Target="slides/slide214.xml"/><Relationship Id="rId241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slide" Target="slides/slide209.xml"/><Relationship Id="rId236" Type="http://schemas.openxmlformats.org/officeDocument/2006/relationships/slide" Target="slides/slide230.xml"/><Relationship Id="rId26" Type="http://schemas.openxmlformats.org/officeDocument/2006/relationships/slide" Target="slides/slide20.xml"/><Relationship Id="rId231" Type="http://schemas.openxmlformats.org/officeDocument/2006/relationships/slide" Target="slides/slide225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242" Type="http://schemas.openxmlformats.org/officeDocument/2006/relationships/handoutMaster" Target="handoutMasters/handoutMaster1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32" Type="http://schemas.openxmlformats.org/officeDocument/2006/relationships/slide" Target="slides/slide226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243" Type="http://schemas.openxmlformats.org/officeDocument/2006/relationships/presProps" Target="presProps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6.xml"/><Relationship Id="rId233" Type="http://schemas.openxmlformats.org/officeDocument/2006/relationships/slide" Target="slides/slide22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202" Type="http://schemas.openxmlformats.org/officeDocument/2006/relationships/slide" Target="slides/slide196.xml"/><Relationship Id="rId223" Type="http://schemas.openxmlformats.org/officeDocument/2006/relationships/slide" Target="slides/slide217.xml"/><Relationship Id="rId244" Type="http://schemas.openxmlformats.org/officeDocument/2006/relationships/viewProps" Target="viewProps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13" Type="http://schemas.openxmlformats.org/officeDocument/2006/relationships/slide" Target="slides/slide207.xml"/><Relationship Id="rId234" Type="http://schemas.openxmlformats.org/officeDocument/2006/relationships/slide" Target="slides/slide22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115" Type="http://schemas.openxmlformats.org/officeDocument/2006/relationships/slide" Target="slides/slide109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245" Type="http://schemas.openxmlformats.org/officeDocument/2006/relationships/theme" Target="theme/theme1.xml"/><Relationship Id="rId30" Type="http://schemas.openxmlformats.org/officeDocument/2006/relationships/slide" Target="slides/slide2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189" Type="http://schemas.openxmlformats.org/officeDocument/2006/relationships/slide" Target="slides/slide18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8.xml"/><Relationship Id="rId235" Type="http://schemas.openxmlformats.org/officeDocument/2006/relationships/slide" Target="slides/slide229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179" Type="http://schemas.openxmlformats.org/officeDocument/2006/relationships/slide" Target="slides/slide17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5" Type="http://schemas.openxmlformats.org/officeDocument/2006/relationships/slide" Target="slides/slide219.xml"/><Relationship Id="rId246" Type="http://schemas.openxmlformats.org/officeDocument/2006/relationships/tableStyles" Target="tableStyles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berry-Mckibbin, Celeste" userId="c1c0be33-cbd2-4b1b-a17b-0c3ab7a2a431" providerId="ADAL" clId="{BCB1368E-51C9-45E9-A3BB-CFA4D1032BEB}"/>
    <pc:docChg chg="custSel addSld delSld modSld">
      <pc:chgData name="Roseberry-Mckibbin, Celeste" userId="c1c0be33-cbd2-4b1b-a17b-0c3ab7a2a431" providerId="ADAL" clId="{BCB1368E-51C9-45E9-A3BB-CFA4D1032BEB}" dt="2025-01-06T20:16:51.340" v="551" actId="20577"/>
      <pc:docMkLst>
        <pc:docMk/>
      </pc:docMkLst>
      <pc:sldChg chg="delSp modSp mod">
        <pc:chgData name="Roseberry-Mckibbin, Celeste" userId="c1c0be33-cbd2-4b1b-a17b-0c3ab7a2a431" providerId="ADAL" clId="{BCB1368E-51C9-45E9-A3BB-CFA4D1032BEB}" dt="2025-01-06T19:33:30.301" v="80" actId="27636"/>
        <pc:sldMkLst>
          <pc:docMk/>
          <pc:sldMk cId="571907049" sldId="266"/>
        </pc:sldMkLst>
        <pc:spChg chg="del">
          <ac:chgData name="Roseberry-Mckibbin, Celeste" userId="c1c0be33-cbd2-4b1b-a17b-0c3ab7a2a431" providerId="ADAL" clId="{BCB1368E-51C9-45E9-A3BB-CFA4D1032BEB}" dt="2025-01-06T19:33:12.068" v="72" actId="478"/>
          <ac:spMkLst>
            <pc:docMk/>
            <pc:sldMk cId="571907049" sldId="266"/>
            <ac:spMk id="2" creationId="{494A8153-7C47-438B-85FA-49DE12D1D058}"/>
          </ac:spMkLst>
        </pc:spChg>
        <pc:spChg chg="mod">
          <ac:chgData name="Roseberry-Mckibbin, Celeste" userId="c1c0be33-cbd2-4b1b-a17b-0c3ab7a2a431" providerId="ADAL" clId="{BCB1368E-51C9-45E9-A3BB-CFA4D1032BEB}" dt="2025-01-06T19:33:20.171" v="74" actId="14100"/>
          <ac:spMkLst>
            <pc:docMk/>
            <pc:sldMk cId="571907049" sldId="266"/>
            <ac:spMk id="164866" creationId="{00000000-0000-0000-0000-000000000000}"/>
          </ac:spMkLst>
        </pc:spChg>
        <pc:spChg chg="mod">
          <ac:chgData name="Roseberry-Mckibbin, Celeste" userId="c1c0be33-cbd2-4b1b-a17b-0c3ab7a2a431" providerId="ADAL" clId="{BCB1368E-51C9-45E9-A3BB-CFA4D1032BEB}" dt="2025-01-06T19:33:30.301" v="80" actId="27636"/>
          <ac:spMkLst>
            <pc:docMk/>
            <pc:sldMk cId="571907049" sldId="266"/>
            <ac:spMk id="164867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47:10.861" v="200"/>
        <pc:sldMkLst>
          <pc:docMk/>
          <pc:sldMk cId="3878322334" sldId="301"/>
        </pc:sldMkLst>
        <pc:spChg chg="mod">
          <ac:chgData name="Roseberry-Mckibbin, Celeste" userId="c1c0be33-cbd2-4b1b-a17b-0c3ab7a2a431" providerId="ADAL" clId="{BCB1368E-51C9-45E9-A3BB-CFA4D1032BEB}" dt="2025-01-06T19:47:10.861" v="200"/>
          <ac:spMkLst>
            <pc:docMk/>
            <pc:sldMk cId="3878322334" sldId="301"/>
            <ac:spMk id="3" creationId="{00000000-0000-0000-0000-000000000000}"/>
          </ac:spMkLst>
        </pc:spChg>
      </pc:sldChg>
      <pc:sldChg chg="delSp modSp mod">
        <pc:chgData name="Roseberry-Mckibbin, Celeste" userId="c1c0be33-cbd2-4b1b-a17b-0c3ab7a2a431" providerId="ADAL" clId="{BCB1368E-51C9-45E9-A3BB-CFA4D1032BEB}" dt="2025-01-06T19:32:18.627" v="65" actId="20577"/>
        <pc:sldMkLst>
          <pc:docMk/>
          <pc:sldMk cId="1897660040" sldId="423"/>
        </pc:sldMkLst>
        <pc:spChg chg="mod">
          <ac:chgData name="Roseberry-Mckibbin, Celeste" userId="c1c0be33-cbd2-4b1b-a17b-0c3ab7a2a431" providerId="ADAL" clId="{BCB1368E-51C9-45E9-A3BB-CFA4D1032BEB}" dt="2025-01-06T19:32:18.627" v="65" actId="20577"/>
          <ac:spMkLst>
            <pc:docMk/>
            <pc:sldMk cId="1897660040" sldId="423"/>
            <ac:spMk id="102403" creationId="{00000000-0000-0000-0000-000000000000}"/>
          </ac:spMkLst>
        </pc:spChg>
        <pc:picChg chg="del">
          <ac:chgData name="Roseberry-Mckibbin, Celeste" userId="c1c0be33-cbd2-4b1b-a17b-0c3ab7a2a431" providerId="ADAL" clId="{BCB1368E-51C9-45E9-A3BB-CFA4D1032BEB}" dt="2025-01-06T19:31:54.545" v="5" actId="478"/>
          <ac:picMkLst>
            <pc:docMk/>
            <pc:sldMk cId="1897660040" sldId="423"/>
            <ac:picMk id="75780" creationId="{00000000-0000-0000-0000-000000000000}"/>
          </ac:picMkLst>
        </pc:picChg>
        <pc:picChg chg="del">
          <ac:chgData name="Roseberry-Mckibbin, Celeste" userId="c1c0be33-cbd2-4b1b-a17b-0c3ab7a2a431" providerId="ADAL" clId="{BCB1368E-51C9-45E9-A3BB-CFA4D1032BEB}" dt="2025-01-06T19:31:55.130" v="6" actId="478"/>
          <ac:picMkLst>
            <pc:docMk/>
            <pc:sldMk cId="1897660040" sldId="423"/>
            <ac:picMk id="75781" creationId="{00000000-0000-0000-0000-000000000000}"/>
          </ac:picMkLst>
        </pc:picChg>
      </pc:sldChg>
      <pc:sldChg chg="modSp">
        <pc:chgData name="Roseberry-Mckibbin, Celeste" userId="c1c0be33-cbd2-4b1b-a17b-0c3ab7a2a431" providerId="ADAL" clId="{BCB1368E-51C9-45E9-A3BB-CFA4D1032BEB}" dt="2025-01-06T19:31:24.454" v="3" actId="14100"/>
        <pc:sldMkLst>
          <pc:docMk/>
          <pc:sldMk cId="2706255121" sldId="427"/>
        </pc:sldMkLst>
        <pc:spChg chg="mod">
          <ac:chgData name="Roseberry-Mckibbin, Celeste" userId="c1c0be33-cbd2-4b1b-a17b-0c3ab7a2a431" providerId="ADAL" clId="{BCB1368E-51C9-45E9-A3BB-CFA4D1032BEB}" dt="2025-01-06T19:31:24.454" v="3" actId="14100"/>
          <ac:spMkLst>
            <pc:docMk/>
            <pc:sldMk cId="2706255121" sldId="427"/>
            <ac:spMk id="79875" creationId="{00000000-0000-0000-0000-000000000000}"/>
          </ac:spMkLst>
        </pc:spChg>
      </pc:sldChg>
      <pc:sldChg chg="modSp del mod">
        <pc:chgData name="Roseberry-Mckibbin, Celeste" userId="c1c0be33-cbd2-4b1b-a17b-0c3ab7a2a431" providerId="ADAL" clId="{BCB1368E-51C9-45E9-A3BB-CFA4D1032BEB}" dt="2025-01-06T19:33:06.543" v="71" actId="47"/>
        <pc:sldMkLst>
          <pc:docMk/>
          <pc:sldMk cId="3069292816" sldId="433"/>
        </pc:sldMkLst>
        <pc:spChg chg="mod">
          <ac:chgData name="Roseberry-Mckibbin, Celeste" userId="c1c0be33-cbd2-4b1b-a17b-0c3ab7a2a431" providerId="ADAL" clId="{BCB1368E-51C9-45E9-A3BB-CFA4D1032BEB}" dt="2025-01-06T19:33:02.617" v="70" actId="21"/>
          <ac:spMkLst>
            <pc:docMk/>
            <pc:sldMk cId="3069292816" sldId="433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20.283" v="169" actId="20577"/>
        <pc:sldMkLst>
          <pc:docMk/>
          <pc:sldMk cId="439923268" sldId="434"/>
        </pc:sldMkLst>
        <pc:spChg chg="mod">
          <ac:chgData name="Roseberry-Mckibbin, Celeste" userId="c1c0be33-cbd2-4b1b-a17b-0c3ab7a2a431" providerId="ADAL" clId="{BCB1368E-51C9-45E9-A3BB-CFA4D1032BEB}" dt="2025-01-06T19:34:20.283" v="169" actId="20577"/>
          <ac:spMkLst>
            <pc:docMk/>
            <pc:sldMk cId="439923268" sldId="434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30.172" v="171" actId="20577"/>
        <pc:sldMkLst>
          <pc:docMk/>
          <pc:sldMk cId="3338723284" sldId="843"/>
        </pc:sldMkLst>
        <pc:spChg chg="mod">
          <ac:chgData name="Roseberry-Mckibbin, Celeste" userId="c1c0be33-cbd2-4b1b-a17b-0c3ab7a2a431" providerId="ADAL" clId="{BCB1368E-51C9-45E9-A3BB-CFA4D1032BEB}" dt="2025-01-06T19:34:30.172" v="171" actId="20577"/>
          <ac:spMkLst>
            <pc:docMk/>
            <pc:sldMk cId="3338723284" sldId="843"/>
            <ac:spMk id="2" creationId="{00122693-065A-4758-B9DC-74795C281D71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2:44.802" v="67" actId="20577"/>
        <pc:sldMkLst>
          <pc:docMk/>
          <pc:sldMk cId="1343888540" sldId="847"/>
        </pc:sldMkLst>
        <pc:spChg chg="mod">
          <ac:chgData name="Roseberry-Mckibbin, Celeste" userId="c1c0be33-cbd2-4b1b-a17b-0c3ab7a2a431" providerId="ADAL" clId="{BCB1368E-51C9-45E9-A3BB-CFA4D1032BEB}" dt="2025-01-06T19:32:44.802" v="67" actId="20577"/>
          <ac:spMkLst>
            <pc:docMk/>
            <pc:sldMk cId="1343888540" sldId="847"/>
            <ac:spMk id="2" creationId="{F9E37C5D-4D8A-8DD3-8FC0-F0894D590C1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6:13.121" v="198" actId="20577"/>
        <pc:sldMkLst>
          <pc:docMk/>
          <pc:sldMk cId="583654010" sldId="848"/>
        </pc:sldMkLst>
        <pc:spChg chg="mod">
          <ac:chgData name="Roseberry-Mckibbin, Celeste" userId="c1c0be33-cbd2-4b1b-a17b-0c3ab7a2a431" providerId="ADAL" clId="{BCB1368E-51C9-45E9-A3BB-CFA4D1032BEB}" dt="2025-01-06T19:36:13.121" v="198" actId="20577"/>
          <ac:spMkLst>
            <pc:docMk/>
            <pc:sldMk cId="583654010" sldId="848"/>
            <ac:spMk id="2" creationId="{E58952D6-CA9B-E212-65E7-FCAE52992028}"/>
          </ac:spMkLst>
        </pc:spChg>
      </pc:sldChg>
      <pc:sldChg chg="modSp">
        <pc:chgData name="Roseberry-Mckibbin, Celeste" userId="c1c0be33-cbd2-4b1b-a17b-0c3ab7a2a431" providerId="ADAL" clId="{BCB1368E-51C9-45E9-A3BB-CFA4D1032BEB}" dt="2025-01-06T19:35:09.995" v="196" actId="14100"/>
        <pc:sldMkLst>
          <pc:docMk/>
          <pc:sldMk cId="4294139274" sldId="853"/>
        </pc:sldMkLst>
        <pc:spChg chg="mod">
          <ac:chgData name="Roseberry-Mckibbin, Celeste" userId="c1c0be33-cbd2-4b1b-a17b-0c3ab7a2a431" providerId="ADAL" clId="{BCB1368E-51C9-45E9-A3BB-CFA4D1032BEB}" dt="2025-01-06T19:35:09.995" v="196" actId="14100"/>
          <ac:spMkLst>
            <pc:docMk/>
            <pc:sldMk cId="4294139274" sldId="853"/>
            <ac:spMk id="2" creationId="{D2392AF0-2678-4F5C-BF4A-2AC064574998}"/>
          </ac:spMkLst>
        </pc:spChg>
      </pc:sldChg>
      <pc:sldChg chg="del">
        <pc:chgData name="Roseberry-Mckibbin, Celeste" userId="c1c0be33-cbd2-4b1b-a17b-0c3ab7a2a431" providerId="ADAL" clId="{BCB1368E-51C9-45E9-A3BB-CFA4D1032BEB}" dt="2025-01-06T19:31:51.566" v="4" actId="47"/>
        <pc:sldMkLst>
          <pc:docMk/>
          <pc:sldMk cId="1663249381" sldId="855"/>
        </pc:sldMkLst>
      </pc:sldChg>
      <pc:sldChg chg="del">
        <pc:chgData name="Roseberry-Mckibbin, Celeste" userId="c1c0be33-cbd2-4b1b-a17b-0c3ab7a2a431" providerId="ADAL" clId="{BCB1368E-51C9-45E9-A3BB-CFA4D1032BEB}" dt="2025-01-06T19:31:09.461" v="0" actId="47"/>
        <pc:sldMkLst>
          <pc:docMk/>
          <pc:sldMk cId="3435844383" sldId="860"/>
        </pc:sldMkLst>
      </pc:sldChg>
      <pc:sldChg chg="del">
        <pc:chgData name="Roseberry-Mckibbin, Celeste" userId="c1c0be33-cbd2-4b1b-a17b-0c3ab7a2a431" providerId="ADAL" clId="{BCB1368E-51C9-45E9-A3BB-CFA4D1032BEB}" dt="2025-01-06T19:31:10.665" v="1" actId="47"/>
        <pc:sldMkLst>
          <pc:docMk/>
          <pc:sldMk cId="2365054529" sldId="861"/>
        </pc:sldMkLst>
      </pc:sldChg>
      <pc:sldChg chg="modSp mod">
        <pc:chgData name="Roseberry-Mckibbin, Celeste" userId="c1c0be33-cbd2-4b1b-a17b-0c3ab7a2a431" providerId="ADAL" clId="{BCB1368E-51C9-45E9-A3BB-CFA4D1032BEB}" dt="2025-01-06T19:34:45.007" v="194" actId="20577"/>
        <pc:sldMkLst>
          <pc:docMk/>
          <pc:sldMk cId="3205349991" sldId="877"/>
        </pc:sldMkLst>
        <pc:spChg chg="mod">
          <ac:chgData name="Roseberry-Mckibbin, Celeste" userId="c1c0be33-cbd2-4b1b-a17b-0c3ab7a2a431" providerId="ADAL" clId="{BCB1368E-51C9-45E9-A3BB-CFA4D1032BEB}" dt="2025-01-06T19:34:45.007" v="194" actId="20577"/>
          <ac:spMkLst>
            <pc:docMk/>
            <pc:sldMk cId="3205349991" sldId="877"/>
            <ac:spMk id="3" creationId="{30D13E8C-CF37-46CC-9C6C-8667522D6B9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5:00.379" v="195" actId="20577"/>
        <pc:sldMkLst>
          <pc:docMk/>
          <pc:sldMk cId="3127591689" sldId="884"/>
        </pc:sldMkLst>
        <pc:spChg chg="mod">
          <ac:chgData name="Roseberry-Mckibbin, Celeste" userId="c1c0be33-cbd2-4b1b-a17b-0c3ab7a2a431" providerId="ADAL" clId="{BCB1368E-51C9-45E9-A3BB-CFA4D1032BEB}" dt="2025-01-06T19:35:00.379" v="195" actId="20577"/>
          <ac:spMkLst>
            <pc:docMk/>
            <pc:sldMk cId="3127591689" sldId="884"/>
            <ac:spMk id="2" creationId="{BFD970AA-01D6-461A-8767-802C2419B524}"/>
          </ac:spMkLst>
        </pc:spChg>
      </pc:sldChg>
      <pc:sldChg chg="new del">
        <pc:chgData name="Roseberry-Mckibbin, Celeste" userId="c1c0be33-cbd2-4b1b-a17b-0c3ab7a2a431" providerId="ADAL" clId="{BCB1368E-51C9-45E9-A3BB-CFA4D1032BEB}" dt="2025-01-06T19:54:55.878" v="202" actId="47"/>
        <pc:sldMkLst>
          <pc:docMk/>
          <pc:sldMk cId="1171143585" sldId="2356"/>
        </pc:sldMkLst>
      </pc:sldChg>
      <pc:sldChg chg="modSp new mod">
        <pc:chgData name="Roseberry-Mckibbin, Celeste" userId="c1c0be33-cbd2-4b1b-a17b-0c3ab7a2a431" providerId="ADAL" clId="{BCB1368E-51C9-45E9-A3BB-CFA4D1032BEB}" dt="2025-01-06T19:55:55.992" v="415" actId="20577"/>
        <pc:sldMkLst>
          <pc:docMk/>
          <pc:sldMk cId="2194222419" sldId="2356"/>
        </pc:sldMkLst>
        <pc:spChg chg="mod">
          <ac:chgData name="Roseberry-Mckibbin, Celeste" userId="c1c0be33-cbd2-4b1b-a17b-0c3ab7a2a431" providerId="ADAL" clId="{BCB1368E-51C9-45E9-A3BB-CFA4D1032BEB}" dt="2025-01-06T19:55:14.145" v="225" actId="20577"/>
          <ac:spMkLst>
            <pc:docMk/>
            <pc:sldMk cId="2194222419" sldId="2356"/>
            <ac:spMk id="2" creationId="{6B826AEF-F748-4E70-9D9C-EB2A5CC2A34C}"/>
          </ac:spMkLst>
        </pc:spChg>
        <pc:spChg chg="mod">
          <ac:chgData name="Roseberry-Mckibbin, Celeste" userId="c1c0be33-cbd2-4b1b-a17b-0c3ab7a2a431" providerId="ADAL" clId="{BCB1368E-51C9-45E9-A3BB-CFA4D1032BEB}" dt="2025-01-06T19:55:55.992" v="415" actId="20577"/>
          <ac:spMkLst>
            <pc:docMk/>
            <pc:sldMk cId="2194222419" sldId="2356"/>
            <ac:spMk id="3" creationId="{A3DE262C-0D29-4BE1-8714-20D714D10078}"/>
          </ac:spMkLst>
        </pc:spChg>
      </pc:sldChg>
      <pc:sldChg chg="modSp new mod">
        <pc:chgData name="Roseberry-Mckibbin, Celeste" userId="c1c0be33-cbd2-4b1b-a17b-0c3ab7a2a431" providerId="ADAL" clId="{BCB1368E-51C9-45E9-A3BB-CFA4D1032BEB}" dt="2025-01-06T20:16:51.340" v="551" actId="20577"/>
        <pc:sldMkLst>
          <pc:docMk/>
          <pc:sldMk cId="1380794840" sldId="2357"/>
        </pc:sldMkLst>
        <pc:spChg chg="mod">
          <ac:chgData name="Roseberry-Mckibbin, Celeste" userId="c1c0be33-cbd2-4b1b-a17b-0c3ab7a2a431" providerId="ADAL" clId="{BCB1368E-51C9-45E9-A3BB-CFA4D1032BEB}" dt="2025-01-06T20:16:05.516" v="479" actId="20577"/>
          <ac:spMkLst>
            <pc:docMk/>
            <pc:sldMk cId="1380794840" sldId="2357"/>
            <ac:spMk id="2" creationId="{089BD9FE-756A-4499-86EA-193E54783BF7}"/>
          </ac:spMkLst>
        </pc:spChg>
        <pc:spChg chg="mod">
          <ac:chgData name="Roseberry-Mckibbin, Celeste" userId="c1c0be33-cbd2-4b1b-a17b-0c3ab7a2a431" providerId="ADAL" clId="{BCB1368E-51C9-45E9-A3BB-CFA4D1032BEB}" dt="2025-01-06T20:16:51.340" v="551" actId="20577"/>
          <ac:spMkLst>
            <pc:docMk/>
            <pc:sldMk cId="1380794840" sldId="2357"/>
            <ac:spMk id="3" creationId="{398C862C-CD02-4D2F-8280-695EFE85B1CC}"/>
          </ac:spMkLst>
        </pc:spChg>
      </pc:sldChg>
    </pc:docChg>
  </pc:docChgLst>
  <pc:docChgLst>
    <pc:chgData name="Roseberry-Mckibbin, Celeste" userId="c1c0be33-cbd2-4b1b-a17b-0c3ab7a2a431" providerId="ADAL" clId="{FF749876-8F15-40E2-93E6-53EEBD878313}"/>
    <pc:docChg chg="custSel delSld modSld">
      <pc:chgData name="Roseberry-Mckibbin, Celeste" userId="c1c0be33-cbd2-4b1b-a17b-0c3ab7a2a431" providerId="ADAL" clId="{FF749876-8F15-40E2-93E6-53EEBD878313}" dt="2025-06-23T19:21:13.706" v="33" actId="47"/>
      <pc:docMkLst>
        <pc:docMk/>
      </pc:docMkLst>
      <pc:sldChg chg="modSp mod">
        <pc:chgData name="Roseberry-Mckibbin, Celeste" userId="c1c0be33-cbd2-4b1b-a17b-0c3ab7a2a431" providerId="ADAL" clId="{FF749876-8F15-40E2-93E6-53EEBD878313}" dt="2025-06-23T19:21:04.660" v="32" actId="20577"/>
        <pc:sldMkLst>
          <pc:docMk/>
          <pc:sldMk cId="77199369" sldId="850"/>
        </pc:sldMkLst>
        <pc:spChg chg="mod">
          <ac:chgData name="Roseberry-Mckibbin, Celeste" userId="c1c0be33-cbd2-4b1b-a17b-0c3ab7a2a431" providerId="ADAL" clId="{FF749876-8F15-40E2-93E6-53EEBD878313}" dt="2025-06-23T19:21:01.664" v="31" actId="5793"/>
          <ac:spMkLst>
            <pc:docMk/>
            <pc:sldMk cId="77199369" sldId="850"/>
            <ac:spMk id="2" creationId="{FB99085F-9CBF-3BA6-575F-4B1281001C06}"/>
          </ac:spMkLst>
        </pc:spChg>
        <pc:spChg chg="mod">
          <ac:chgData name="Roseberry-Mckibbin, Celeste" userId="c1c0be33-cbd2-4b1b-a17b-0c3ab7a2a431" providerId="ADAL" clId="{FF749876-8F15-40E2-93E6-53EEBD878313}" dt="2025-06-23T19:21:04.660" v="32" actId="20577"/>
          <ac:spMkLst>
            <pc:docMk/>
            <pc:sldMk cId="77199369" sldId="850"/>
            <ac:spMk id="3" creationId="{08832743-B2EB-635B-8862-338FB8609C60}"/>
          </ac:spMkLst>
        </pc:spChg>
      </pc:sldChg>
      <pc:sldChg chg="del">
        <pc:chgData name="Roseberry-Mckibbin, Celeste" userId="c1c0be33-cbd2-4b1b-a17b-0c3ab7a2a431" providerId="ADAL" clId="{FF749876-8F15-40E2-93E6-53EEBD878313}" dt="2025-06-23T19:21:13.706" v="33" actId="47"/>
        <pc:sldMkLst>
          <pc:docMk/>
          <pc:sldMk cId="958153452" sldId="862"/>
        </pc:sldMkLst>
      </pc:sldChg>
      <pc:sldChg chg="modSp mod">
        <pc:chgData name="Roseberry-Mckibbin, Celeste" userId="c1c0be33-cbd2-4b1b-a17b-0c3ab7a2a431" providerId="ADAL" clId="{FF749876-8F15-40E2-93E6-53EEBD878313}" dt="2025-06-23T19:19:40.876" v="2" actId="20577"/>
        <pc:sldMkLst>
          <pc:docMk/>
          <pc:sldMk cId="1951958377" sldId="883"/>
        </pc:sldMkLst>
        <pc:spChg chg="mod">
          <ac:chgData name="Roseberry-Mckibbin, Celeste" userId="c1c0be33-cbd2-4b1b-a17b-0c3ab7a2a431" providerId="ADAL" clId="{FF749876-8F15-40E2-93E6-53EEBD878313}" dt="2025-06-23T19:19:40.876" v="2" actId="20577"/>
          <ac:spMkLst>
            <pc:docMk/>
            <pc:sldMk cId="1951958377" sldId="883"/>
            <ac:spMk id="3" creationId="{1BFBB5A1-6AC4-4688-9C7A-0B2E571C85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FF6A8BD-CA68-4DCE-A5B3-8005B7B9F1F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7EEAA0-4B34-4091-83DC-5DEC9F8B3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5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1D5E847-9194-4225-BF29-E606C87822B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F1390DC-8545-4501-BFA8-F740BF4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0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7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BCCBA-432F-4793-A740-6D75A6DDEBDD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Refer to poster board</a:t>
            </a:r>
          </a:p>
        </p:txBody>
      </p:sp>
    </p:spTree>
    <p:extLst>
      <p:ext uri="{BB962C8B-B14F-4D97-AF65-F5344CB8AC3E}">
        <p14:creationId xmlns:p14="http://schemas.microsoft.com/office/powerpoint/2010/main" val="127392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D916-A28B-41C3-BB35-747815264E5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Vestibular – motor planning </a:t>
            </a:r>
          </a:p>
          <a:p>
            <a:r>
              <a:rPr lang="en-US" altLang="en-US"/>
              <a:t>May lack awareness of how his mouth, lips and tongue feels and work together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08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instinct is to calm them down</a:t>
            </a:r>
          </a:p>
          <a:p>
            <a:endParaRPr lang="en-US" dirty="0"/>
          </a:p>
          <a:p>
            <a:r>
              <a:rPr lang="en-US" dirty="0"/>
              <a:t>Seekers can become even more disorganized if input is not provided in an =organized  and structured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4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3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91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4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13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0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03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24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9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4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39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5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bookshelves</a:t>
            </a:r>
          </a:p>
          <a:p>
            <a:r>
              <a:rPr lang="en-US" dirty="0"/>
              <a:t>Reduce toys in room /on table (Sac State)</a:t>
            </a:r>
          </a:p>
          <a:p>
            <a:endParaRPr lang="en-US" dirty="0"/>
          </a:p>
          <a:p>
            <a:r>
              <a:rPr lang="en-US" dirty="0"/>
              <a:t>Bright lights increases arousal level</a:t>
            </a:r>
          </a:p>
          <a:p>
            <a:r>
              <a:rPr lang="en-US" dirty="0"/>
              <a:t>Use soft/natural light</a:t>
            </a:r>
          </a:p>
          <a:p>
            <a:endParaRPr lang="en-US" dirty="0"/>
          </a:p>
          <a:p>
            <a:r>
              <a:rPr lang="en-US" dirty="0"/>
              <a:t>Clothing/jewelry – too busy?</a:t>
            </a:r>
          </a:p>
          <a:p>
            <a:endParaRPr lang="en-US" dirty="0"/>
          </a:p>
          <a:p>
            <a:r>
              <a:rPr lang="en-US" dirty="0"/>
              <a:t>Visual countdown app</a:t>
            </a:r>
          </a:p>
          <a:p>
            <a:endParaRPr lang="en-US" dirty="0"/>
          </a:p>
          <a:p>
            <a:r>
              <a:rPr lang="en-US" dirty="0"/>
              <a:t>Calming videos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7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05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07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4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40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8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4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750EC-36D8-420B-A86D-4BF1D66C0DF8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73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6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8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5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52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86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03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9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B1872-1B5C-4CE1-8361-949DC002F26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800"/>
              <a:t>Developed by Jean Ayres, Psych/OT in 70’s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Looked at sensory systems that must work independently and as a team to accomplish tasks (i.e. tie your shoes, write thoughts on paper)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Any changes in the brain – even subtle changes can have a mjor impact on our	feelings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thoughts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actions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Explores environ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Tries new activities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Strives to meet increasingly complex challenges to feel successful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SUCCESS GIVES THE CONFIDENCE TO FORGE AHEAD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Appear normal yet changes result in behaviors that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confuse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anger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frustrate  parents/teachers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Many times focus is on emotional, social family problems that are secondary to the underlying neurological problems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Neuron?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We constantly receive a variety of sensory inputs from our environment throughout our day.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“Every child has an appetite for sensory nourishment.”  Kranowittz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These inputs include . . . . </a:t>
            </a:r>
          </a:p>
        </p:txBody>
      </p:sp>
    </p:spTree>
    <p:extLst>
      <p:ext uri="{BB962C8B-B14F-4D97-AF65-F5344CB8AC3E}">
        <p14:creationId xmlns:p14="http://schemas.microsoft.com/office/powerpoint/2010/main" val="20866795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34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0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42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61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4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5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99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3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2EFDD-3885-4913-ABEE-C169A92E292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Statistics:</a:t>
            </a:r>
          </a:p>
          <a:p>
            <a:r>
              <a:rPr lang="en-US" altLang="en-US" dirty="0"/>
              <a:t>1979 Ayers estimated 5-10% have SI </a:t>
            </a:r>
            <a:r>
              <a:rPr lang="en-US" altLang="en-US" dirty="0" err="1"/>
              <a:t>probs</a:t>
            </a:r>
            <a:r>
              <a:rPr lang="en-US" altLang="en-US" dirty="0"/>
              <a:t> significant enough to warrant intervention</a:t>
            </a:r>
          </a:p>
          <a:p>
            <a:endParaRPr lang="en-US" altLang="en-US" dirty="0"/>
          </a:p>
          <a:p>
            <a:r>
              <a:rPr lang="en-US" altLang="en-US" dirty="0"/>
              <a:t>Today </a:t>
            </a:r>
          </a:p>
          <a:p>
            <a:r>
              <a:rPr lang="en-US" altLang="en-US" dirty="0"/>
              <a:t>According to Dr. Lucy Jane Miller, the statistics report a minimum of 1 in 20 children in the US have SPD. This is the only published statistic and is based on her research thus far.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“It is when the brain is so disorganized that a person has difficulty functioning in daily life that the person has a diagnosis of SID”  </a:t>
            </a:r>
            <a:r>
              <a:rPr lang="en-US" altLang="en-US" dirty="0" err="1"/>
              <a:t>Kranowitz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51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a  stand alone dx</a:t>
            </a:r>
          </a:p>
          <a:p>
            <a:endParaRPr lang="en-US" dirty="0"/>
          </a:p>
          <a:p>
            <a:r>
              <a:rPr lang="en-US" dirty="0"/>
              <a:t>ADHD – 99%</a:t>
            </a:r>
          </a:p>
          <a:p>
            <a:endParaRPr lang="en-US" dirty="0"/>
          </a:p>
          <a:p>
            <a:r>
              <a:rPr lang="en-US" dirty="0"/>
              <a:t>Environmental deprivation – orphanage. Medically compromised</a:t>
            </a:r>
          </a:p>
          <a:p>
            <a:endParaRPr lang="en-US" dirty="0"/>
          </a:p>
          <a:p>
            <a:r>
              <a:rPr lang="en-US" dirty="0"/>
              <a:t>It’s not sensory if therapy doesn’t reduce behavior (give it 4 weeks, take data)</a:t>
            </a:r>
          </a:p>
          <a:p>
            <a:endParaRPr lang="en-US" dirty="0"/>
          </a:p>
          <a:p>
            <a:r>
              <a:rPr lang="en-US" dirty="0"/>
              <a:t>CP </a:t>
            </a:r>
            <a:r>
              <a:rPr lang="en-US"/>
              <a:t>- seekers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8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 – 0versensitive		Near - under sensitive</a:t>
            </a:r>
          </a:p>
          <a:p>
            <a:endParaRPr lang="en-US" dirty="0"/>
          </a:p>
          <a:p>
            <a:r>
              <a:rPr lang="en-US" dirty="0"/>
              <a:t>			</a:t>
            </a:r>
            <a:r>
              <a:rPr lang="en-US" dirty="0" err="1"/>
              <a:t>Inetroception</a:t>
            </a:r>
            <a:endParaRPr lang="en-US" dirty="0"/>
          </a:p>
          <a:p>
            <a:r>
              <a:rPr lang="en-US" dirty="0"/>
              <a:t>			Internal sensations</a:t>
            </a:r>
          </a:p>
          <a:p>
            <a:r>
              <a:rPr lang="en-US" dirty="0"/>
              <a:t>				hunger/thirst</a:t>
            </a:r>
          </a:p>
          <a:p>
            <a:r>
              <a:rPr lang="en-US" dirty="0"/>
              <a:t>				hot/cold</a:t>
            </a:r>
          </a:p>
          <a:p>
            <a:r>
              <a:rPr lang="en-US" dirty="0"/>
              <a:t>				pain/discomfort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8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0"/>
            <a:ext cx="2743200" cy="4221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0"/>
            <a:ext cx="8026400" cy="4221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99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57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8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mcwaknzj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80000" cy="640080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4800" y="381000"/>
            <a:ext cx="6197600" cy="4114800"/>
          </a:xfrm>
          <a:noFill/>
        </p:spPr>
        <p:txBody>
          <a:bodyPr/>
          <a:lstStyle>
            <a:lvl1pPr>
              <a:defRPr sz="6000"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4800" y="4724400"/>
            <a:ext cx="6197600" cy="1066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2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774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216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0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1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41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9000" y="1"/>
            <a:ext cx="21082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"/>
            <a:ext cx="61214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0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920752" y="3340101"/>
            <a:ext cx="10204449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74CBEAF9-9E58-4CC8-A6FF-6DD8A58DEEA4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493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099" grpId="1"/>
      <p:bldP spid="4100" grpId="0" build="p"/>
      <p:bldP spid="4100" grpId="1" build="allAtOnce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3706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673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312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3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46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874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546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91060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053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537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18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-4233" y="8445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0" y="-571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7"/>
          <a:stretch>
            <a:fillRect/>
          </a:stretch>
        </p:blipFill>
        <p:spPr bwMode="auto">
          <a:xfrm>
            <a:off x="0" y="-55563"/>
            <a:ext cx="121920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630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99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8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9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1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7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0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8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6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386917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386917" cy="3611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28800"/>
            <a:ext cx="5389033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611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5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8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59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1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3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41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994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89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729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796" y="40037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EE34-AA75-4A82-B74D-B771D1762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7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8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BE40-DA29-49AC-9C3B-AB3767D78B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89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D49D-A04B-48A7-A06C-A03575D548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22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0C8B-14C5-43CD-8139-374B2E014E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582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F477-ECB5-4CB9-9DEB-C735B92550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1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EA1F-3663-438A-8FF3-9759D3C3D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03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7B00-92BC-46AA-8AA5-7F1718C489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4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C7A15-97A8-472E-82AE-D316F3052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23D92-0E7B-4CB2-BF41-EB76D76870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4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5635E-E787-444A-94CA-BD018EDB5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55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5FCB1-D154-425F-8153-422494A419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8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8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B2455-8493-4A9C-AF81-02949B5D9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32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5830-BF9E-428F-B41E-08E0CFC858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8313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7044-0A3A-4C04-B748-15F9ACD56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7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5C52-1844-4E88-A56F-A22CAC60E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615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33C53-C1B1-49F9-AA55-742DD4306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93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62DB6-74C1-48F7-82C5-DF869226C0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06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4B14-6908-4DB1-B0D1-BCA2FB084A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71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28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01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8800"/>
            <a:ext cx="4011084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828801"/>
            <a:ext cx="6815667" cy="4297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90801"/>
            <a:ext cx="4011084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6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6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3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598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7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3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49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9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35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057400"/>
            <a:ext cx="7315200" cy="2670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0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2860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75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28400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752601"/>
            <a:ext cx="109728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1600" y="914400"/>
            <a:ext cx="1087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500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9600" y="6550026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75E59D-84FA-4770-A216-5AAFBA386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1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9812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3276601"/>
            <a:ext cx="109728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2"/>
            <a:ext cx="12192000" cy="191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8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mcwaknzj[1]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3149600" cy="632460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54400" y="0"/>
            <a:ext cx="8432800" cy="14478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54400" y="1600201"/>
            <a:ext cx="833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2484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46400" y="6629400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9753600" y="6400800"/>
            <a:ext cx="609600" cy="228600"/>
          </a:xfrm>
          <a:prstGeom prst="actionButtonBeginning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2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363200" y="6400800"/>
            <a:ext cx="508000" cy="228600"/>
          </a:xfrm>
          <a:prstGeom prst="actionButtonBackPrevious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3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1277600" y="6400800"/>
            <a:ext cx="508000" cy="228600"/>
          </a:xfrm>
          <a:prstGeom prst="actionButtonEnd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834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 build="p"/>
      <p:bldP spid="3075" grpId="1" build="allAtOnce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Monotype Sorts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687928F-DF43-4E7A-8026-3D909D687E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9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2060"/>
                </a:solidFill>
              </a:defRPr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2060"/>
                </a:solidFill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7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5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YDBuWJlsJI&amp;t=13s" TargetMode="External"/><Relationship Id="rId1" Type="http://schemas.openxmlformats.org/officeDocument/2006/relationships/slideLayout" Target="../slideLayouts/slideLayout7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0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9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9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0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8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90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2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90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AERJdldapQ" TargetMode="External"/><Relationship Id="rId1" Type="http://schemas.openxmlformats.org/officeDocument/2006/relationships/slideLayout" Target="../slideLayouts/slideLayout7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/org/10.1080/2331205X.2020.173682" TargetMode="External"/><Relationship Id="rId2" Type="http://schemas.openxmlformats.org/officeDocument/2006/relationships/hyperlink" Target="https://doi.org/10.1016/j.ridd.2020.103608t" TargetMode="Externa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scholarexchange.furman.edu/scjas" TargetMode="Externa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ta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home.earthlink.net/" TargetMode="External"/><Relationship Id="rId4" Type="http://schemas.openxmlformats.org/officeDocument/2006/relationships/hyperlink" Target="http://www.healthcaresource.com/otac/" TargetMode="Externa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resources.com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www.sensationalbrain.com/" TargetMode="External"/><Relationship Id="rId4" Type="http://schemas.openxmlformats.org/officeDocument/2006/relationships/hyperlink" Target="http://www.spouthpawenterprises.com/html/home.asp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smarts.com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hyperlink" Target="https://sensoryhealth.org/basic/understanding-sensory-processing-disorder" TargetMode="Externa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jamanetwork.com/journals/jamapediatrics/article-abstract/2813443" TargetMode="Externa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ebpages.csus.edu/celeste/" TargetMode="External"/><Relationship Id="rId1" Type="http://schemas.openxmlformats.org/officeDocument/2006/relationships/slideLayout" Target="../slideLayouts/slideLayout7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M2MGreq88Q" TargetMode="External"/><Relationship Id="rId1" Type="http://schemas.openxmlformats.org/officeDocument/2006/relationships/slideLayout" Target="../slideLayouts/slideLayout7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6DD7A-6481-4544-A982-57F7D7B1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633412"/>
            <a:ext cx="10553700" cy="5591175"/>
          </a:xfrm>
        </p:spPr>
        <p:txBody>
          <a:bodyPr/>
          <a:lstStyle/>
          <a:p>
            <a:pPr algn="ctr"/>
            <a:r>
              <a:rPr lang="en-US" sz="5400" dirty="0"/>
              <a:t>Multisensory Intervention for Children with Developmental Language Disorder, Sensory Processing Disorder, and Fine Motor Delays</a:t>
            </a:r>
          </a:p>
        </p:txBody>
      </p:sp>
    </p:spTree>
    <p:extLst>
      <p:ext uri="{BB962C8B-B14F-4D97-AF65-F5344CB8AC3E}">
        <p14:creationId xmlns:p14="http://schemas.microsoft.com/office/powerpoint/2010/main" val="58705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My goal for you….</a:t>
            </a:r>
          </a:p>
        </p:txBody>
      </p:sp>
      <p:sp>
        <p:nvSpPr>
          <p:cNvPr id="788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038600" y="1143000"/>
            <a:ext cx="5943600" cy="4495800"/>
          </a:xfrm>
        </p:spPr>
        <p:txBody>
          <a:bodyPr/>
          <a:lstStyle/>
          <a:p>
            <a:pPr eaLnBrk="1" hangingPunct="1"/>
            <a:r>
              <a:rPr lang="en-US" altLang="en-US"/>
              <a:t>Is to leave with an absolute minimum of 3 new ideas that you plan to incorporate into your work setting(s) with your students</a:t>
            </a:r>
          </a:p>
        </p:txBody>
      </p:sp>
      <p:pic>
        <p:nvPicPr>
          <p:cNvPr id="78852" name="Picture 3" descr="GlobeCircle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0"/>
            <a:ext cx="3252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5208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will also discuss social skills including: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00201"/>
            <a:ext cx="10096500" cy="4525963"/>
          </a:xfrm>
        </p:spPr>
        <p:txBody>
          <a:bodyPr/>
          <a:lstStyle/>
          <a:p>
            <a:r>
              <a:rPr lang="en-US" dirty="0" err="1"/>
              <a:t>Turntaking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Topic maintenance</a:t>
            </a:r>
          </a:p>
        </p:txBody>
      </p:sp>
    </p:spTree>
    <p:extLst>
      <p:ext uri="{BB962C8B-B14F-4D97-AF65-F5344CB8AC3E}">
        <p14:creationId xmlns:p14="http://schemas.microsoft.com/office/powerpoint/2010/main" val="8584312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also important to incorporate math and counting: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816" y="1574073"/>
            <a:ext cx="6860224" cy="5155887"/>
          </a:xfrm>
        </p:spPr>
      </p:pic>
    </p:spTree>
    <p:extLst>
      <p:ext uri="{BB962C8B-B14F-4D97-AF65-F5344CB8AC3E}">
        <p14:creationId xmlns:p14="http://schemas.microsoft.com/office/powerpoint/2010/main" val="40666446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Motor/ Writing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616" y="1600202"/>
            <a:ext cx="10345783" cy="4382588"/>
          </a:xfrm>
        </p:spPr>
        <p:txBody>
          <a:bodyPr/>
          <a:lstStyle/>
          <a:p>
            <a:r>
              <a:rPr lang="en-US" dirty="0"/>
              <a:t>Our primary goals are to help the child:</a:t>
            </a:r>
          </a:p>
          <a:p>
            <a:endParaRPr lang="en-US" dirty="0"/>
          </a:p>
          <a:p>
            <a:r>
              <a:rPr lang="en-US" dirty="0"/>
              <a:t>Achieve appropriate body positioning</a:t>
            </a:r>
          </a:p>
          <a:p>
            <a:r>
              <a:rPr lang="en-US" dirty="0"/>
              <a:t>Achieve good shoulder stability</a:t>
            </a:r>
          </a:p>
          <a:p>
            <a:r>
              <a:rPr lang="en-US" dirty="0"/>
              <a:t>Increase </a:t>
            </a:r>
            <a:r>
              <a:rPr lang="en-US" b="1" dirty="0">
                <a:solidFill>
                  <a:srgbClr val="FF0000"/>
                </a:solidFill>
              </a:rPr>
              <a:t>muscle tone </a:t>
            </a:r>
            <a:r>
              <a:rPr lang="en-US" dirty="0"/>
              <a:t>in the small muscles of the </a:t>
            </a:r>
            <a:r>
              <a:rPr lang="en-US" b="1" dirty="0">
                <a:solidFill>
                  <a:srgbClr val="FF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770404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body positioning includes: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a child do </a:t>
            </a:r>
            <a:r>
              <a:rPr lang="en-US" b="1" dirty="0">
                <a:solidFill>
                  <a:srgbClr val="FF0000"/>
                </a:solidFill>
              </a:rPr>
              <a:t>prone activities </a:t>
            </a:r>
            <a:r>
              <a:rPr lang="en-US" dirty="0"/>
              <a:t>on his/her stomach to strengthen trunk muscles</a:t>
            </a:r>
          </a:p>
          <a:p>
            <a:r>
              <a:rPr lang="en-US" dirty="0"/>
              <a:t>Having the child sit at </a:t>
            </a:r>
            <a:r>
              <a:rPr lang="en-US" b="1" dirty="0">
                <a:solidFill>
                  <a:srgbClr val="FF0000"/>
                </a:solidFill>
              </a:rPr>
              <a:t>90 degree angles</a:t>
            </a:r>
            <a:r>
              <a:rPr lang="en-US" dirty="0"/>
              <a:t>: sitting straight with his hips and knees at a 90-degree position; feet flat on the floor</a:t>
            </a:r>
          </a:p>
          <a:p>
            <a:r>
              <a:rPr lang="en-US" dirty="0"/>
              <a:t>If the child’s feet don’t touch the floor, put books or a box under her feet</a:t>
            </a:r>
          </a:p>
          <a:p>
            <a:r>
              <a:rPr lang="en-US" dirty="0"/>
              <a:t>To improve postural control, use a pillow or seat cushion</a:t>
            </a:r>
          </a:p>
        </p:txBody>
      </p:sp>
    </p:spTree>
    <p:extLst>
      <p:ext uri="{BB962C8B-B14F-4D97-AF65-F5344CB8AC3E}">
        <p14:creationId xmlns:p14="http://schemas.microsoft.com/office/powerpoint/2010/main" val="28283353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0746377" cy="395922"/>
          </a:xfrm>
        </p:spPr>
        <p:txBody>
          <a:bodyPr/>
          <a:lstStyle/>
          <a:p>
            <a:r>
              <a:rPr lang="en-US" dirty="0"/>
              <a:t>To improve shoulder stability: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982" y="809897"/>
            <a:ext cx="6104707" cy="5617029"/>
          </a:xfrm>
        </p:spPr>
        <p:txBody>
          <a:bodyPr/>
          <a:lstStyle/>
          <a:p>
            <a:r>
              <a:rPr lang="en-US" dirty="0"/>
              <a:t>Wheelbarrow walks—hold the child’s feet and have him walk on his hands</a:t>
            </a:r>
          </a:p>
          <a:p>
            <a:r>
              <a:rPr lang="en-US" dirty="0"/>
              <a:t>Have the child do </a:t>
            </a:r>
            <a:r>
              <a:rPr lang="en-US" b="1" dirty="0">
                <a:solidFill>
                  <a:srgbClr val="FF0000"/>
                </a:solidFill>
              </a:rPr>
              <a:t>pushups against the wall</a:t>
            </a:r>
          </a:p>
          <a:p>
            <a:r>
              <a:rPr lang="en-US" dirty="0"/>
              <a:t>Encourage prone or </a:t>
            </a:r>
            <a:r>
              <a:rPr lang="en-US" dirty="0" err="1"/>
              <a:t>quadraped</a:t>
            </a:r>
            <a:r>
              <a:rPr lang="en-US" dirty="0"/>
              <a:t> position—when watching TV/reading etc., lie on the floor propped on elbows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8192C-F337-4781-A807-F9FDCBE7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467" y="813163"/>
            <a:ext cx="4650377" cy="261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A4A7D-D018-470D-9827-91F1D934C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25" y="3207059"/>
            <a:ext cx="3516356" cy="35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878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2F5E8E-713E-4C95-966B-61CB74EC6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63" y="306951"/>
            <a:ext cx="8325463" cy="62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541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1F67-8F77-4516-890A-8C9EA022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690" y="760651"/>
            <a:ext cx="9235710" cy="5365513"/>
          </a:xfrm>
        </p:spPr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Sensory Play at Home: Proprioceptive Games</a:t>
            </a:r>
          </a:p>
          <a:p>
            <a:endParaRPr lang="en-US" dirty="0"/>
          </a:p>
          <a:p>
            <a:r>
              <a:rPr lang="en-US" dirty="0"/>
              <a:t>https://www.youtube.com/watch?v=SWtmkjd45so</a:t>
            </a:r>
          </a:p>
        </p:txBody>
      </p:sp>
    </p:spTree>
    <p:extLst>
      <p:ext uri="{BB962C8B-B14F-4D97-AF65-F5344CB8AC3E}">
        <p14:creationId xmlns:p14="http://schemas.microsoft.com/office/powerpoint/2010/main" val="12443361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activities to increase muscle tone in the small muscles of the hand!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90057"/>
            <a:ext cx="10859589" cy="4036107"/>
          </a:xfrm>
        </p:spPr>
        <p:txBody>
          <a:bodyPr/>
          <a:lstStyle/>
          <a:p>
            <a:r>
              <a:rPr lang="en-US" dirty="0"/>
              <a:t>Increasing muscle tone and strength in the small muscles of the hand will not only help </a:t>
            </a:r>
            <a:r>
              <a:rPr lang="en-US" b="1" dirty="0">
                <a:solidFill>
                  <a:srgbClr val="FF0000"/>
                </a:solidFill>
              </a:rPr>
              <a:t>writing</a:t>
            </a:r>
            <a:r>
              <a:rPr lang="en-US" dirty="0"/>
              <a:t>, but </a:t>
            </a:r>
            <a:r>
              <a:rPr lang="en-US" b="1" dirty="0">
                <a:solidFill>
                  <a:srgbClr val="FF0000"/>
                </a:solidFill>
              </a:rPr>
              <a:t>overall manual dexterity </a:t>
            </a:r>
            <a:r>
              <a:rPr lang="en-US" dirty="0"/>
              <a:t>as well</a:t>
            </a:r>
          </a:p>
        </p:txBody>
      </p:sp>
    </p:spTree>
    <p:extLst>
      <p:ext uri="{BB962C8B-B14F-4D97-AF65-F5344CB8AC3E}">
        <p14:creationId xmlns:p14="http://schemas.microsoft.com/office/powerpoint/2010/main" val="13724250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Activities—use clothespins to move the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5749" y="1600199"/>
            <a:ext cx="6871061" cy="5153296"/>
          </a:xfrm>
        </p:spPr>
      </p:pic>
    </p:spTree>
    <p:extLst>
      <p:ext uri="{BB962C8B-B14F-4D97-AF65-F5344CB8AC3E}">
        <p14:creationId xmlns:p14="http://schemas.microsoft.com/office/powerpoint/2010/main" val="37657288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566" y="0"/>
            <a:ext cx="10702834" cy="670560"/>
          </a:xfrm>
        </p:spPr>
        <p:txBody>
          <a:bodyPr/>
          <a:lstStyle/>
          <a:p>
            <a:r>
              <a:rPr lang="en-US" sz="3600" dirty="0"/>
              <a:t>Have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696" y="766355"/>
            <a:ext cx="10467703" cy="5359810"/>
          </a:xfrm>
        </p:spPr>
        <p:txBody>
          <a:bodyPr/>
          <a:lstStyle/>
          <a:p>
            <a:r>
              <a:rPr lang="en-US" dirty="0"/>
              <a:t>Move small objects from one hole to another, emphasizing concepts like left, right, up, down, forward, back</a:t>
            </a:r>
          </a:p>
          <a:p>
            <a:endParaRPr lang="en-US" sz="1000" dirty="0"/>
          </a:p>
          <a:p>
            <a:r>
              <a:rPr lang="en-US" dirty="0"/>
              <a:t>Label each object and tell its function—what it does—and what it is made of</a:t>
            </a:r>
          </a:p>
          <a:p>
            <a:endParaRPr lang="en-US" sz="1000" dirty="0"/>
          </a:p>
          <a:p>
            <a:r>
              <a:rPr lang="en-US" dirty="0"/>
              <a:t>Give the child directions of increasing length and complexity such as “Put a cotton ball under a straw.” “Put two cotton balls on top of a bottle lid.”</a:t>
            </a:r>
          </a:p>
        </p:txBody>
      </p:sp>
    </p:spTree>
    <p:extLst>
      <p:ext uri="{BB962C8B-B14F-4D97-AF65-F5344CB8AC3E}">
        <p14:creationId xmlns:p14="http://schemas.microsoft.com/office/powerpoint/2010/main" val="155179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924800" cy="1524000"/>
          </a:xfrm>
        </p:spPr>
        <p:txBody>
          <a:bodyPr/>
          <a:lstStyle/>
          <a:p>
            <a:r>
              <a:rPr lang="en-US" altLang="en-US" sz="3600" dirty="0"/>
              <a:t>My personal interest in Sensory Processing Disorder: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657600" y="1752600"/>
            <a:ext cx="3367088" cy="4724400"/>
          </a:xfrm>
        </p:spPr>
        <p:txBody>
          <a:bodyPr/>
          <a:lstStyle/>
          <a:p>
            <a:r>
              <a:rPr lang="en-US" altLang="en-US" dirty="0"/>
              <a:t>My son Mark was diagnosed with SPD, dyslexia, and ADHD</a:t>
            </a:r>
          </a:p>
        </p:txBody>
      </p:sp>
      <p:pic>
        <p:nvPicPr>
          <p:cNvPr id="83972" name="Picture 2" descr="E:\Miscell\MarkParkPix3.09\MarkRedShi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279">
            <a:off x="402621" y="1158566"/>
            <a:ext cx="3526971" cy="526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197">
            <a:off x="6980521" y="2001415"/>
            <a:ext cx="4794596" cy="35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195538"/>
      </p:ext>
    </p:extLst>
  </p:cSld>
  <p:clrMapOvr>
    <a:masterClrMapping/>
  </p:clrMapOvr>
  <p:transition spd="med">
    <p:check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 zippered bag/purse to target spatial concepts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29" y="1247728"/>
            <a:ext cx="7288306" cy="5466230"/>
          </a:xfrm>
        </p:spPr>
      </p:pic>
    </p:spTree>
    <p:extLst>
      <p:ext uri="{BB962C8B-B14F-4D97-AF65-F5344CB8AC3E}">
        <p14:creationId xmlns:p14="http://schemas.microsoft.com/office/powerpoint/2010/main" val="4507476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Have the child stretch various sizes of rubber bands and target opposites: big/little, wide/narrow, long/short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3529" y="1583265"/>
            <a:ext cx="6888481" cy="5166360"/>
          </a:xfrm>
        </p:spPr>
      </p:pic>
    </p:spTree>
    <p:extLst>
      <p:ext uri="{BB962C8B-B14F-4D97-AF65-F5344CB8AC3E}">
        <p14:creationId xmlns:p14="http://schemas.microsoft.com/office/powerpoint/2010/main" val="7989018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DF78-2B72-4B9D-AC1D-24F8555A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Sand Activities</a:t>
            </a:r>
          </a:p>
        </p:txBody>
      </p:sp>
      <p:pic>
        <p:nvPicPr>
          <p:cNvPr id="5" name="Content Placeholder 4" descr="A picture containing person, sitting, child, ground&#10;&#10;Description automatically generated">
            <a:extLst>
              <a:ext uri="{FF2B5EF4-FFF2-40B4-BE49-F238E27FC236}">
                <a16:creationId xmlns:a16="http://schemas.microsoft.com/office/drawing/2014/main" id="{B2AC8A0D-8A70-4C47-BC71-7EDFB6FBB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" y="2426780"/>
            <a:ext cx="6059553" cy="4525963"/>
          </a:xfrm>
        </p:spPr>
      </p:pic>
      <p:pic>
        <p:nvPicPr>
          <p:cNvPr id="7" name="Picture 6" descr="A picture containing person, floor, indoor, table&#10;&#10;Description automatically generated">
            <a:extLst>
              <a:ext uri="{FF2B5EF4-FFF2-40B4-BE49-F238E27FC236}">
                <a16:creationId xmlns:a16="http://schemas.microsoft.com/office/drawing/2014/main" id="{0223D913-8EBF-4B8F-9F61-222762408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91" y="1624543"/>
            <a:ext cx="6271989" cy="46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40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E1D7-6D6F-4951-9C63-03698A0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indoor, cake, table&#10;&#10;Description automatically generated">
            <a:extLst>
              <a:ext uri="{FF2B5EF4-FFF2-40B4-BE49-F238E27FC236}">
                <a16:creationId xmlns:a16="http://schemas.microsoft.com/office/drawing/2014/main" id="{742B6CF0-D84F-4188-BC6F-34F03156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74320"/>
            <a:ext cx="8986982" cy="6754280"/>
          </a:xfrm>
        </p:spPr>
      </p:pic>
    </p:spTree>
    <p:extLst>
      <p:ext uri="{BB962C8B-B14F-4D97-AF65-F5344CB8AC3E}">
        <p14:creationId xmlns:p14="http://schemas.microsoft.com/office/powerpoint/2010/main" val="32205878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9315-3B0E-4DDD-AFC3-D0A723C0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table, indoor, cake&#10;&#10;Description automatically generated">
            <a:extLst>
              <a:ext uri="{FF2B5EF4-FFF2-40B4-BE49-F238E27FC236}">
                <a16:creationId xmlns:a16="http://schemas.microsoft.com/office/drawing/2014/main" id="{88C139DD-1749-43F6-A3FA-92CF77CE0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06" y="131618"/>
            <a:ext cx="7124865" cy="5354782"/>
          </a:xfr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BF371C5-C389-4CBA-95A8-D56B54D47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2" y="2650836"/>
            <a:ext cx="5609552" cy="42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49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A987-4F8F-4760-932B-4DB86BA6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9B9DE803-DBFB-4A0C-9C1C-B5967727B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2" y="181191"/>
            <a:ext cx="8230117" cy="6185448"/>
          </a:xfrm>
        </p:spPr>
      </p:pic>
    </p:spTree>
    <p:extLst>
      <p:ext uri="{BB962C8B-B14F-4D97-AF65-F5344CB8AC3E}">
        <p14:creationId xmlns:p14="http://schemas.microsoft.com/office/powerpoint/2010/main" val="3222518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0FED-C132-4A72-9DA2-E37A1E7B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/r/ objects in the sand</a:t>
            </a:r>
          </a:p>
        </p:txBody>
      </p:sp>
      <p:pic>
        <p:nvPicPr>
          <p:cNvPr id="17" name="Content Placeholder 16" descr="A picture containing person, green, indoor&#10;&#10;Description automatically generated">
            <a:extLst>
              <a:ext uri="{FF2B5EF4-FFF2-40B4-BE49-F238E27FC236}">
                <a16:creationId xmlns:a16="http://schemas.microsoft.com/office/drawing/2014/main" id="{5D68B0FB-1A0D-4814-A849-1AEA9BCB6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1417638"/>
            <a:ext cx="6788708" cy="5102139"/>
          </a:xfrm>
        </p:spPr>
      </p:pic>
    </p:spTree>
    <p:extLst>
      <p:ext uri="{BB962C8B-B14F-4D97-AF65-F5344CB8AC3E}">
        <p14:creationId xmlns:p14="http://schemas.microsoft.com/office/powerpoint/2010/main" val="17046219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F3F6-B208-4116-D740-828F933C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For this nonverbal 9-year old Ukrainian boy who has never been in school before, tying a book about marine life with a kinetic sand activity to teach classroom vocabulary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562E3-16C2-D742-DB9E-5DEDBA7DD66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438400" y="2209800"/>
            <a:ext cx="80010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child sitting at a table with a book and a fish mask&#10;&#10;Description automatically generated">
            <a:extLst>
              <a:ext uri="{FF2B5EF4-FFF2-40B4-BE49-F238E27FC236}">
                <a16:creationId xmlns:a16="http://schemas.microsoft.com/office/drawing/2014/main" id="{1633149C-48B9-A33B-16A1-52622D7F3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9195"/>
            <a:ext cx="3733800" cy="49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0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Go to Celeste Roseberry </a:t>
            </a:r>
            <a:r>
              <a:rPr lang="en-US" sz="3200" dirty="0" err="1"/>
              <a:t>Youtube</a:t>
            </a:r>
            <a:r>
              <a:rPr lang="en-US" sz="3200" dirty="0"/>
              <a:t>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https://www.youtube.com/watch?v=qYDBuWJlsJI&amp;t=13s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Intervention for vocabulary and phonological awareness skills</a:t>
            </a:r>
          </a:p>
          <a:p>
            <a:endParaRPr lang="en-US" dirty="0"/>
          </a:p>
          <a:p>
            <a:r>
              <a:rPr lang="en-US" dirty="0"/>
              <a:t>This student has been diagnosed with a learning disability, and we are using kinetic sand</a:t>
            </a:r>
          </a:p>
        </p:txBody>
      </p:sp>
    </p:spTree>
    <p:extLst>
      <p:ext uri="{BB962C8B-B14F-4D97-AF65-F5344CB8AC3E}">
        <p14:creationId xmlns:p14="http://schemas.microsoft.com/office/powerpoint/2010/main" val="35072638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E775D-4E7A-49BB-A331-7E7CAE8E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Strawberry Baskets and Clothespins</a:t>
            </a:r>
          </a:p>
        </p:txBody>
      </p:sp>
      <p:pic>
        <p:nvPicPr>
          <p:cNvPr id="10" name="Picture 9" descr="A picture containing person, indoor, child, floor&#10;&#10;Description automatically generated">
            <a:extLst>
              <a:ext uri="{FF2B5EF4-FFF2-40B4-BE49-F238E27FC236}">
                <a16:creationId xmlns:a16="http://schemas.microsoft.com/office/drawing/2014/main" id="{3161C146-7525-488B-8714-1C088451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14" y="1220376"/>
            <a:ext cx="4292006" cy="5652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5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1260628" y="0"/>
            <a:ext cx="10321771" cy="994299"/>
          </a:xfrm>
        </p:spPr>
        <p:txBody>
          <a:bodyPr/>
          <a:lstStyle/>
          <a:p>
            <a:r>
              <a:rPr lang="en-US" altLang="en-US" sz="3200" dirty="0"/>
              <a:t>We had lots of therapies: Occupational therapy, vision therapy, horseback riding, karate, tutoring…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1524001" y="1676401"/>
            <a:ext cx="6643815" cy="4699685"/>
          </a:xfrm>
        </p:spPr>
        <p:txBody>
          <a:bodyPr/>
          <a:lstStyle/>
          <a:p>
            <a:r>
              <a:rPr lang="en-US" altLang="en-US" dirty="0"/>
              <a:t>He graduated from high school with a 4.32 GPA</a:t>
            </a:r>
          </a:p>
          <a:p>
            <a:endParaRPr lang="en-US" altLang="en-US" dirty="0"/>
          </a:p>
          <a:p>
            <a:r>
              <a:rPr lang="en-US" altLang="en-US" dirty="0"/>
              <a:t>Out of 3,000 applicants, he was one of 125 accepted into George Washington University’s political journalism program in D.C.</a:t>
            </a:r>
          </a:p>
        </p:txBody>
      </p:sp>
      <p:pic>
        <p:nvPicPr>
          <p:cNvPr id="84996" name="Content Placeholder 4" descr="A person looking towards the camera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99" y="1000730"/>
            <a:ext cx="3193000" cy="56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049820"/>
      </p:ext>
    </p:extLst>
  </p:cSld>
  <p:clrMapOvr>
    <a:masterClrMapping/>
  </p:clrMapOvr>
  <p:transition spd="slow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2048"/>
          </a:xfrm>
        </p:spPr>
        <p:txBody>
          <a:bodyPr/>
          <a:lstStyle/>
          <a:p>
            <a:r>
              <a:rPr lang="en-US" dirty="0"/>
              <a:t>Incorporate language by having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102" y="1158241"/>
            <a:ext cx="10868297" cy="4967924"/>
          </a:xfrm>
        </p:spPr>
        <p:txBody>
          <a:bodyPr/>
          <a:lstStyle/>
          <a:p>
            <a:r>
              <a:rPr lang="en-US" dirty="0"/>
              <a:t>Follow directions: “Pick up the orange frog and put it in the second strawberry basket.”</a:t>
            </a:r>
          </a:p>
          <a:p>
            <a:endParaRPr lang="en-US" dirty="0"/>
          </a:p>
          <a:p>
            <a:r>
              <a:rPr lang="en-US" dirty="0"/>
              <a:t>“Pick up two objects and put them in the first strawberry basket.”</a:t>
            </a:r>
          </a:p>
          <a:p>
            <a:endParaRPr lang="en-US" dirty="0"/>
          </a:p>
          <a:p>
            <a:r>
              <a:rPr lang="en-US" dirty="0"/>
              <a:t>“Count and tell me how many items are in the second strawberry basket.”</a:t>
            </a:r>
          </a:p>
        </p:txBody>
      </p:sp>
    </p:spTree>
    <p:extLst>
      <p:ext uri="{BB962C8B-B14F-4D97-AF65-F5344CB8AC3E}">
        <p14:creationId xmlns:p14="http://schemas.microsoft.com/office/powerpoint/2010/main" val="18930264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 descr="A small child sitting on a table&#10;&#10;Description automatically generated">
            <a:extLst>
              <a:ext uri="{FF2B5EF4-FFF2-40B4-BE49-F238E27FC236}">
                <a16:creationId xmlns:a16="http://schemas.microsoft.com/office/drawing/2014/main" id="{B634394A-9B2F-407F-8D61-681F4BDED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7" y="50964"/>
            <a:ext cx="5103223" cy="6790151"/>
          </a:xfrm>
        </p:spPr>
      </p:pic>
    </p:spTree>
    <p:extLst>
      <p:ext uri="{BB962C8B-B14F-4D97-AF65-F5344CB8AC3E}">
        <p14:creationId xmlns:p14="http://schemas.microsoft.com/office/powerpoint/2010/main" val="22544333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DCB9-D582-45BB-95D0-08CF43BB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 descr="A person sitting in a basket&#10;&#10;Description automatically generated">
            <a:extLst>
              <a:ext uri="{FF2B5EF4-FFF2-40B4-BE49-F238E27FC236}">
                <a16:creationId xmlns:a16="http://schemas.microsoft.com/office/drawing/2014/main" id="{815D4605-4262-4534-AB8E-11460733B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0509" y="577401"/>
            <a:ext cx="5661891" cy="61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14" descr="A picture containing person, floor, table, indoor&#10;&#10;Description automatically generated">
            <a:extLst>
              <a:ext uri="{FF2B5EF4-FFF2-40B4-BE49-F238E27FC236}">
                <a16:creationId xmlns:a16="http://schemas.microsoft.com/office/drawing/2014/main" id="{5FBB5AA4-5756-4A50-AE97-DA0CA86FD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" y="274638"/>
            <a:ext cx="6394834" cy="4796126"/>
          </a:xfrm>
        </p:spPr>
      </p:pic>
    </p:spTree>
    <p:extLst>
      <p:ext uri="{BB962C8B-B14F-4D97-AF65-F5344CB8AC3E}">
        <p14:creationId xmlns:p14="http://schemas.microsoft.com/office/powerpoint/2010/main" val="35416231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793F-443A-4C81-AA72-3FA5D332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floor, table&#10;&#10;Description automatically generated">
            <a:extLst>
              <a:ext uri="{FF2B5EF4-FFF2-40B4-BE49-F238E27FC236}">
                <a16:creationId xmlns:a16="http://schemas.microsoft.com/office/drawing/2014/main" id="{272E5F3D-64F9-4433-AEC0-BFCECB829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96" y="2332037"/>
            <a:ext cx="6022071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538DB-0A3C-491F-ACB3-37D506C59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464" y="0"/>
            <a:ext cx="602337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2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BA7F-AF95-4274-8375-7F77ED99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F2000444-66EF-4558-8985-9798398B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5" y="2385108"/>
            <a:ext cx="6096000" cy="4581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AF737-5679-49A2-B333-892B7B77A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83" y="0"/>
            <a:ext cx="6096528" cy="45845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7A28-64E1-4D95-BBD8-753B4ABA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243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42F2-76DE-4A31-B412-C60C2EAE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74638"/>
            <a:ext cx="11062447" cy="433574"/>
          </a:xfrm>
        </p:spPr>
        <p:txBody>
          <a:bodyPr/>
          <a:lstStyle/>
          <a:p>
            <a:r>
              <a:rPr lang="en-US" dirty="0"/>
              <a:t> Slappy Hands (available online)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5723495-F8E1-4600-A1BB-3112AF8EF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5" y="1032693"/>
            <a:ext cx="4294564" cy="5726085"/>
          </a:xfrm>
        </p:spPr>
      </p:pic>
      <p:pic>
        <p:nvPicPr>
          <p:cNvPr id="7" name="Picture 6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3BFD3091-BB4F-4767-A483-08CB8978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49" y="985510"/>
            <a:ext cx="4329951" cy="5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51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7466-D209-4C7E-9E97-9C0EAF8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person, indoor, sitting, woman&#10;&#10;Description automatically generated">
            <a:extLst>
              <a:ext uri="{FF2B5EF4-FFF2-40B4-BE49-F238E27FC236}">
                <a16:creationId xmlns:a16="http://schemas.microsoft.com/office/drawing/2014/main" id="{658E8F62-CE13-4CFA-AF49-F854A4BCB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205581"/>
            <a:ext cx="4805082" cy="64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6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“How does the </a:t>
            </a:r>
            <a:r>
              <a:rPr lang="en-US" dirty="0" err="1"/>
              <a:t>slappy</a:t>
            </a:r>
            <a:r>
              <a:rPr lang="en-US" dirty="0"/>
              <a:t> hand feel? Is it hard or soft? Is it stretchy? What color is it? Tell me a sentence about the </a:t>
            </a:r>
            <a:r>
              <a:rPr lang="en-US" dirty="0" err="1"/>
              <a:t>slappy</a:t>
            </a:r>
            <a:r>
              <a:rPr lang="en-US" dirty="0"/>
              <a:t> hand.”</a:t>
            </a:r>
          </a:p>
          <a:p>
            <a:endParaRPr lang="en-US" dirty="0"/>
          </a:p>
          <a:p>
            <a:r>
              <a:rPr lang="en-US" dirty="0"/>
              <a:t>“Slap the hand onto a picture/word in the </a:t>
            </a:r>
            <a:r>
              <a:rPr lang="en-US" b="1" dirty="0">
                <a:solidFill>
                  <a:srgbClr val="FF0000"/>
                </a:solidFill>
              </a:rPr>
              <a:t>middle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bottom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top</a:t>
            </a:r>
            <a:r>
              <a:rPr lang="en-US" dirty="0"/>
              <a:t> of the page.”</a:t>
            </a:r>
          </a:p>
        </p:txBody>
      </p:sp>
    </p:spTree>
    <p:extLst>
      <p:ext uri="{BB962C8B-B14F-4D97-AF65-F5344CB8AC3E}">
        <p14:creationId xmlns:p14="http://schemas.microsoft.com/office/powerpoint/2010/main" val="40114749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E328-48EA-0E8F-3D8F-A2E3BC5B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Break the Ice for fine </a:t>
            </a:r>
            <a:r>
              <a:rPr lang="en-US"/>
              <a:t>motor control</a:t>
            </a:r>
          </a:p>
        </p:txBody>
      </p:sp>
      <p:pic>
        <p:nvPicPr>
          <p:cNvPr id="5" name="Content Placeholder 4" descr="Two children holding a sign&#10;&#10;Description automatically generated">
            <a:extLst>
              <a:ext uri="{FF2B5EF4-FFF2-40B4-BE49-F238E27FC236}">
                <a16:creationId xmlns:a16="http://schemas.microsoft.com/office/drawing/2014/main" id="{65A3D0C1-B8B4-BFF5-6B7A-43FF90EF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9" y="1507276"/>
            <a:ext cx="6915914" cy="5208548"/>
          </a:xfrm>
        </p:spPr>
      </p:pic>
    </p:spTree>
    <p:extLst>
      <p:ext uri="{BB962C8B-B14F-4D97-AF65-F5344CB8AC3E}">
        <p14:creationId xmlns:p14="http://schemas.microsoft.com/office/powerpoint/2010/main" val="715193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Washing hands is an excellent opportunity to address sequencing, vocabulary, and hygiene!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475" y="2030505"/>
            <a:ext cx="679319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4068">
            <a:off x="7790180" y="1576391"/>
            <a:ext cx="4017719" cy="40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Mark attended Oxford University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1524000" y="1371601"/>
            <a:ext cx="5486400" cy="4721225"/>
          </a:xfrm>
        </p:spPr>
        <p:txBody>
          <a:bodyPr/>
          <a:lstStyle/>
          <a:p>
            <a:r>
              <a:rPr lang="en-US" altLang="en-US" dirty="0"/>
              <a:t>He received a Master’s of Philosophy degree in comparative social policy (health care policy)</a:t>
            </a: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657600"/>
            <a:ext cx="89773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A picture containing dark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888">
            <a:off x="7353300" y="1836738"/>
            <a:ext cx="279558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1254"/>
      </p:ext>
    </p:extLst>
  </p:cSld>
  <p:clrMapOvr>
    <a:masterClrMapping/>
  </p:clrMapOvr>
  <p:transition spd="slow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146-204A-46B3-AE19-714F672B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18" y="0"/>
            <a:ext cx="10052482" cy="1074198"/>
          </a:xfrm>
        </p:spPr>
        <p:txBody>
          <a:bodyPr/>
          <a:lstStyle/>
          <a:p>
            <a:pPr algn="l"/>
            <a:r>
              <a:rPr lang="en-US" sz="3200" dirty="0"/>
              <a:t>Some of my children resist handwashing and sanitizing gel…</a:t>
            </a:r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561B543-E74F-4AF6-89C1-5E98DB33A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1" y="1246738"/>
            <a:ext cx="5807267" cy="4364524"/>
          </a:xfrm>
        </p:spPr>
      </p:pic>
      <p:pic>
        <p:nvPicPr>
          <p:cNvPr id="12" name="Picture 11" descr="A group of people eating hot dogs&#10;&#10;Description automatically generated with low confidence">
            <a:extLst>
              <a:ext uri="{FF2B5EF4-FFF2-40B4-BE49-F238E27FC236}">
                <a16:creationId xmlns:a16="http://schemas.microsoft.com/office/drawing/2014/main" id="{AEC0957C-854C-4ED7-8F67-21E59E2B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1074197"/>
            <a:ext cx="4329651" cy="57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12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509-922D-452C-BE2E-6954722E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274638"/>
            <a:ext cx="10508202" cy="457198"/>
          </a:xfrm>
        </p:spPr>
        <p:txBody>
          <a:bodyPr/>
          <a:lstStyle/>
          <a:p>
            <a:r>
              <a:rPr lang="en-US" sz="3600" dirty="0"/>
              <a:t>“Sarah” washes the baby:</a:t>
            </a:r>
          </a:p>
        </p:txBody>
      </p:sp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6875D7E9-A6AE-4EEB-8984-56EDDBA96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0" y="907742"/>
            <a:ext cx="4316725" cy="574366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D12000-2933-471B-B305-325FB0730BD1}"/>
              </a:ext>
            </a:extLst>
          </p:cNvPr>
          <p:cNvSpPr/>
          <p:nvPr/>
        </p:nvSpPr>
        <p:spPr>
          <a:xfrm>
            <a:off x="6096000" y="2210540"/>
            <a:ext cx="1325732" cy="41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03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6ACC-96FA-48C3-AD81-62049730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74638"/>
            <a:ext cx="11106150" cy="592137"/>
          </a:xfrm>
        </p:spPr>
        <p:txBody>
          <a:bodyPr/>
          <a:lstStyle/>
          <a:p>
            <a:r>
              <a:rPr lang="en-US" sz="3200" dirty="0"/>
              <a:t>Kids </a:t>
            </a:r>
            <a:r>
              <a:rPr lang="en-US" sz="3200" dirty="0" err="1"/>
              <a:t>loooove</a:t>
            </a:r>
            <a:r>
              <a:rPr lang="en-US" sz="3200" dirty="0"/>
              <a:t> shaving cream! And our little therapy room smells heavenly!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680865-5031-4F00-B547-872C22A0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1130071"/>
            <a:ext cx="7353300" cy="5537955"/>
          </a:xfrm>
        </p:spPr>
      </p:pic>
    </p:spTree>
    <p:extLst>
      <p:ext uri="{BB962C8B-B14F-4D97-AF65-F5344CB8AC3E}">
        <p14:creationId xmlns:p14="http://schemas.microsoft.com/office/powerpoint/2010/main" val="37533840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5321-5616-4B86-AF58-10A73505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BE8D5-EF74-4285-9F50-6B0FAB8EA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3082"/>
            <a:ext cx="5058123" cy="6730143"/>
          </a:xfrm>
        </p:spPr>
      </p:pic>
    </p:spTree>
    <p:extLst>
      <p:ext uri="{BB962C8B-B14F-4D97-AF65-F5344CB8AC3E}">
        <p14:creationId xmlns:p14="http://schemas.microsoft.com/office/powerpoint/2010/main" val="34063167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65591"/>
          </a:xfrm>
        </p:spPr>
        <p:txBody>
          <a:bodyPr/>
          <a:lstStyle/>
          <a:p>
            <a:r>
              <a:rPr lang="en-US" dirty="0"/>
              <a:t>Shaving cream gives good tactile feedback in writing letters and words: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827" y="1827105"/>
            <a:ext cx="4525963" cy="339447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358" y="2022022"/>
            <a:ext cx="4959531" cy="3719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615" y="2108018"/>
            <a:ext cx="4393474" cy="32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42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5EA9-6952-4A7A-A10B-A6E96F41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0"/>
            <a:ext cx="10883152" cy="627529"/>
          </a:xfrm>
        </p:spPr>
        <p:txBody>
          <a:bodyPr/>
          <a:lstStyle/>
          <a:p>
            <a:r>
              <a:rPr lang="en-US" dirty="0"/>
              <a:t>Hi-Ho Cherry-O</a:t>
            </a:r>
          </a:p>
        </p:txBody>
      </p:sp>
      <p:pic>
        <p:nvPicPr>
          <p:cNvPr id="5" name="Content Placeholder 4" descr="A picture containing person, child, indoor, table&#10;&#10;Description automatically generated">
            <a:extLst>
              <a:ext uri="{FF2B5EF4-FFF2-40B4-BE49-F238E27FC236}">
                <a16:creationId xmlns:a16="http://schemas.microsoft.com/office/drawing/2014/main" id="{E6AEAF98-D0CC-4FAA-817B-64052735E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74" y="918882"/>
            <a:ext cx="4295180" cy="5715001"/>
          </a:xfrm>
        </p:spPr>
      </p:pic>
      <p:pic>
        <p:nvPicPr>
          <p:cNvPr id="7" name="Picture 6" descr="A hand holding a toy&#10;&#10;Description automatically generated">
            <a:extLst>
              <a:ext uri="{FF2B5EF4-FFF2-40B4-BE49-F238E27FC236}">
                <a16:creationId xmlns:a16="http://schemas.microsoft.com/office/drawing/2014/main" id="{BA08F1A7-7F90-45C6-A0A0-27462C76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808317"/>
            <a:ext cx="4401670" cy="58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182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3A0-3DEF-4E3E-93DB-70959901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6" y="274638"/>
            <a:ext cx="10700084" cy="431215"/>
          </a:xfrm>
        </p:spPr>
        <p:txBody>
          <a:bodyPr/>
          <a:lstStyle/>
          <a:p>
            <a:r>
              <a:rPr lang="en-US" dirty="0"/>
              <a:t>Booby Trap</a:t>
            </a:r>
          </a:p>
        </p:txBody>
      </p:sp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43C42625-D29D-4AC7-8B02-BF78FF926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8" y="490245"/>
            <a:ext cx="3401544" cy="4525963"/>
          </a:xfrm>
        </p:spPr>
      </p:pic>
      <p:pic>
        <p:nvPicPr>
          <p:cNvPr id="9" name="Picture 8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7142D515-03F9-4C87-8D88-438FCCFE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6" y="792091"/>
            <a:ext cx="7579880" cy="56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845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049A-B49A-4D2D-AE6B-85009658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274638"/>
            <a:ext cx="10876344" cy="292521"/>
          </a:xfrm>
        </p:spPr>
        <p:txBody>
          <a:bodyPr/>
          <a:lstStyle/>
          <a:p>
            <a:r>
              <a:rPr lang="en-US" dirty="0"/>
              <a:t>With a game like this, work 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45345A-FF50-4AA1-A3EF-3B0AFB7D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589" y="1250067"/>
            <a:ext cx="4499809" cy="4876098"/>
          </a:xfrm>
        </p:spPr>
        <p:txBody>
          <a:bodyPr/>
          <a:lstStyle/>
          <a:p>
            <a:r>
              <a:rPr lang="en-US" dirty="0"/>
              <a:t>Colors, shapes (circle), opposites</a:t>
            </a:r>
          </a:p>
          <a:p>
            <a:endParaRPr lang="en-US" dirty="0"/>
          </a:p>
          <a:p>
            <a:r>
              <a:rPr lang="en-US" dirty="0"/>
              <a:t>Opposites: big-little, tight-loose, easy-hard</a:t>
            </a:r>
          </a:p>
        </p:txBody>
      </p:sp>
      <p:pic>
        <p:nvPicPr>
          <p:cNvPr id="6" name="Picture 5" descr="A picture containing indoor, person, table, food&#10;&#10;Description automatically generated">
            <a:extLst>
              <a:ext uri="{FF2B5EF4-FFF2-40B4-BE49-F238E27FC236}">
                <a16:creationId xmlns:a16="http://schemas.microsoft.com/office/drawing/2014/main" id="{FA3AB93B-328F-47B5-B86F-8A51BC4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1" y="898816"/>
            <a:ext cx="4049739" cy="58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94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374A-18DE-48A3-87A1-EBE5C2E0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8" y="274638"/>
            <a:ext cx="10936941" cy="317033"/>
          </a:xfrm>
        </p:spPr>
        <p:txBody>
          <a:bodyPr/>
          <a:lstStyle/>
          <a:p>
            <a:r>
              <a:rPr lang="en-US" sz="3200" dirty="0"/>
              <a:t>Velcro pictures build narrative skills and sequencing</a:t>
            </a:r>
          </a:p>
        </p:txBody>
      </p:sp>
      <p:pic>
        <p:nvPicPr>
          <p:cNvPr id="5" name="Content Placeholder 4" descr="A picture containing indoor, table, person, sitting&#10;&#10;Description automatically generated">
            <a:extLst>
              <a:ext uri="{FF2B5EF4-FFF2-40B4-BE49-F238E27FC236}">
                <a16:creationId xmlns:a16="http://schemas.microsoft.com/office/drawing/2014/main" id="{1DAC289D-9F01-4315-B00A-BD2F4A06E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90" y="839989"/>
            <a:ext cx="4381219" cy="5829481"/>
          </a:xfrm>
        </p:spPr>
      </p:pic>
    </p:spTree>
    <p:extLst>
      <p:ext uri="{BB962C8B-B14F-4D97-AF65-F5344CB8AC3E}">
        <p14:creationId xmlns:p14="http://schemas.microsoft.com/office/powerpoint/2010/main" val="12402652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0"/>
            <a:ext cx="10802470" cy="806824"/>
          </a:xfrm>
        </p:spPr>
        <p:txBody>
          <a:bodyPr/>
          <a:lstStyle/>
          <a:p>
            <a:r>
              <a:rPr lang="en-US" sz="3200" dirty="0"/>
              <a:t>Pushing toothpicks into Styrofoam can incorporate concepts like </a:t>
            </a:r>
            <a:r>
              <a:rPr lang="en-US" sz="3200" i="1" dirty="0"/>
              <a:t>push, poke, hole, toothpick, wood, soft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5329" y="1926838"/>
            <a:ext cx="5405095" cy="4053821"/>
          </a:xfrm>
        </p:spPr>
      </p:pic>
    </p:spTree>
    <p:extLst>
      <p:ext uri="{BB962C8B-B14F-4D97-AF65-F5344CB8AC3E}">
        <p14:creationId xmlns:p14="http://schemas.microsoft.com/office/powerpoint/2010/main" val="2627658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CCB3-03C7-56B8-69EC-207747EB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in graduation gowns and cap standing in front of a building&#10;&#10;Description automatically generated">
            <a:extLst>
              <a:ext uri="{FF2B5EF4-FFF2-40B4-BE49-F238E27FC236}">
                <a16:creationId xmlns:a16="http://schemas.microsoft.com/office/drawing/2014/main" id="{581CDADC-4676-3768-26DA-875CC9398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87" y="182333"/>
            <a:ext cx="4550655" cy="6054925"/>
          </a:xfrm>
        </p:spPr>
      </p:pic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F5FE414-8048-5E86-16A2-1EFADF0B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" y="182332"/>
            <a:ext cx="6920937" cy="52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6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444"/>
          </a:xfrm>
        </p:spPr>
        <p:txBody>
          <a:bodyPr/>
          <a:lstStyle/>
          <a:p>
            <a:r>
              <a:rPr lang="en-US" sz="3200" dirty="0"/>
              <a:t>Chinese checkers can incorporate vocabulary such as </a:t>
            </a:r>
            <a:r>
              <a:rPr lang="en-US" sz="3200" i="1" dirty="0"/>
              <a:t>forward, backward, over, under, jump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7840" y="2003940"/>
            <a:ext cx="5265271" cy="39489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220" y="1984234"/>
            <a:ext cx="5002306" cy="37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68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Books with tabs incorporate concepts like </a:t>
            </a:r>
            <a:r>
              <a:rPr lang="en-US" sz="3200" i="1" dirty="0"/>
              <a:t>lift, open, close, inside </a:t>
            </a:r>
            <a:r>
              <a:rPr lang="en-US" sz="3200" dirty="0"/>
              <a:t>as well as names and functions of items on the page</a:t>
            </a:r>
            <a:endParaRPr lang="en-US" sz="32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933">
            <a:off x="6353119" y="2451981"/>
            <a:ext cx="4964709" cy="37235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928">
            <a:off x="323187" y="1980304"/>
            <a:ext cx="4739671" cy="35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427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512D-1206-8C71-9DF9-83AA156B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32" y="0"/>
            <a:ext cx="10326168" cy="521293"/>
          </a:xfrm>
        </p:spPr>
        <p:txBody>
          <a:bodyPr/>
          <a:lstStyle/>
          <a:p>
            <a:r>
              <a:rPr lang="en-US" sz="3200" dirty="0"/>
              <a:t>Touch and feel books are always a hit</a:t>
            </a:r>
          </a:p>
        </p:txBody>
      </p:sp>
      <p:pic>
        <p:nvPicPr>
          <p:cNvPr id="5" name="Content Placeholder 4" descr="A book with a penguin design&#10;&#10;Description automatically generated">
            <a:extLst>
              <a:ext uri="{FF2B5EF4-FFF2-40B4-BE49-F238E27FC236}">
                <a16:creationId xmlns:a16="http://schemas.microsoft.com/office/drawing/2014/main" id="{5506FA1D-FB3E-509B-A59B-306B12C00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2" y="730665"/>
            <a:ext cx="4390984" cy="5842474"/>
          </a:xfrm>
        </p:spPr>
      </p:pic>
      <p:pic>
        <p:nvPicPr>
          <p:cNvPr id="7" name="Picture 6" descr="A book on a table&#10;&#10;Description automatically generated">
            <a:extLst>
              <a:ext uri="{FF2B5EF4-FFF2-40B4-BE49-F238E27FC236}">
                <a16:creationId xmlns:a16="http://schemas.microsoft.com/office/drawing/2014/main" id="{7CC202F1-AC2F-6E2E-ACB0-5CBA184F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17" y="521293"/>
            <a:ext cx="4548341" cy="60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42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D82-2A4C-FCCC-B128-EDDBF984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74638"/>
            <a:ext cx="10982325" cy="382587"/>
          </a:xfrm>
        </p:spPr>
        <p:txBody>
          <a:bodyPr/>
          <a:lstStyle/>
          <a:p>
            <a:r>
              <a:rPr lang="en-US" sz="3200" dirty="0"/>
              <a:t>Couldn’t live without my  pop its!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95B00-5D4B-F81F-D362-294636947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07" y="732804"/>
            <a:ext cx="4603467" cy="6125196"/>
          </a:xfrm>
        </p:spPr>
      </p:pic>
    </p:spTree>
    <p:extLst>
      <p:ext uri="{BB962C8B-B14F-4D97-AF65-F5344CB8AC3E}">
        <p14:creationId xmlns:p14="http://schemas.microsoft.com/office/powerpoint/2010/main" val="1186671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397A-4B48-4DC1-8455-B16A0B94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1E1A0F-7B9C-4FA7-9DCF-762FEFE9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16770">
            <a:off x="6580453" y="481263"/>
            <a:ext cx="4632158" cy="463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70512-D7DA-4BB3-9FD7-45E54DBD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9740">
            <a:off x="332231" y="804815"/>
            <a:ext cx="5086919" cy="5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2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12CB-7484-4D4B-B0BC-4C3F72AF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preschool special day class at my school does a great job: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D657FE3-4CA3-491A-98E9-490E5535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946" y="2282590"/>
            <a:ext cx="5229040" cy="3921780"/>
          </a:xfrm>
        </p:spPr>
      </p:pic>
      <p:pic>
        <p:nvPicPr>
          <p:cNvPr id="7" name="Picture 6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9A3A2E36-077E-45DA-818C-0A68E1F4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28" y="1716403"/>
            <a:ext cx="3746398" cy="49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4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Squeezing cream or toothpaste out of tubes incorporates concepts like </a:t>
            </a:r>
            <a:r>
              <a:rPr lang="en-US" sz="3200" i="1" dirty="0"/>
              <a:t>squeeze, tube, cream, soft, squishy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1" y="1870903"/>
            <a:ext cx="5860568" cy="4395426"/>
          </a:xfrm>
        </p:spPr>
      </p:pic>
    </p:spTree>
    <p:extLst>
      <p:ext uri="{BB962C8B-B14F-4D97-AF65-F5344CB8AC3E}">
        <p14:creationId xmlns:p14="http://schemas.microsoft.com/office/powerpoint/2010/main" val="994661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16" y="274638"/>
            <a:ext cx="10650583" cy="378505"/>
          </a:xfrm>
        </p:spPr>
        <p:txBody>
          <a:bodyPr/>
          <a:lstStyle/>
          <a:p>
            <a:r>
              <a:rPr lang="en-US" dirty="0"/>
              <a:t>Fragrant paint dots are fun too: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0" y="885169"/>
            <a:ext cx="7267514" cy="54506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D1C03-31F6-4832-AD77-B18A26AC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0" y="885169"/>
            <a:ext cx="3584801" cy="3584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86F9E7-524A-452B-AEE5-7288107A4ED1}"/>
              </a:ext>
            </a:extLst>
          </p:cNvPr>
          <p:cNvSpPr/>
          <p:nvPr/>
        </p:nvSpPr>
        <p:spPr>
          <a:xfrm>
            <a:off x="1435261" y="4409954"/>
            <a:ext cx="2546430" cy="135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Do A Dot Art</a:t>
            </a:r>
          </a:p>
        </p:txBody>
      </p:sp>
    </p:spTree>
    <p:extLst>
      <p:ext uri="{BB962C8B-B14F-4D97-AF65-F5344CB8AC3E}">
        <p14:creationId xmlns:p14="http://schemas.microsoft.com/office/powerpoint/2010/main" val="86579234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81B1-936A-40F4-AFFE-FE5294AA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child is working on /</a:t>
            </a:r>
            <a:r>
              <a:rPr lang="en-US" sz="3200" dirty="0" err="1"/>
              <a:t>sh</a:t>
            </a:r>
            <a:r>
              <a:rPr lang="en-US" sz="3200" dirty="0"/>
              <a:t>/ production and makes a dot while </a:t>
            </a:r>
            <a:r>
              <a:rPr lang="en-US" sz="3200"/>
              <a:t>she drills</a:t>
            </a:r>
          </a:p>
        </p:txBody>
      </p:sp>
      <p:pic>
        <p:nvPicPr>
          <p:cNvPr id="5" name="Content Placeholder 4" descr="Letter&#10;&#10;Description automatically generated with medium confidence">
            <a:extLst>
              <a:ext uri="{FF2B5EF4-FFF2-40B4-BE49-F238E27FC236}">
                <a16:creationId xmlns:a16="http://schemas.microsoft.com/office/drawing/2014/main" id="{C9BB3AF7-3D27-45FF-B225-67FBEE399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45" y="1600200"/>
            <a:ext cx="6816600" cy="5107125"/>
          </a:xfrm>
        </p:spPr>
      </p:pic>
    </p:spTree>
    <p:extLst>
      <p:ext uri="{BB962C8B-B14F-4D97-AF65-F5344CB8AC3E}">
        <p14:creationId xmlns:p14="http://schemas.microsoft.com/office/powerpoint/2010/main" val="27665462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22048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Qtips</a:t>
            </a:r>
            <a:r>
              <a:rPr lang="en-US" dirty="0"/>
              <a:t> to make fun designs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897" y="1585628"/>
            <a:ext cx="6026331" cy="4519748"/>
          </a:xfrm>
        </p:spPr>
      </p:pic>
    </p:spTree>
    <p:extLst>
      <p:ext uri="{BB962C8B-B14F-4D97-AF65-F5344CB8AC3E}">
        <p14:creationId xmlns:p14="http://schemas.microsoft.com/office/powerpoint/2010/main" val="5958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133600" y="428626"/>
            <a:ext cx="8229600" cy="6397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704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737" y="0"/>
            <a:ext cx="9234488" cy="6146800"/>
          </a:xfrm>
        </p:spPr>
      </p:pic>
      <p:sp>
        <p:nvSpPr>
          <p:cNvPr id="8704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155825" y="914400"/>
            <a:ext cx="8153400" cy="457200"/>
          </a:xfrm>
        </p:spPr>
        <p:txBody>
          <a:bodyPr/>
          <a:lstStyle/>
          <a:p>
            <a:pPr marL="0" indent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349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child can put their hand into a jar of jewels and other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3366132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divide them into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378" y="1867868"/>
            <a:ext cx="5410924" cy="4058193"/>
          </a:xfrm>
        </p:spPr>
      </p:pic>
    </p:spTree>
    <p:extLst>
      <p:ext uri="{BB962C8B-B14F-4D97-AF65-F5344CB8AC3E}">
        <p14:creationId xmlns:p14="http://schemas.microsoft.com/office/powerpoint/2010/main" val="11447495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label and describe each category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1596" y="2532500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08183513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34" y="226424"/>
            <a:ext cx="10937966" cy="505414"/>
          </a:xfrm>
        </p:spPr>
        <p:txBody>
          <a:bodyPr/>
          <a:lstStyle/>
          <a:p>
            <a:r>
              <a:rPr lang="en-US" dirty="0"/>
              <a:t>There are many uses for colored blocks!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7" y="910976"/>
            <a:ext cx="7663542" cy="5747657"/>
          </a:xfrm>
        </p:spPr>
      </p:pic>
    </p:spTree>
    <p:extLst>
      <p:ext uri="{BB962C8B-B14F-4D97-AF65-F5344CB8AC3E}">
        <p14:creationId xmlns:p14="http://schemas.microsoft.com/office/powerpoint/2010/main" val="64825436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57199"/>
          </a:xfrm>
        </p:spPr>
        <p:txBody>
          <a:bodyPr/>
          <a:lstStyle/>
          <a:p>
            <a:r>
              <a:rPr lang="en-US" sz="3200" dirty="0"/>
              <a:t>Children can put them into color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3" y="813004"/>
            <a:ext cx="7863840" cy="5897880"/>
          </a:xfrm>
        </p:spPr>
      </p:pic>
    </p:spTree>
    <p:extLst>
      <p:ext uri="{BB962C8B-B14F-4D97-AF65-F5344CB8AC3E}">
        <p14:creationId xmlns:p14="http://schemas.microsoft.com/office/powerpoint/2010/main" val="7945695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Second? Third?</a:t>
            </a:r>
            <a:br>
              <a:rPr lang="en-US" dirty="0"/>
            </a:br>
            <a:r>
              <a:rPr lang="en-US" dirty="0"/>
              <a:t>Which one is in the middle?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81731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Last? Touch from left to right. Which is on the left? Right?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177797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are the same? Which are different?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3" y="1505532"/>
            <a:ext cx="6921813" cy="5191359"/>
          </a:xfrm>
        </p:spPr>
      </p:pic>
    </p:spTree>
    <p:extLst>
      <p:ext uri="{BB962C8B-B14F-4D97-AF65-F5344CB8AC3E}">
        <p14:creationId xmlns:p14="http://schemas.microsoft.com/office/powerpoint/2010/main" val="272298806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Tall? Taller? Tallest? (comparatives and superlatives)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18815443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274638"/>
            <a:ext cx="10755086" cy="221751"/>
          </a:xfrm>
        </p:spPr>
        <p:txBody>
          <a:bodyPr/>
          <a:lstStyle/>
          <a:p>
            <a:r>
              <a:rPr lang="en-US" dirty="0"/>
              <a:t>Play dough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799942"/>
            <a:ext cx="7916090" cy="5937068"/>
          </a:xfrm>
        </p:spPr>
      </p:pic>
    </p:spTree>
    <p:extLst>
      <p:ext uri="{BB962C8B-B14F-4D97-AF65-F5344CB8AC3E}">
        <p14:creationId xmlns:p14="http://schemas.microsoft.com/office/powerpoint/2010/main" val="214670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80F8C7-DB50-42A0-AE03-9EE6F85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I. BACKGROUND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It is increasingly being found that children with special needs such as specific language impairment (SLI)/Developmental Language Disorder (</a:t>
            </a:r>
            <a:r>
              <a:rPr lang="en-US" sz="3600" dirty="0">
                <a:solidFill>
                  <a:srgbClr val="FF0000"/>
                </a:solidFill>
              </a:rPr>
              <a:t>DLD</a:t>
            </a:r>
            <a:r>
              <a:rPr lang="en-US" sz="3600" dirty="0"/>
              <a:t>)  and Autism Spectrum Disorder (</a:t>
            </a:r>
            <a:r>
              <a:rPr lang="en-US" sz="3600" dirty="0">
                <a:solidFill>
                  <a:srgbClr val="FF0000"/>
                </a:solidFill>
              </a:rPr>
              <a:t>ASD</a:t>
            </a:r>
            <a:r>
              <a:rPr lang="en-US" sz="3600" dirty="0"/>
              <a:t>) have </a:t>
            </a:r>
            <a:r>
              <a:rPr lang="en-US" sz="3600" dirty="0">
                <a:solidFill>
                  <a:srgbClr val="FF0000"/>
                </a:solidFill>
              </a:rPr>
              <a:t>accompanying sensory deficits</a:t>
            </a:r>
          </a:p>
        </p:txBody>
      </p:sp>
    </p:spTree>
    <p:extLst>
      <p:ext uri="{BB962C8B-B14F-4D97-AF65-F5344CB8AC3E}">
        <p14:creationId xmlns:p14="http://schemas.microsoft.com/office/powerpoint/2010/main" val="223324691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291419"/>
          </a:xfrm>
        </p:spPr>
        <p:txBody>
          <a:bodyPr/>
          <a:lstStyle/>
          <a:p>
            <a:r>
              <a:rPr lang="en-US" dirty="0"/>
              <a:t>Long-longer-longest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5" y="1567268"/>
            <a:ext cx="6072255" cy="4554191"/>
          </a:xfrm>
        </p:spPr>
      </p:pic>
    </p:spTree>
    <p:extLst>
      <p:ext uri="{BB962C8B-B14F-4D97-AF65-F5344CB8AC3E}">
        <p14:creationId xmlns:p14="http://schemas.microsoft.com/office/powerpoint/2010/main" val="180623931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Bubble wrap is fun! Talk about concepts like </a:t>
            </a:r>
            <a:r>
              <a:rPr lang="en-US" sz="3200" i="1" dirty="0"/>
              <a:t>pinch, pop, clear/transparent, round, bubble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8690" y="1600199"/>
            <a:ext cx="6936166" cy="5202125"/>
          </a:xfrm>
        </p:spPr>
      </p:pic>
    </p:spTree>
    <p:extLst>
      <p:ext uri="{BB962C8B-B14F-4D97-AF65-F5344CB8AC3E}">
        <p14:creationId xmlns:p14="http://schemas.microsoft.com/office/powerpoint/2010/main" val="39578405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blow bubbles and pop them with his fingers, discussing the concepts just mentioned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041" y="1582208"/>
            <a:ext cx="7355477" cy="4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335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have children create seasonal decorations with markers and stickers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1600200"/>
            <a:ext cx="6598966" cy="4959536"/>
          </a:xfrm>
        </p:spPr>
      </p:pic>
    </p:spTree>
    <p:extLst>
      <p:ext uri="{BB962C8B-B14F-4D97-AF65-F5344CB8AC3E}">
        <p14:creationId xmlns:p14="http://schemas.microsoft.com/office/powerpoint/2010/main" val="7422950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92" y="1100111"/>
            <a:ext cx="4399408" cy="58536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2" y="1173482"/>
            <a:ext cx="4115728" cy="54762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810" y="274638"/>
            <a:ext cx="10859589" cy="622345"/>
          </a:xfrm>
        </p:spPr>
        <p:txBody>
          <a:bodyPr/>
          <a:lstStyle/>
          <a:p>
            <a:r>
              <a:rPr lang="en-US" sz="3200" dirty="0"/>
              <a:t>Tossing a ball back and forth works on </a:t>
            </a:r>
            <a:r>
              <a:rPr lang="en-US" sz="3200" dirty="0" err="1"/>
              <a:t>turntaking</a:t>
            </a:r>
            <a:r>
              <a:rPr lang="en-US" sz="3200" dirty="0"/>
              <a:t> and concepts like </a:t>
            </a:r>
            <a:r>
              <a:rPr lang="en-US" sz="3200" i="1" dirty="0"/>
              <a:t>throw, up, down, across, over, under</a:t>
            </a:r>
          </a:p>
        </p:txBody>
      </p:sp>
    </p:spTree>
    <p:extLst>
      <p:ext uri="{BB962C8B-B14F-4D97-AF65-F5344CB8AC3E}">
        <p14:creationId xmlns:p14="http://schemas.microsoft.com/office/powerpoint/2010/main" val="41016724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39465"/>
          </a:xfrm>
        </p:spPr>
        <p:txBody>
          <a:bodyPr/>
          <a:lstStyle/>
          <a:p>
            <a:r>
              <a:rPr lang="en-US" sz="3200" dirty="0"/>
              <a:t>We can discuss coloring </a:t>
            </a:r>
            <a:r>
              <a:rPr lang="en-US" sz="3200" i="1" dirty="0"/>
              <a:t>inside</a:t>
            </a:r>
            <a:r>
              <a:rPr lang="en-US" sz="3200" dirty="0"/>
              <a:t> the 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629" y="1505932"/>
            <a:ext cx="5938052" cy="4453538"/>
          </a:xfrm>
        </p:spPr>
      </p:pic>
    </p:spTree>
    <p:extLst>
      <p:ext uri="{BB962C8B-B14F-4D97-AF65-F5344CB8AC3E}">
        <p14:creationId xmlns:p14="http://schemas.microsoft.com/office/powerpoint/2010/main" val="30494827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can target words like </a:t>
            </a:r>
            <a:r>
              <a:rPr lang="en-US" sz="3200" i="1" dirty="0"/>
              <a:t>open, close, inside, over, under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7" y="1617334"/>
            <a:ext cx="6502054" cy="48867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631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7DCC-694C-4ECB-AE72-82F84E95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 and Doug Latches</a:t>
            </a:r>
          </a:p>
        </p:txBody>
      </p:sp>
      <p:pic>
        <p:nvPicPr>
          <p:cNvPr id="5" name="Content Placeholder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55D48A07-D5DC-46D6-985C-46B5610E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3" y="1417638"/>
            <a:ext cx="6995825" cy="5257800"/>
          </a:xfrm>
        </p:spPr>
      </p:pic>
    </p:spTree>
    <p:extLst>
      <p:ext uri="{BB962C8B-B14F-4D97-AF65-F5344CB8AC3E}">
        <p14:creationId xmlns:p14="http://schemas.microsoft.com/office/powerpoint/2010/main" val="426400021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31D5-6EB7-4DD5-940B-03CB699A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8F72B73-960C-4F06-8B10-86F79CEDD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31" y="172058"/>
            <a:ext cx="8635845" cy="6503871"/>
          </a:xfrm>
        </p:spPr>
      </p:pic>
    </p:spTree>
    <p:extLst>
      <p:ext uri="{BB962C8B-B14F-4D97-AF65-F5344CB8AC3E}">
        <p14:creationId xmlns:p14="http://schemas.microsoft.com/office/powerpoint/2010/main" val="11867392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Target words: </a:t>
            </a:r>
            <a:r>
              <a:rPr lang="en-US" sz="3200" i="1" dirty="0"/>
              <a:t>big/little, side, top, bottom, throw, toss, fly, catch, squeeze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15" y="1721223"/>
            <a:ext cx="5611904" cy="420892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680" y="1721224"/>
            <a:ext cx="34018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F6993AA-9E54-48DF-9537-4A8A173A67C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399" y="0"/>
            <a:ext cx="10727377" cy="78321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21BDFE-D568-4EFD-87DD-6A74BD9B5870}"/>
              </a:ext>
            </a:extLst>
          </p:cNvPr>
          <p:cNvSpPr/>
          <p:nvPr/>
        </p:nvSpPr>
        <p:spPr>
          <a:xfrm>
            <a:off x="2059709" y="323273"/>
            <a:ext cx="9467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Research over the years has clearly shown that sensory processing deficits, often described under the term sensory processing disorder (</a:t>
            </a:r>
            <a:r>
              <a:rPr lang="en-US" sz="3600" b="1" dirty="0">
                <a:solidFill>
                  <a:srgbClr val="FF0000"/>
                </a:solidFill>
              </a:rPr>
              <a:t>SPD</a:t>
            </a:r>
            <a:r>
              <a:rPr lang="en-US" sz="3600" dirty="0"/>
              <a:t>), are a </a:t>
            </a:r>
            <a:r>
              <a:rPr lang="en-US" sz="3600" b="1" dirty="0">
                <a:solidFill>
                  <a:srgbClr val="FF0000"/>
                </a:solidFill>
              </a:rPr>
              <a:t>co-morbid problem </a:t>
            </a:r>
            <a:r>
              <a:rPr lang="en-US" sz="3600" dirty="0"/>
              <a:t>that can accompany </a:t>
            </a:r>
            <a:r>
              <a:rPr lang="en-US" sz="3600" b="1" dirty="0">
                <a:solidFill>
                  <a:srgbClr val="FF0000"/>
                </a:solidFill>
              </a:rPr>
              <a:t>childhood apraxia </a:t>
            </a:r>
            <a:r>
              <a:rPr lang="en-US" sz="3600" dirty="0"/>
              <a:t>of speech, autism spectrum disorder, attention deficit hyperactivity disorder (ADHD), and SLI</a:t>
            </a:r>
          </a:p>
        </p:txBody>
      </p:sp>
    </p:spTree>
    <p:extLst>
      <p:ext uri="{BB962C8B-B14F-4D97-AF65-F5344CB8AC3E}">
        <p14:creationId xmlns:p14="http://schemas.microsoft.com/office/powerpoint/2010/main" val="27253625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970A-6CDE-5CB3-AED5-1CF3A33B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E2E99-B048-0BA9-A48C-AF254F0A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03981"/>
            <a:ext cx="4991100" cy="6654801"/>
          </a:xfrm>
        </p:spPr>
      </p:pic>
    </p:spTree>
    <p:extLst>
      <p:ext uri="{BB962C8B-B14F-4D97-AF65-F5344CB8AC3E}">
        <p14:creationId xmlns:p14="http://schemas.microsoft.com/office/powerpoint/2010/main" val="38210728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3" y="274638"/>
            <a:ext cx="11173097" cy="387213"/>
          </a:xfrm>
        </p:spPr>
        <p:txBody>
          <a:bodyPr/>
          <a:lstStyle/>
          <a:p>
            <a:r>
              <a:rPr lang="en-US" sz="3200" dirty="0"/>
              <a:t>Sensory bins with shredded paper are sanitary and fun!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86878"/>
            <a:ext cx="7881257" cy="5910943"/>
          </a:xfrm>
        </p:spPr>
      </p:pic>
    </p:spTree>
    <p:extLst>
      <p:ext uri="{BB962C8B-B14F-4D97-AF65-F5344CB8AC3E}">
        <p14:creationId xmlns:p14="http://schemas.microsoft.com/office/powerpoint/2010/main" val="56259382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When children are done with the session, we can recycle the paper and get fresh, clean paper for the next group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3134" y="812360"/>
            <a:ext cx="5188141" cy="6903140"/>
          </a:xfrm>
        </p:spPr>
      </p:pic>
    </p:spTree>
    <p:extLst>
      <p:ext uri="{BB962C8B-B14F-4D97-AF65-F5344CB8AC3E}">
        <p14:creationId xmlns:p14="http://schemas.microsoft.com/office/powerpoint/2010/main" val="137386906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children draw out an object and describe it: label, function, composition, color, etc. They also use the word in a sentence with their target sound like /r/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58" y="1628182"/>
            <a:ext cx="3752214" cy="4992551"/>
          </a:xfrm>
        </p:spPr>
      </p:pic>
    </p:spTree>
    <p:extLst>
      <p:ext uri="{BB962C8B-B14F-4D97-AF65-F5344CB8AC3E}">
        <p14:creationId xmlns:p14="http://schemas.microsoft.com/office/powerpoint/2010/main" val="4602027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111797"/>
            <a:ext cx="4975412" cy="6620091"/>
          </a:xfrm>
        </p:spPr>
      </p:pic>
    </p:spTree>
    <p:extLst>
      <p:ext uri="{BB962C8B-B14F-4D97-AF65-F5344CB8AC3E}">
        <p14:creationId xmlns:p14="http://schemas.microsoft.com/office/powerpoint/2010/main" val="2394558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Jackie works on vocabulary, expressive language, and counting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6" y="1671275"/>
            <a:ext cx="3898149" cy="51867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84" y="1417638"/>
            <a:ext cx="42951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655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4AFD-D902-4872-A24B-97EE2A71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4D0A62B-18BE-4AD5-82EB-CA38FA879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3" y="762000"/>
            <a:ext cx="8128000" cy="6096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3A41D-1D69-4AF9-BF43-2FBF9FD8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0FDE7E-9C25-442D-AB08-8E59BE3D654B}"/>
              </a:ext>
            </a:extLst>
          </p:cNvPr>
          <p:cNvSpPr/>
          <p:nvPr/>
        </p:nvSpPr>
        <p:spPr>
          <a:xfrm>
            <a:off x="3559945" y="1600201"/>
            <a:ext cx="1642369" cy="415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47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0E4E-137C-4412-929F-D00AF18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A2AE5-9C46-4705-AD2C-AE1DA5FCC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597" y="202436"/>
            <a:ext cx="8483264" cy="63809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FD33B2-7335-4A4C-8EBA-4DEBE8F5B5FC}"/>
              </a:ext>
            </a:extLst>
          </p:cNvPr>
          <p:cNvSpPr/>
          <p:nvPr/>
        </p:nvSpPr>
        <p:spPr>
          <a:xfrm>
            <a:off x="5619565" y="1331650"/>
            <a:ext cx="2175029" cy="3195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2192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Magnetic boards and sticker boards target spatial terms, categories, narratives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18855975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460166"/>
            <a:ext cx="6836227" cy="512717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326" y="1200151"/>
            <a:ext cx="6466114" cy="4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274638"/>
            <a:ext cx="11942618" cy="316489"/>
          </a:xfrm>
        </p:spPr>
        <p:txBody>
          <a:bodyPr/>
          <a:lstStyle/>
          <a:p>
            <a:r>
              <a:rPr lang="en-US" dirty="0"/>
              <a:t>Accordingly, in this seminar, I: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0979997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use an M &amp; M machine as a reward and discuss concepts like </a:t>
            </a:r>
            <a:r>
              <a:rPr lang="en-US" sz="3200" i="1" dirty="0"/>
              <a:t>twist, turn, candy, red, blue, delicious, good behavior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892623" cy="5169468"/>
          </a:xfrm>
        </p:spPr>
      </p:pic>
    </p:spTree>
    <p:extLst>
      <p:ext uri="{BB962C8B-B14F-4D97-AF65-F5344CB8AC3E}">
        <p14:creationId xmlns:p14="http://schemas.microsoft.com/office/powerpoint/2010/main" val="16914794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274002"/>
          </a:xfrm>
        </p:spPr>
        <p:txBody>
          <a:bodyPr/>
          <a:lstStyle/>
          <a:p>
            <a:r>
              <a:rPr lang="en-US" sz="3200" dirty="0"/>
              <a:t>Puppets can be used for role play, verbs, and more!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92" y="671226"/>
            <a:ext cx="4649748" cy="618677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5360" y="1079863"/>
            <a:ext cx="10607040" cy="50463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89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tear off bits of masking tape and stick them to various objects; they then label the object and describe it according to 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22" y="2175283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9" y="1645920"/>
            <a:ext cx="391720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452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Soft sensory balls can encourage vocabulary words like colors, </a:t>
            </a:r>
            <a:r>
              <a:rPr lang="en-US" sz="3200" i="1" dirty="0"/>
              <a:t>soft, squishy</a:t>
            </a:r>
            <a:r>
              <a:rPr lang="en-US" sz="3200" dirty="0"/>
              <a:t>, and others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9306306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03" y="134984"/>
            <a:ext cx="8784726" cy="6588545"/>
          </a:xfrm>
        </p:spPr>
      </p:pic>
    </p:spTree>
    <p:extLst>
      <p:ext uri="{BB962C8B-B14F-4D97-AF65-F5344CB8AC3E}">
        <p14:creationId xmlns:p14="http://schemas.microsoft.com/office/powerpoint/2010/main" val="413860903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an activity like this to target adjectives as well as verbs and spatial concepts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27" y="1600200"/>
            <a:ext cx="3767137" cy="5012407"/>
          </a:xfrm>
        </p:spPr>
      </p:pic>
    </p:spTree>
    <p:extLst>
      <p:ext uri="{BB962C8B-B14F-4D97-AF65-F5344CB8AC3E}">
        <p14:creationId xmlns:p14="http://schemas.microsoft.com/office/powerpoint/2010/main" val="392527538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74638"/>
            <a:ext cx="10858500" cy="457199"/>
          </a:xfrm>
        </p:spPr>
        <p:txBody>
          <a:bodyPr/>
          <a:lstStyle/>
          <a:p>
            <a:r>
              <a:rPr lang="en-US" sz="3200" dirty="0"/>
              <a:t>Sidewalk chalk encourages letter and word recognition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846865"/>
            <a:ext cx="4533900" cy="6032633"/>
          </a:xfrm>
        </p:spPr>
      </p:pic>
    </p:spTree>
    <p:extLst>
      <p:ext uri="{BB962C8B-B14F-4D97-AF65-F5344CB8AC3E}">
        <p14:creationId xmlns:p14="http://schemas.microsoft.com/office/powerpoint/2010/main" val="38717466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F296-0756-4A9B-A26D-9AF8A140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EB86B-824F-483D-AE69-D3CFB01975C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D92BF-31F4-4031-A223-8E92EA34E9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9C3CE-0362-458B-AFED-A77EDEEC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-22434"/>
            <a:ext cx="8804943" cy="66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66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C809-5A28-9792-1B7C-BA90DB13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group has very challenging behavior, but they </a:t>
            </a:r>
            <a:r>
              <a:rPr lang="en-US" sz="3200" dirty="0" err="1"/>
              <a:t>looooove</a:t>
            </a:r>
            <a:r>
              <a:rPr lang="en-US" sz="3200" dirty="0"/>
              <a:t> sidewalk chalk!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D1685-24D9-3D1F-A405-263ABDE9E39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wo boys playing with toys&#10;&#10;Description automatically generated">
            <a:extLst>
              <a:ext uri="{FF2B5EF4-FFF2-40B4-BE49-F238E27FC236}">
                <a16:creationId xmlns:a16="http://schemas.microsoft.com/office/drawing/2014/main" id="{B453697F-16F6-1DAA-5274-BBD4CC753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2" y="1683327"/>
            <a:ext cx="3774552" cy="5022273"/>
          </a:xfrm>
        </p:spPr>
      </p:pic>
      <p:pic>
        <p:nvPicPr>
          <p:cNvPr id="8" name="Picture 7" descr="A child drawing with chalk on the ground&#10;&#10;Description automatically generated">
            <a:extLst>
              <a:ext uri="{FF2B5EF4-FFF2-40B4-BE49-F238E27FC236}">
                <a16:creationId xmlns:a16="http://schemas.microsoft.com/office/drawing/2014/main" id="{F7CBA0A4-A6B7-D377-BF49-AD4157C78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87" y="1683326"/>
            <a:ext cx="3774552" cy="50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922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509133"/>
          </a:xfrm>
        </p:spPr>
        <p:txBody>
          <a:bodyPr/>
          <a:lstStyle/>
          <a:p>
            <a:r>
              <a:rPr lang="en-US" sz="3200" dirty="0"/>
              <a:t>Cooking/baking is excellent for following directions, sequencing, and measurement (e.g., 1 cup of flour)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1132115"/>
            <a:ext cx="4605836" cy="5757296"/>
          </a:xfrm>
        </p:spPr>
      </p:pic>
    </p:spTree>
    <p:extLst>
      <p:ext uri="{BB962C8B-B14F-4D97-AF65-F5344CB8AC3E}">
        <p14:creationId xmlns:p14="http://schemas.microsoft.com/office/powerpoint/2010/main" val="4252110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II. Nature of Sensory Processing Disorder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676400"/>
            <a:ext cx="9194800" cy="2179638"/>
          </a:xfrm>
        </p:spPr>
        <p:txBody>
          <a:bodyPr>
            <a:noAutofit/>
          </a:bodyPr>
          <a:lstStyle/>
          <a:p>
            <a:r>
              <a:rPr lang="en-US" altLang="en-US" dirty="0"/>
              <a:t>Sensory integration: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own body and the environment into </a:t>
            </a:r>
            <a:r>
              <a:rPr lang="en-US" altLang="en-US" b="1" dirty="0">
                <a:solidFill>
                  <a:srgbClr val="FF0000"/>
                </a:solidFill>
              </a:rPr>
              <a:t>useable information.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It is information filtering and processing</a:t>
            </a:r>
          </a:p>
        </p:txBody>
      </p:sp>
      <p:sp>
        <p:nvSpPr>
          <p:cNvPr id="105495" name="Rectangle 23"/>
          <p:cNvSpPr>
            <a:spLocks noChangeArrowheads="1"/>
          </p:cNvSpPr>
          <p:nvPr/>
        </p:nvSpPr>
        <p:spPr bwMode="auto">
          <a:xfrm>
            <a:off x="6172200" y="1600201"/>
            <a:ext cx="40386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EAE80-DAA5-4C34-BED3-141B1FDD7B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441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29" y="274638"/>
            <a:ext cx="11031071" cy="545633"/>
          </a:xfrm>
        </p:spPr>
        <p:txBody>
          <a:bodyPr/>
          <a:lstStyle/>
          <a:p>
            <a:r>
              <a:rPr lang="en-US" sz="3200" dirty="0"/>
              <a:t>Children are often fascinated by skeleton bones, which can help them with science and anatomy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0779" y="1749278"/>
            <a:ext cx="5970440" cy="4477829"/>
          </a:xfrm>
        </p:spPr>
      </p:pic>
    </p:spTree>
    <p:extLst>
      <p:ext uri="{BB962C8B-B14F-4D97-AF65-F5344CB8AC3E}">
        <p14:creationId xmlns:p14="http://schemas.microsoft.com/office/powerpoint/2010/main" val="3309996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74638"/>
            <a:ext cx="10934700" cy="687387"/>
          </a:xfrm>
        </p:spPr>
        <p:txBody>
          <a:bodyPr/>
          <a:lstStyle/>
          <a:p>
            <a:r>
              <a:rPr lang="en-US" sz="3200" dirty="0" err="1"/>
              <a:t>Tiddly</a:t>
            </a:r>
            <a:r>
              <a:rPr lang="en-US" sz="3200" dirty="0"/>
              <a:t> Winks targets concepts like </a:t>
            </a:r>
            <a:r>
              <a:rPr lang="en-US" sz="3200" i="1" dirty="0"/>
              <a:t>inside, outside, line,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1102489"/>
            <a:ext cx="7705724" cy="5755511"/>
          </a:xfrm>
        </p:spPr>
      </p:pic>
    </p:spTree>
    <p:extLst>
      <p:ext uri="{BB962C8B-B14F-4D97-AF65-F5344CB8AC3E}">
        <p14:creationId xmlns:p14="http://schemas.microsoft.com/office/powerpoint/2010/main" val="261221125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399" cy="378505"/>
          </a:xfrm>
        </p:spPr>
        <p:txBody>
          <a:bodyPr/>
          <a:lstStyle/>
          <a:p>
            <a:r>
              <a:rPr lang="en-US" sz="3200" dirty="0"/>
              <a:t>Using instruments can target auditory memory for sequences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11" y="970276"/>
            <a:ext cx="7811589" cy="5870897"/>
          </a:xfrm>
        </p:spPr>
      </p:pic>
    </p:spTree>
    <p:extLst>
      <p:ext uri="{BB962C8B-B14F-4D97-AF65-F5344CB8AC3E}">
        <p14:creationId xmlns:p14="http://schemas.microsoft.com/office/powerpoint/2010/main" val="42609062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238239"/>
            <a:ext cx="8795657" cy="6596743"/>
          </a:xfrm>
        </p:spPr>
      </p:pic>
    </p:spTree>
    <p:extLst>
      <p:ext uri="{BB962C8B-B14F-4D97-AF65-F5344CB8AC3E}">
        <p14:creationId xmlns:p14="http://schemas.microsoft.com/office/powerpoint/2010/main" val="263293104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274638"/>
            <a:ext cx="8546827" cy="6410121"/>
          </a:xfrm>
        </p:spPr>
      </p:pic>
    </p:spTree>
    <p:extLst>
      <p:ext uri="{BB962C8B-B14F-4D97-AF65-F5344CB8AC3E}">
        <p14:creationId xmlns:p14="http://schemas.microsoft.com/office/powerpoint/2010/main" val="18173427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1138264" cy="500425"/>
          </a:xfrm>
        </p:spPr>
        <p:txBody>
          <a:bodyPr/>
          <a:lstStyle/>
          <a:p>
            <a:r>
              <a:rPr lang="en-US" sz="3200" dirty="0"/>
              <a:t>Reach into a bag and describe objects by how they feel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819963"/>
            <a:ext cx="4505661" cy="6007549"/>
          </a:xfrm>
        </p:spPr>
      </p:pic>
    </p:spTree>
    <p:extLst>
      <p:ext uri="{BB962C8B-B14F-4D97-AF65-F5344CB8AC3E}">
        <p14:creationId xmlns:p14="http://schemas.microsoft.com/office/powerpoint/2010/main" val="80352587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2B2C-63BC-4D32-938C-579B583E6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 for incorporating sensory activities and materials: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712C9A8-BD6B-411E-BD01-A9884F1EE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75" y="1742181"/>
            <a:ext cx="6360339" cy="4767701"/>
          </a:xfrm>
        </p:spPr>
      </p:pic>
    </p:spTree>
    <p:extLst>
      <p:ext uri="{BB962C8B-B14F-4D97-AF65-F5344CB8AC3E}">
        <p14:creationId xmlns:p14="http://schemas.microsoft.com/office/powerpoint/2010/main" val="25467675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40248-9582-4D6D-A36A-25BF608B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Chairs welded together for children who tip their chairs back</a:t>
            </a:r>
          </a:p>
        </p:txBody>
      </p:sp>
      <p:pic>
        <p:nvPicPr>
          <p:cNvPr id="5" name="Content Placeholder 4" descr="A picture containing text, floor, indoor, chair&#10;&#10;Description automatically generated">
            <a:extLst>
              <a:ext uri="{FF2B5EF4-FFF2-40B4-BE49-F238E27FC236}">
                <a16:creationId xmlns:a16="http://schemas.microsoft.com/office/drawing/2014/main" id="{521BB7F9-5B0C-4ACF-81C3-D639C6DC7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1572491"/>
            <a:ext cx="7130453" cy="5358981"/>
          </a:xfrm>
        </p:spPr>
      </p:pic>
    </p:spTree>
    <p:extLst>
      <p:ext uri="{BB962C8B-B14F-4D97-AF65-F5344CB8AC3E}">
        <p14:creationId xmlns:p14="http://schemas.microsoft.com/office/powerpoint/2010/main" val="395046303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Beanbag chairs on the floor allow for more movement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95" y="1519990"/>
            <a:ext cx="6899497" cy="5174623"/>
          </a:xfrm>
        </p:spPr>
      </p:pic>
    </p:spTree>
    <p:extLst>
      <p:ext uri="{BB962C8B-B14F-4D97-AF65-F5344CB8AC3E}">
        <p14:creationId xmlns:p14="http://schemas.microsoft.com/office/powerpoint/2010/main" val="224992996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751D-CC38-4441-B9A0-9EB29E13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962025"/>
          </a:xfrm>
        </p:spPr>
        <p:txBody>
          <a:bodyPr/>
          <a:lstStyle/>
          <a:p>
            <a:r>
              <a:rPr lang="en-US" dirty="0"/>
              <a:t>Coloring an Easter egg with chalk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6117-F952-4F8F-83A2-9526BFCF763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floor, indoor, hand&#10;&#10;Description automatically generated">
            <a:extLst>
              <a:ext uri="{FF2B5EF4-FFF2-40B4-BE49-F238E27FC236}">
                <a16:creationId xmlns:a16="http://schemas.microsoft.com/office/drawing/2014/main" id="{713C3326-65A3-4A64-AA08-8E2B7BA61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947114"/>
            <a:ext cx="4324349" cy="5777839"/>
          </a:xfrm>
        </p:spPr>
      </p:pic>
    </p:spTree>
    <p:extLst>
      <p:ext uri="{BB962C8B-B14F-4D97-AF65-F5344CB8AC3E}">
        <p14:creationId xmlns:p14="http://schemas.microsoft.com/office/powerpoint/2010/main" val="205519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7D4F-F2D1-4860-BFFB-DB68CCE058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8310" y="104503"/>
            <a:ext cx="10659290" cy="6627223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4400" dirty="0"/>
              <a:t>Celeste </a:t>
            </a:r>
            <a:r>
              <a:rPr lang="en-US" sz="4400" dirty="0" err="1"/>
              <a:t>Roseberry-McKibbin,</a:t>
            </a:r>
            <a:r>
              <a:rPr lang="en-US" sz="4400" dirty="0"/>
              <a:t> Ph.D., CCC-SLP, F-ASHA</a:t>
            </a:r>
          </a:p>
          <a:p>
            <a:endParaRPr lang="en-US" dirty="0"/>
          </a:p>
          <a:p>
            <a:pPr algn="ctr"/>
            <a:r>
              <a:rPr lang="en-US" dirty="0"/>
              <a:t>Department of Communication Sciences and Disorders</a:t>
            </a:r>
          </a:p>
          <a:p>
            <a:pPr algn="ctr"/>
            <a:r>
              <a:rPr lang="en-US" dirty="0"/>
              <a:t>California State University, Sacramento</a:t>
            </a:r>
          </a:p>
          <a:p>
            <a:pPr algn="ctr"/>
            <a:r>
              <a:rPr lang="en-US" dirty="0"/>
              <a:t>And San Juan Unified School District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9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242E0-8A7B-E8A3-01CD-6272AA94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74638"/>
            <a:ext cx="11300389" cy="1981452"/>
          </a:xfrm>
        </p:spPr>
        <p:txBody>
          <a:bodyPr/>
          <a:lstStyle/>
          <a:p>
            <a:r>
              <a:rPr lang="en-US" sz="3200" dirty="0" err="1"/>
              <a:t>O’Gallagher</a:t>
            </a:r>
            <a:r>
              <a:rPr lang="en-US" sz="3200" dirty="0"/>
              <a:t>, A. (2023) 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  <a:t>Understanding Sensory Processing Disorder in Children: A Guide for Parents. </a:t>
            </a:r>
            <a:r>
              <a:rPr lang="en-US" sz="3200" dirty="0"/>
              <a:t>https://www.spdfoundation.net/sensory-processing-disorder-in-children/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5992-D58F-4C6E-9404-970390BA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140" y="1991170"/>
            <a:ext cx="10343260" cy="4134994"/>
          </a:xfrm>
        </p:spPr>
        <p:txBody>
          <a:bodyPr/>
          <a:lstStyle/>
          <a:p>
            <a:r>
              <a:rPr lang="en-US" dirty="0"/>
              <a:t>Children with SPD often have </a:t>
            </a:r>
            <a:r>
              <a:rPr lang="en-US" b="1" dirty="0">
                <a:solidFill>
                  <a:srgbClr val="FF0000"/>
                </a:solidFill>
              </a:rPr>
              <a:t>motor coordination challenges </a:t>
            </a:r>
            <a:r>
              <a:rPr lang="en-US" dirty="0"/>
              <a:t>and may have trouble catching a ball, tying their shoes, etc. </a:t>
            </a:r>
          </a:p>
          <a:p>
            <a:endParaRPr lang="en-US" dirty="0"/>
          </a:p>
          <a:p>
            <a:r>
              <a:rPr lang="en-US" dirty="0"/>
              <a:t>This makes them less likely to participate in motor-based activities, which slows down their motor development overall</a:t>
            </a:r>
          </a:p>
        </p:txBody>
      </p:sp>
    </p:spTree>
    <p:extLst>
      <p:ext uri="{BB962C8B-B14F-4D97-AF65-F5344CB8AC3E}">
        <p14:creationId xmlns:p14="http://schemas.microsoft.com/office/powerpoint/2010/main" val="157525972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157-8912-4B1B-8090-871B15EC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1E6E9-B734-4C69-BAF2-F40EA2774E8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, indoor, colorful, decorated&#10;&#10;Description automatically generated">
            <a:extLst>
              <a:ext uri="{FF2B5EF4-FFF2-40B4-BE49-F238E27FC236}">
                <a16:creationId xmlns:a16="http://schemas.microsoft.com/office/drawing/2014/main" id="{43484E29-749F-4125-9C07-331FE9604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8905875" cy="66933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18A3A-F16E-4624-BCDD-EE2D140265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9577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0A04-95DD-409A-BC04-1D9E92B0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0"/>
            <a:ext cx="10306050" cy="857250"/>
          </a:xfrm>
        </p:spPr>
        <p:txBody>
          <a:bodyPr/>
          <a:lstStyle/>
          <a:p>
            <a:r>
              <a:rPr lang="en-US" dirty="0"/>
              <a:t>Wooden doll house with objects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675A80A-3983-4C06-82E2-6BDEE7FD1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4" y="784970"/>
            <a:ext cx="7938076" cy="5965960"/>
          </a:xfrm>
        </p:spPr>
      </p:pic>
    </p:spTree>
    <p:extLst>
      <p:ext uri="{BB962C8B-B14F-4D97-AF65-F5344CB8AC3E}">
        <p14:creationId xmlns:p14="http://schemas.microsoft.com/office/powerpoint/2010/main" val="361978302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3B2E-5354-4931-87D9-A9FB8DC8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6669-90C5-4A1D-870F-9CEC49498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08FE9B5-553F-48AF-8622-F25027B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3" y="114300"/>
            <a:ext cx="8607484" cy="64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680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ACD0-34C8-45C4-96E1-BB9EA808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30213"/>
          </a:xfrm>
        </p:spPr>
        <p:txBody>
          <a:bodyPr/>
          <a:lstStyle/>
          <a:p>
            <a:r>
              <a:rPr lang="en-US" dirty="0"/>
              <a:t>Legos always work!</a:t>
            </a:r>
          </a:p>
        </p:txBody>
      </p:sp>
      <p:pic>
        <p:nvPicPr>
          <p:cNvPr id="4" name="Content Placeholder 3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545B0D3B-50AA-4EFA-B8B7-0DBD604A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21" y="847726"/>
            <a:ext cx="7059192" cy="5305424"/>
          </a:xfrm>
          <a:prstGeom prst="rect">
            <a:avLst/>
          </a:prstGeom>
        </p:spPr>
      </p:pic>
      <p:pic>
        <p:nvPicPr>
          <p:cNvPr id="5" name="Content Placeholder 7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1462F2F-04AB-42B3-9E85-D90A1179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18248"/>
            <a:ext cx="5428230" cy="407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3380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753D-D07F-4BDD-A819-CBB08671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and wooden car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C18D9D6-993F-4332-A388-F400E9133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85990939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B70B-BE3A-42B8-8AB4-C4DC8F10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Manipulatives for math concepts</a:t>
            </a:r>
          </a:p>
        </p:txBody>
      </p:sp>
      <p:pic>
        <p:nvPicPr>
          <p:cNvPr id="5" name="Content Placeholder 4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61D9897E-05C5-49DE-B1D4-A49BA7483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219769066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B2FA-DC6F-4BD8-A606-209D8073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toys out of a bag</a:t>
            </a:r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984E5DF-81AC-4F2B-BB73-84D080E6D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99" y="1600200"/>
            <a:ext cx="6766690" cy="5096164"/>
          </a:xfrm>
        </p:spPr>
      </p:pic>
    </p:spTree>
    <p:extLst>
      <p:ext uri="{BB962C8B-B14F-4D97-AF65-F5344CB8AC3E}">
        <p14:creationId xmlns:p14="http://schemas.microsoft.com/office/powerpoint/2010/main" val="54174004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86031-3A47-48C5-A8CD-5689DD6D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hands-on activities to build vocabulary</a:t>
            </a:r>
          </a:p>
        </p:txBody>
      </p:sp>
      <p:pic>
        <p:nvPicPr>
          <p:cNvPr id="5" name="Content Placeholder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66977EB-BF5A-4335-BEF3-5F16E652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36732459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68A0-9B11-4A5F-8415-5DAC28BC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ild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5EAC9B2D-3F85-4F4A-AE26-2A5364DE8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42" y="228370"/>
            <a:ext cx="8739398" cy="65682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6DDE60-939C-4CEF-BA0E-6602F9E9F01B}"/>
              </a:ext>
            </a:extLst>
          </p:cNvPr>
          <p:cNvSpPr/>
          <p:nvPr/>
        </p:nvSpPr>
        <p:spPr>
          <a:xfrm>
            <a:off x="7849274" y="1772156"/>
            <a:ext cx="1076241" cy="267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433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843E-391D-4F83-B780-D31383AE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Zoo to target vocabulary</a:t>
            </a:r>
          </a:p>
        </p:txBody>
      </p:sp>
      <p:pic>
        <p:nvPicPr>
          <p:cNvPr id="5" name="Content Placeholder 4" descr="A picture containing indoor, cluttered, several&#10;&#10;Description automatically generated">
            <a:extLst>
              <a:ext uri="{FF2B5EF4-FFF2-40B4-BE49-F238E27FC236}">
                <a16:creationId xmlns:a16="http://schemas.microsoft.com/office/drawing/2014/main" id="{2D235F24-60E3-40A1-83C4-77F048138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19" y="1286164"/>
            <a:ext cx="6022071" cy="4525963"/>
          </a:xfrm>
        </p:spPr>
      </p:pic>
      <p:pic>
        <p:nvPicPr>
          <p:cNvPr id="7" name="Picture 6" descr="A group of toys on a table&#10;&#10;Description automatically generated with low confidence">
            <a:extLst>
              <a:ext uri="{FF2B5EF4-FFF2-40B4-BE49-F238E27FC236}">
                <a16:creationId xmlns:a16="http://schemas.microsoft.com/office/drawing/2014/main" id="{C47E8B2F-F75A-4AEC-8199-BEF7FE6D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2" y="1590751"/>
            <a:ext cx="5227766" cy="39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3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7A78-C836-7712-4C67-190DE8BA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happened to my son Mark a lot: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D3D28-CFE9-4506-6640-3208A0589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460" y="1417638"/>
            <a:ext cx="5075080" cy="507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4942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76200"/>
            <a:ext cx="11087100" cy="666750"/>
          </a:xfrm>
        </p:spPr>
        <p:txBody>
          <a:bodyPr/>
          <a:lstStyle/>
          <a:p>
            <a:r>
              <a:rPr lang="en-US" dirty="0"/>
              <a:t>Fidget Toys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35" y="1027113"/>
            <a:ext cx="6390216" cy="47926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9430" y="1377553"/>
            <a:ext cx="5686428" cy="42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040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Targeting </a:t>
            </a:r>
            <a:r>
              <a:rPr lang="en-US" sz="3600" dirty="0" err="1"/>
              <a:t>wh</a:t>
            </a:r>
            <a:r>
              <a:rPr lang="en-US" sz="3600" dirty="0"/>
              <a:t>-questions by squashing play dough!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5048"/>
            <a:ext cx="6034617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682834" cy="42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8079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64D3-85BA-410C-B675-1CCAFADF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0EB3A-9F37-47AC-9C95-B5DD368C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66CF6-2A02-43B4-A775-51F8EA60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79" y="121391"/>
            <a:ext cx="5052456" cy="67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091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9AD9-4B96-F015-908B-96806903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74639"/>
            <a:ext cx="6374015" cy="922337"/>
          </a:xfrm>
        </p:spPr>
        <p:txBody>
          <a:bodyPr/>
          <a:lstStyle/>
          <a:p>
            <a:r>
              <a:rPr lang="en-US" dirty="0"/>
              <a:t>This autistic boy loves this sensory game!</a:t>
            </a:r>
          </a:p>
        </p:txBody>
      </p:sp>
      <p:pic>
        <p:nvPicPr>
          <p:cNvPr id="5" name="Content Placeholder 4" descr="A child playing with a game&#10;&#10;Description automatically generated">
            <a:extLst>
              <a:ext uri="{FF2B5EF4-FFF2-40B4-BE49-F238E27FC236}">
                <a16:creationId xmlns:a16="http://schemas.microsoft.com/office/drawing/2014/main" id="{FB949B93-101A-CCBF-14F5-F861E821E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8" y="341832"/>
            <a:ext cx="4778487" cy="6358071"/>
          </a:xfrm>
        </p:spPr>
      </p:pic>
      <p:pic>
        <p:nvPicPr>
          <p:cNvPr id="7" name="Picture 6" descr="A child sitting at a table with a toy&#10;&#10;Description automatically generated">
            <a:extLst>
              <a:ext uri="{FF2B5EF4-FFF2-40B4-BE49-F238E27FC236}">
                <a16:creationId xmlns:a16="http://schemas.microsoft.com/office/drawing/2014/main" id="{7007CBC7-66EB-F4CC-270E-D018F0033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8" y="1428277"/>
            <a:ext cx="4080776" cy="54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19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329C-9D00-200A-EF52-36D4643E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piece of foil&#10;&#10;Description automatically generated">
            <a:extLst>
              <a:ext uri="{FF2B5EF4-FFF2-40B4-BE49-F238E27FC236}">
                <a16:creationId xmlns:a16="http://schemas.microsoft.com/office/drawing/2014/main" id="{D0E124B5-83A7-9650-1126-5518FF016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96" y="105268"/>
            <a:ext cx="5076201" cy="6768268"/>
          </a:xfrm>
        </p:spPr>
      </p:pic>
    </p:spTree>
    <p:extLst>
      <p:ext uri="{BB962C8B-B14F-4D97-AF65-F5344CB8AC3E}">
        <p14:creationId xmlns:p14="http://schemas.microsoft.com/office/powerpoint/2010/main" val="9916856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5DC6-ACA7-FBC3-2FF3-4AF77136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90" y="94004"/>
            <a:ext cx="9135454" cy="1811707"/>
          </a:xfrm>
        </p:spPr>
        <p:txBody>
          <a:bodyPr/>
          <a:lstStyle/>
          <a:p>
            <a:r>
              <a:rPr lang="en-US" sz="3600" dirty="0"/>
              <a:t>Do-a-Dots for older students during drill for R and K; they have DLD and are in the special day class</a:t>
            </a:r>
          </a:p>
        </p:txBody>
      </p:sp>
      <p:pic>
        <p:nvPicPr>
          <p:cNvPr id="12" name="Content Placeholder 11" descr="Two boys sitting at a table with toys&#10;&#10;Description automatically generated">
            <a:extLst>
              <a:ext uri="{FF2B5EF4-FFF2-40B4-BE49-F238E27FC236}">
                <a16:creationId xmlns:a16="http://schemas.microsoft.com/office/drawing/2014/main" id="{CA72D1C4-B7A5-B9CC-686E-8AF5E2677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90" y="2140828"/>
            <a:ext cx="6009577" cy="4525963"/>
          </a:xfrm>
        </p:spPr>
      </p:pic>
      <p:pic>
        <p:nvPicPr>
          <p:cNvPr id="14" name="Picture 13" descr="Two boys wearing goggles sitting at a table&#10;&#10;Description automatically generated">
            <a:extLst>
              <a:ext uri="{FF2B5EF4-FFF2-40B4-BE49-F238E27FC236}">
                <a16:creationId xmlns:a16="http://schemas.microsoft.com/office/drawing/2014/main" id="{39D1B43F-0E6D-0163-9F13-A2475258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549"/>
            <a:ext cx="5598697" cy="42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069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65B4-2A41-0AD2-1E04-B39AAD37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very active kindergartener fronts velars; it’s hard to keep him focused, but he loves to color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pic>
        <p:nvPicPr>
          <p:cNvPr id="5" name="Content Placeholder 4" descr="A child sitting at a table with a yellow hat and a cartoon character on his face&#10;&#10;Description automatically generated">
            <a:extLst>
              <a:ext uri="{FF2B5EF4-FFF2-40B4-BE49-F238E27FC236}">
                <a16:creationId xmlns:a16="http://schemas.microsoft.com/office/drawing/2014/main" id="{3B70CD6A-A26C-F3BD-489B-6E5C3C36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15" y="1446375"/>
            <a:ext cx="4874388" cy="5511676"/>
          </a:xfrm>
        </p:spPr>
      </p:pic>
    </p:spTree>
    <p:extLst>
      <p:ext uri="{BB962C8B-B14F-4D97-AF65-F5344CB8AC3E}">
        <p14:creationId xmlns:p14="http://schemas.microsoft.com/office/powerpoint/2010/main" val="93369131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ECEC-9EDF-B566-E12D-F8308C15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64" y="274638"/>
            <a:ext cx="10898736" cy="622670"/>
          </a:xfrm>
        </p:spPr>
        <p:txBody>
          <a:bodyPr/>
          <a:lstStyle/>
          <a:p>
            <a:r>
              <a:rPr lang="en-US" sz="3200" dirty="0"/>
              <a:t>ASHA Leader 1/24—Tearing it up for Core Words and More—Language, speech sound targets, and more!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4DF649-FA65-6B64-F5D6-549A69B5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279089"/>
            <a:ext cx="5447943" cy="5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952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D956-5189-48D4-B59B-F5056464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836"/>
          </a:xfrm>
        </p:spPr>
        <p:txBody>
          <a:bodyPr/>
          <a:lstStyle/>
          <a:p>
            <a:r>
              <a:rPr lang="en-US" dirty="0"/>
              <a:t>Camouflage science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DE3F-B33D-4407-AD14-B0E66E885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5BD78E6-4604-47BC-A04E-F76E0F45F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84" y="1217612"/>
            <a:ext cx="5945716" cy="445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4C1F6-AE0A-45D5-B68C-75D80D823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" y="1600201"/>
            <a:ext cx="6769522" cy="5077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6CA947-405F-4A2F-A931-B3FC75ED770A}"/>
              </a:ext>
            </a:extLst>
          </p:cNvPr>
          <p:cNvSpPr/>
          <p:nvPr/>
        </p:nvSpPr>
        <p:spPr>
          <a:xfrm>
            <a:off x="2934230" y="2716531"/>
            <a:ext cx="63817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9166F0-F903-4694-AF64-92ED8463C29C}"/>
              </a:ext>
            </a:extLst>
          </p:cNvPr>
          <p:cNvSpPr/>
          <p:nvPr/>
        </p:nvSpPr>
        <p:spPr>
          <a:xfrm>
            <a:off x="4267200" y="2762251"/>
            <a:ext cx="790575" cy="9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3356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6" y="2636170"/>
            <a:ext cx="5479715" cy="410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1" y="390526"/>
            <a:ext cx="6115384" cy="45865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1ED37-5332-46CD-A8CC-A38A665F0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E9D9CB-7362-4EFD-80CA-64EDF6C426B3}"/>
              </a:ext>
            </a:extLst>
          </p:cNvPr>
          <p:cNvSpPr/>
          <p:nvPr/>
        </p:nvSpPr>
        <p:spPr>
          <a:xfrm>
            <a:off x="7277100" y="3019425"/>
            <a:ext cx="457200" cy="23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FAE98E-4281-4F3B-911C-63913F08C993}"/>
              </a:ext>
            </a:extLst>
          </p:cNvPr>
          <p:cNvSpPr/>
          <p:nvPr/>
        </p:nvSpPr>
        <p:spPr>
          <a:xfrm>
            <a:off x="8201025" y="3019425"/>
            <a:ext cx="628650" cy="11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6F630D-1807-40FF-8A23-07BD5FD25782}"/>
              </a:ext>
            </a:extLst>
          </p:cNvPr>
          <p:cNvSpPr/>
          <p:nvPr/>
        </p:nvSpPr>
        <p:spPr>
          <a:xfrm>
            <a:off x="9525000" y="3019425"/>
            <a:ext cx="457200" cy="178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2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7C5D-4D8A-8DD3-8FC0-F0894D5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14" y="-184447"/>
            <a:ext cx="10261600" cy="1143000"/>
          </a:xfrm>
        </p:spPr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5C351-7A01-6F93-9145-B68F92100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2964" y="958553"/>
            <a:ext cx="9884635" cy="5288423"/>
          </a:xfrm>
        </p:spPr>
        <p:txBody>
          <a:bodyPr/>
          <a:lstStyle/>
          <a:p>
            <a:r>
              <a:rPr lang="en-US" dirty="0"/>
              <a:t>Our ability to process sensory data generally does not require conscious thought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Our ability to process sensory data 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provides emotional stability, our sense of safety, a platform for social interaction, sense of self, well-being, satisfaction and/or accomplishment. 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388854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64" y="2166223"/>
            <a:ext cx="1667660" cy="12507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87450"/>
            <a:ext cx="8942888" cy="67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457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073" y="471127"/>
            <a:ext cx="3163859" cy="23728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17" y="3353803"/>
            <a:ext cx="4411579" cy="330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357" y="913984"/>
            <a:ext cx="6496050" cy="48204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97E098-8849-4824-89FD-9A20765B63FE}"/>
              </a:ext>
            </a:extLst>
          </p:cNvPr>
          <p:cNvSpPr/>
          <p:nvPr/>
        </p:nvSpPr>
        <p:spPr>
          <a:xfrm>
            <a:off x="1712327" y="628650"/>
            <a:ext cx="1373773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FA54DA-40B6-47FE-BA64-A46404B0E8B5}"/>
              </a:ext>
            </a:extLst>
          </p:cNvPr>
          <p:cNvSpPr/>
          <p:nvPr/>
        </p:nvSpPr>
        <p:spPr>
          <a:xfrm>
            <a:off x="7829550" y="952500"/>
            <a:ext cx="742950" cy="94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3A24DC-DA0B-40B2-B5AC-C4FDA75E79B8}"/>
              </a:ext>
            </a:extLst>
          </p:cNvPr>
          <p:cNvSpPr/>
          <p:nvPr/>
        </p:nvSpPr>
        <p:spPr>
          <a:xfrm>
            <a:off x="6667500" y="4467225"/>
            <a:ext cx="876300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7436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1" y="823912"/>
            <a:ext cx="5485126" cy="41052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82" y="969016"/>
            <a:ext cx="6947345" cy="52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145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085F-9CBF-3BA6-575F-4B128100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9" y="274638"/>
            <a:ext cx="11052561" cy="349205"/>
          </a:xfrm>
        </p:spPr>
        <p:txBody>
          <a:bodyPr/>
          <a:lstStyle/>
          <a:p>
            <a:r>
              <a:rPr lang="en-US" sz="3200" dirty="0"/>
              <a:t>Unmute or type into Chat…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2743-B2EB-635B-8862-338FB860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92" y="777667"/>
            <a:ext cx="10856007" cy="5348497"/>
          </a:xfrm>
        </p:spPr>
        <p:txBody>
          <a:bodyPr/>
          <a:lstStyle/>
          <a:p>
            <a:r>
              <a:rPr lang="en-US" dirty="0"/>
              <a:t>And share some ideas that you have used in your own practice to integrate sensory materials and activities into your speech-language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936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9EF9-7119-4657-9F67-F0593D23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8" y="274638"/>
            <a:ext cx="10766612" cy="370821"/>
          </a:xfrm>
        </p:spPr>
        <p:txBody>
          <a:bodyPr/>
          <a:lstStyle/>
          <a:p>
            <a:r>
              <a:rPr lang="en-US" dirty="0"/>
              <a:t>In sum….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1641-3C00-4A0F-AFD1-198111A5D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458" y="869577"/>
            <a:ext cx="10174941" cy="5256588"/>
          </a:xfrm>
        </p:spPr>
        <p:txBody>
          <a:bodyPr/>
          <a:lstStyle/>
          <a:p>
            <a:r>
              <a:rPr lang="en-US" altLang="en-US" dirty="0"/>
              <a:t>Sensory integration involves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</a:t>
            </a:r>
            <a:r>
              <a:rPr lang="en-US" altLang="en-US" b="1" dirty="0">
                <a:solidFill>
                  <a:srgbClr val="FF0000"/>
                </a:solidFill>
              </a:rPr>
              <a:t>own body </a:t>
            </a:r>
            <a:r>
              <a:rPr lang="en-US" altLang="en-US" dirty="0"/>
              <a:t>and the </a:t>
            </a:r>
            <a:r>
              <a:rPr lang="en-US" altLang="en-US" b="1" dirty="0">
                <a:solidFill>
                  <a:srgbClr val="FF0000"/>
                </a:solidFill>
              </a:rPr>
              <a:t>environment</a:t>
            </a:r>
            <a:r>
              <a:rPr lang="en-US" altLang="en-US" dirty="0"/>
              <a:t> into useable information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r>
              <a:rPr lang="en-US" altLang="en-US" sz="3200" dirty="0"/>
              <a:t>It involves information filtering and processing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Sensory integration activities incorporating fine motor and language skills are fun, useful, and easy to implement as a part of speech-language therapy!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9722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great </a:t>
            </a:r>
            <a:r>
              <a:rPr lang="en-US" sz="3200" dirty="0" err="1"/>
              <a:t>youtube</a:t>
            </a:r>
            <a:r>
              <a:rPr lang="en-US" sz="3200" dirty="0"/>
              <a:t> video for how to integrate sensory activities into </a:t>
            </a:r>
            <a:r>
              <a:rPr lang="en-US" sz="3200"/>
              <a:t>speech-language 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https://www.youtube.com/watch?v=1AERJdldapQ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To Use Sensory Play for Language Speech Therapy Tips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4995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2978" y="301532"/>
            <a:ext cx="11942618" cy="316489"/>
          </a:xfrm>
        </p:spPr>
        <p:txBody>
          <a:bodyPr/>
          <a:lstStyle/>
          <a:p>
            <a:r>
              <a:rPr lang="en-US" dirty="0"/>
              <a:t>In this seminar, we took time to: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792930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3" y="78378"/>
            <a:ext cx="10746376" cy="574766"/>
          </a:xfrm>
        </p:spPr>
        <p:txBody>
          <a:bodyPr/>
          <a:lstStyle/>
          <a:p>
            <a:r>
              <a:rPr lang="en-US" sz="3200" dirty="0"/>
              <a:t>Thank you for all you do for the children!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2C5313-4227-413F-962F-9FC0BAB7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691" y="951016"/>
            <a:ext cx="7319388" cy="54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024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274638"/>
            <a:ext cx="11409405" cy="417340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7" y="778476"/>
            <a:ext cx="11397291" cy="6079523"/>
          </a:xfrm>
        </p:spPr>
        <p:txBody>
          <a:bodyPr/>
          <a:lstStyle/>
          <a:p>
            <a:r>
              <a:rPr lang="en-US" sz="2800" dirty="0"/>
              <a:t>Delgado-</a:t>
            </a:r>
            <a:r>
              <a:rPr lang="en-US" sz="2800" dirty="0" err="1"/>
              <a:t>Lobete</a:t>
            </a:r>
            <a:r>
              <a:rPr lang="en-US" sz="2800" dirty="0"/>
              <a:t>, L. et al. (2020). Sensory processing patterns in developmental coordination disorder, attention deficit hyperactivity disorder and typical development. </a:t>
            </a:r>
            <a:r>
              <a:rPr lang="en-US" sz="2800" i="1" dirty="0"/>
              <a:t>Research in Developmental Disabilities</a:t>
            </a:r>
            <a:r>
              <a:rPr lang="en-US" sz="2800" dirty="0"/>
              <a:t>, vol. 100. </a:t>
            </a:r>
            <a:r>
              <a:rPr lang="en-US" sz="2800" dirty="0">
                <a:hlinkClick r:id="rId2"/>
              </a:rPr>
              <a:t>https://doi.org/10.1016/j.ridd.2020.103608t</a:t>
            </a:r>
            <a:endParaRPr lang="en-US" sz="2800" dirty="0"/>
          </a:p>
          <a:p>
            <a:endParaRPr lang="en-US" sz="800" dirty="0"/>
          </a:p>
          <a:p>
            <a:r>
              <a:rPr lang="en-US" sz="2800" dirty="0"/>
              <a:t>Galina-</a:t>
            </a:r>
            <a:r>
              <a:rPr lang="en-US" sz="2800" dirty="0" err="1"/>
              <a:t>Simal</a:t>
            </a:r>
            <a:r>
              <a:rPr lang="en-US" sz="2800" dirty="0"/>
              <a:t> et al. (2020). Sensory processing disorder; Key points of a frequent alteration in neurodevelopmental disorders. </a:t>
            </a:r>
            <a:r>
              <a:rPr lang="en-US" sz="2800" i="1" dirty="0"/>
              <a:t>Cogent Medicine</a:t>
            </a:r>
            <a:r>
              <a:rPr lang="en-US" sz="2800" dirty="0"/>
              <a:t>, 7:1736829. </a:t>
            </a:r>
            <a:r>
              <a:rPr lang="en-US" sz="2800" dirty="0">
                <a:hlinkClick r:id="rId3"/>
              </a:rPr>
              <a:t>https://doi/org/10.1080/2331205X.2020.173682</a:t>
            </a:r>
            <a:endParaRPr lang="en-US" sz="2800" dirty="0"/>
          </a:p>
          <a:p>
            <a:endParaRPr lang="en-US" sz="900" dirty="0"/>
          </a:p>
          <a:p>
            <a:r>
              <a:rPr lang="en-US" sz="2800" dirty="0"/>
              <a:t>Meier, M. (2020). Chewing devices for individuals with sensory processing disorder. South Carolina Junior Academy of Science. </a:t>
            </a:r>
            <a:r>
              <a:rPr lang="en-US" sz="2800" dirty="0">
                <a:hlinkClick r:id="rId4"/>
              </a:rPr>
              <a:t>https://scholarexchange.furman.edu/scjas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788978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574766" y="1371600"/>
            <a:ext cx="10779034" cy="525562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Sensory Integration and the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A. Jean Ayres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An Introduction to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Nan Arkwright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The Out-of-Sync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Carol </a:t>
            </a:r>
            <a:r>
              <a:rPr lang="en-US" altLang="en-US" sz="7400" dirty="0" err="1"/>
              <a:t>Kranowitz</a:t>
            </a: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 Parents Guide to Understanding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Sensory Integration International</a:t>
            </a:r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Building Bridges Through Sensory Integration</a:t>
            </a:r>
          </a:p>
          <a:p>
            <a:pPr>
              <a:buNone/>
            </a:pPr>
            <a:r>
              <a:rPr lang="en-US" altLang="en-US" sz="7400" dirty="0"/>
              <a:t>by Ellen Yack, Shirley Sutton, and Paula </a:t>
            </a:r>
            <a:r>
              <a:rPr lang="en-US" altLang="en-US" sz="7400" dirty="0" err="1"/>
              <a:t>Aquilla</a:t>
            </a:r>
            <a:endParaRPr lang="en-US" altLang="en-US" sz="7400" dirty="0"/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Pre-Feeding Skills</a:t>
            </a:r>
          </a:p>
          <a:p>
            <a:pPr>
              <a:buNone/>
            </a:pPr>
            <a:r>
              <a:rPr lang="en-US" altLang="en-US" sz="7400" dirty="0"/>
              <a:t>by  Suzanne Evans Morris, PH.D. CCC-SLP &amp; Marsha Dunn Klein, M.Ed., OTR/L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82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302" y="274639"/>
            <a:ext cx="10287698" cy="404870"/>
          </a:xfrm>
        </p:spPr>
        <p:txBody>
          <a:bodyPr/>
          <a:lstStyle/>
          <a:p>
            <a:r>
              <a:rPr lang="en-US" altLang="en-US" sz="3600" dirty="0"/>
              <a:t>Sensory Integration Dysfunction/Sensory Processing Disorder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35185" y="1057014"/>
            <a:ext cx="10125512" cy="531607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An irregularity or disorder in brain function that makes it difficult to integrate sensory input effectively</a:t>
            </a:r>
          </a:p>
          <a:p>
            <a:endParaRPr lang="en-US" altLang="en-US" dirty="0"/>
          </a:p>
          <a:p>
            <a:r>
              <a:rPr lang="en-US" dirty="0"/>
              <a:t>The brain doesn’t process sensory inputs correctly</a:t>
            </a:r>
          </a:p>
          <a:p>
            <a:endParaRPr lang="en-US" dirty="0"/>
          </a:p>
          <a:p>
            <a:r>
              <a:rPr lang="en-US" dirty="0"/>
              <a:t>This may lead to inappropriate behavioral and motor responses that negatively impact learning, behavior, coordination, and language</a:t>
            </a:r>
          </a:p>
          <a:p>
            <a:endParaRPr lang="en-US" dirty="0"/>
          </a:p>
          <a:p>
            <a:r>
              <a:rPr lang="en-US" dirty="0"/>
              <a:t>This can lead to anxiety, stress, and depression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90704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Building Bridges Through Sensory Integration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Ellen Yack, Shirley Sutton, and Paula </a:t>
            </a:r>
            <a:r>
              <a:rPr lang="en-US" altLang="en-US" sz="8600" dirty="0" err="1"/>
              <a:t>Aquilla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Pre-Feeding Skills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 Suzanne Evans Morris, PH.D. CCC-SLP &amp; Marsha Dunn Klein, M.Ed., OTR/L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Self-</a:t>
            </a:r>
            <a:r>
              <a:rPr lang="en-US" altLang="en-US" sz="8600" b="1" dirty="0" err="1"/>
              <a:t>Reg</a:t>
            </a:r>
            <a:r>
              <a:rPr lang="en-US" altLang="en-US" sz="8600" b="1" dirty="0"/>
              <a:t> How to Help Your Child (and You) Break the Stress Cycle and Successfully Engage With Life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Dr. Stuart </a:t>
            </a:r>
            <a:r>
              <a:rPr lang="en-US" altLang="en-US" sz="8600" dirty="0" err="1"/>
              <a:t>Shanker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Raising a Sensory Smart Child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Lindsey Biel, M.A. OTR/L and Nancy Penske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479596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http://www.aota.org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 301-652-2682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 of California </a:t>
            </a:r>
            <a:r>
              <a:rPr lang="en-US" altLang="en-US" dirty="0">
                <a:hlinkClick r:id="rId4"/>
              </a:rPr>
              <a:t>http://www.healthcaresource.com/otac/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916-567-7000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Sensory Integration International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5"/>
              </a:rPr>
              <a:t>http://home.earthlink.net/</a:t>
            </a:r>
            <a:r>
              <a:rPr lang="en-US" altLang="en-US" dirty="0"/>
              <a:t>sensoryint/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310-787-8805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13082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30036"/>
            <a:ext cx="10515600" cy="535339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Sensory Resources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www.sensoryresources.com/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1-888-357-5867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Southpaw Enterprises (SI Products and Resources)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4"/>
              </a:rPr>
              <a:t>http://www.spouthpawenterprises.com/html/home.asp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1-800-228-1698</a:t>
            </a:r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None/>
            </a:pPr>
            <a:r>
              <a:rPr lang="en-US" altLang="en-US" b="1" dirty="0"/>
              <a:t>Sensational Brain Co.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dirty="0">
                <a:hlinkClick r:id="rId5"/>
              </a:rPr>
              <a:t>www.sensationalbrain.com</a:t>
            </a:r>
            <a:endParaRPr lang="en-US" altLang="en-US" dirty="0"/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28342149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126" y="274638"/>
            <a:ext cx="10483273" cy="131762"/>
          </a:xfrm>
        </p:spPr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744" y="683491"/>
            <a:ext cx="10686474" cy="60221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www.sensorysmarts.com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Wild, Gwen, MOT, OTR/L and Jones, Lyle, MBA (2012) </a:t>
            </a:r>
            <a:r>
              <a:rPr lang="en-US" b="1" dirty="0"/>
              <a:t>Parent’s Perception of Effectiveness of Sensory Diets for Children: A Multiple Case Study Analysis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en-US" b="1" dirty="0"/>
              <a:t>Arnie and His School Tools</a:t>
            </a:r>
          </a:p>
          <a:p>
            <a:pPr>
              <a:buNone/>
            </a:pPr>
            <a:r>
              <a:rPr lang="en-US" altLang="en-US" dirty="0"/>
              <a:t>By Jennifer </a:t>
            </a:r>
            <a:r>
              <a:rPr lang="en-US" altLang="en-US" dirty="0" err="1"/>
              <a:t>Veenendall</a:t>
            </a: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r>
              <a:rPr lang="en-US" altLang="en-US" b="1" dirty="0"/>
              <a:t>Sensational Kids: Hope and Help for Children with Sensory Processing Disorder (SPD) </a:t>
            </a:r>
          </a:p>
          <a:p>
            <a:pPr>
              <a:buNone/>
            </a:pPr>
            <a:r>
              <a:rPr lang="en-US" altLang="en-US" dirty="0"/>
              <a:t>by Lucy Jane Miller 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6645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759A-07FE-4EFB-A7FA-5056A97A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EA90-3BEF-4786-8CE6-43BBFA52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Institute (2022). Understanding sensory processing disorder. </a:t>
            </a:r>
            <a:r>
              <a:rPr lang="en-US" dirty="0">
                <a:hlinkClick r:id="rId2"/>
              </a:rPr>
              <a:t>https://sensoryhealth.org/basic/understanding-sensory-processing-disorder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Ginsburg, J. (2022). Is your client an Avoider or Seeker? Sensory or Bystander? </a:t>
            </a:r>
            <a:r>
              <a:rPr lang="en-US" i="1" dirty="0"/>
              <a:t>The ASHA Leader, 27</a:t>
            </a:r>
            <a:r>
              <a:rPr lang="en-US" dirty="0"/>
              <a:t>(4), July/August 2022, pp. 28-29.</a:t>
            </a:r>
          </a:p>
        </p:txBody>
      </p:sp>
    </p:spTree>
    <p:extLst>
      <p:ext uri="{BB962C8B-B14F-4D97-AF65-F5344CB8AC3E}">
        <p14:creationId xmlns:p14="http://schemas.microsoft.com/office/powerpoint/2010/main" val="135566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Delgado-</a:t>
            </a:r>
            <a:r>
              <a:rPr lang="en-US" sz="3200" dirty="0" err="1"/>
              <a:t>Lobete</a:t>
            </a:r>
            <a:r>
              <a:rPr lang="en-US" sz="3200" dirty="0"/>
              <a:t> et al. tell us that: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1582400" cy="4525963"/>
          </a:xfrm>
        </p:spPr>
        <p:txBody>
          <a:bodyPr/>
          <a:lstStyle/>
          <a:p>
            <a:r>
              <a:rPr lang="en-US" dirty="0"/>
              <a:t>Children with ADHD often show more SPD than typically-developing children</a:t>
            </a:r>
          </a:p>
          <a:p>
            <a:endParaRPr lang="en-US" dirty="0"/>
          </a:p>
          <a:p>
            <a:r>
              <a:rPr lang="en-US" dirty="0"/>
              <a:t>Children with Autism Spectrum Disorder frequently have accompanying SPD</a:t>
            </a:r>
          </a:p>
        </p:txBody>
      </p:sp>
    </p:spTree>
    <p:extLst>
      <p:ext uri="{BB962C8B-B14F-4D97-AF65-F5344CB8AC3E}">
        <p14:creationId xmlns:p14="http://schemas.microsoft.com/office/powerpoint/2010/main" val="43992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727" y="73891"/>
            <a:ext cx="9060872" cy="840509"/>
          </a:xfrm>
        </p:spPr>
        <p:txBody>
          <a:bodyPr/>
          <a:lstStyle/>
          <a:p>
            <a:r>
              <a:rPr lang="en-US" altLang="en-US" sz="2900" dirty="0"/>
              <a:t>Possible Causes of SI Dysfunction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8036" y="914399"/>
            <a:ext cx="5061528" cy="55141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Prematurity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Birth Trauma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Drug/Alcohol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Infections/Viruses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</a:rPr>
              <a:t>Genetics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Unknown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713BBF-E000-478F-9090-0B39A40E59C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364" y="83128"/>
            <a:ext cx="11083636" cy="387928"/>
          </a:xfrm>
        </p:spPr>
        <p:txBody>
          <a:bodyPr/>
          <a:lstStyle/>
          <a:p>
            <a:r>
              <a:rPr lang="en-US" altLang="en-US" sz="4000" dirty="0"/>
              <a:t>Associated Diagnoses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6726" y="471056"/>
            <a:ext cx="6548583" cy="63869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Fragile X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FAS/Drug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Autism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ADHD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Down Syndrome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Intellectual disability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“Normal” Children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Learning Disabled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Genetic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Environmental deprivation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Other sensory impairment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History of trauma/abuse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TBI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5C8E69-58DE-400D-8A3F-B343D351D58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3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2693-065A-4758-B9DC-74795C28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140C1-F812-4471-AC3F-6144BE9B7A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5999" y="1905000"/>
            <a:ext cx="10404061" cy="4038600"/>
          </a:xfrm>
        </p:spPr>
        <p:txBody>
          <a:bodyPr/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Pioneering occupational therapist, psychologist, and neuroscientist A. Jean Ayres, Ph.D., likened SPD to a </a:t>
            </a:r>
            <a:r>
              <a:rPr lang="en-US" b="0" i="0" dirty="0">
                <a:solidFill>
                  <a:srgbClr val="FF0000"/>
                </a:solidFill>
                <a:effectLst/>
                <a:latin typeface="+mj-lt"/>
              </a:rPr>
              <a:t>neurological “traffic jam” </a:t>
            </a:r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that prevents certain parts of the brain from receiving the information needed to interpret sensory information correctly.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8723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3B75-DC6C-47EC-AC2D-38EB2B5B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ASHA Leader May/June 2024: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3E8C-CF37-46CC-9C6C-8667522D6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066801"/>
            <a:ext cx="8610600" cy="4233863"/>
          </a:xfrm>
        </p:spPr>
        <p:txBody>
          <a:bodyPr/>
          <a:lstStyle/>
          <a:p>
            <a:r>
              <a:rPr lang="en-US" dirty="0"/>
              <a:t>Meta-analysis carried out at Georgetown University Medical Center (22 studies with 577 DLD participants)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100% of studies, they’ve found abnormalities in the anterior neostriatum within the globus pallidus of the basal ganglia, a structure deep in the brain associated with movement</a:t>
            </a:r>
          </a:p>
        </p:txBody>
      </p:sp>
    </p:spTree>
    <p:extLst>
      <p:ext uri="{BB962C8B-B14F-4D97-AF65-F5344CB8AC3E}">
        <p14:creationId xmlns:p14="http://schemas.microsoft.com/office/powerpoint/2010/main" val="320534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33C-DEA5-46AE-872B-C0CA0D6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5C68CC-363E-4709-9C9E-AAC51D64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19201"/>
            <a:ext cx="7841834" cy="46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458200" cy="533400"/>
          </a:xfrm>
        </p:spPr>
        <p:txBody>
          <a:bodyPr/>
          <a:lstStyle/>
          <a:p>
            <a:r>
              <a:rPr lang="en-US" altLang="en-US" dirty="0"/>
              <a:t>A little about me: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635854" y="922790"/>
            <a:ext cx="6283353" cy="5706610"/>
          </a:xfrm>
        </p:spPr>
        <p:txBody>
          <a:bodyPr/>
          <a:lstStyle/>
          <a:p>
            <a:r>
              <a:rPr lang="en-US" altLang="en-US" dirty="0"/>
              <a:t>Full time university professor and part-time itinerant SLP in the public schools</a:t>
            </a:r>
          </a:p>
          <a:p>
            <a:endParaRPr lang="en-US" altLang="en-US" sz="900" dirty="0"/>
          </a:p>
          <a:p>
            <a:r>
              <a:rPr lang="en-US" altLang="en-US" dirty="0"/>
              <a:t>Published 17 books and numerous journal articles</a:t>
            </a:r>
          </a:p>
          <a:p>
            <a:endParaRPr lang="en-US" altLang="en-US" sz="1000" dirty="0"/>
          </a:p>
          <a:p>
            <a:r>
              <a:rPr lang="en-US" altLang="en-US" dirty="0"/>
              <a:t>Given over 700 workshops at local, state, national, and international conferences</a:t>
            </a:r>
          </a:p>
          <a:p>
            <a:endParaRPr lang="en-US" altLang="en-US" sz="1200" dirty="0"/>
          </a:p>
          <a:p>
            <a:endParaRPr lang="en-US" altLang="en-US" dirty="0"/>
          </a:p>
        </p:txBody>
      </p:sp>
      <p:pic>
        <p:nvPicPr>
          <p:cNvPr id="4" name="Picture 3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6F9829D1-9A96-44BF-894E-5B004185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8" y="1087394"/>
            <a:ext cx="3978965" cy="53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B150-D7BE-48E2-9B47-8C96CEBF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7CC3C-E6C7-4C1D-AAC7-E45D0871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have difficulty with fine </a:t>
            </a:r>
            <a:r>
              <a:rPr lang="en-US"/>
              <a:t>motor skills?</a:t>
            </a:r>
          </a:p>
        </p:txBody>
      </p:sp>
    </p:spTree>
    <p:extLst>
      <p:ext uri="{BB962C8B-B14F-4D97-AF65-F5344CB8AC3E}">
        <p14:creationId xmlns:p14="http://schemas.microsoft.com/office/powerpoint/2010/main" val="316574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6E37-FBF0-457B-8046-EE831496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76200"/>
            <a:ext cx="8915400" cy="2514600"/>
          </a:xfrm>
        </p:spPr>
        <p:txBody>
          <a:bodyPr/>
          <a:lstStyle/>
          <a:p>
            <a:r>
              <a:rPr lang="en-US" sz="3200" dirty="0"/>
              <a:t>2024 Journal of the American Medical Association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https://jamanetwork.com/journals/jamapediatrics/article-abstract/2813443</a:t>
            </a:r>
            <a:r>
              <a:rPr lang="en-US" sz="3200" dirty="0"/>
              <a:t>**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BB5A1-6AC4-4688-9C7A-0B2E571C8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590800"/>
            <a:ext cx="8686800" cy="3429000"/>
          </a:xfrm>
        </p:spPr>
        <p:txBody>
          <a:bodyPr/>
          <a:lstStyle/>
          <a:p>
            <a:r>
              <a:rPr lang="en-US" dirty="0"/>
              <a:t>Analyzed data for 1471 children </a:t>
            </a:r>
          </a:p>
          <a:p>
            <a:r>
              <a:rPr lang="en-US" dirty="0"/>
              <a:t>They studied screen-viewing data for the group at 12, 18, and 24 months old</a:t>
            </a:r>
          </a:p>
          <a:p>
            <a:r>
              <a:rPr lang="en-US" dirty="0"/>
              <a:t>At 33 months old, assessed children’s sensory processing</a:t>
            </a:r>
          </a:p>
        </p:txBody>
      </p:sp>
    </p:spTree>
    <p:extLst>
      <p:ext uri="{BB962C8B-B14F-4D97-AF65-F5344CB8AC3E}">
        <p14:creationId xmlns:p14="http://schemas.microsoft.com/office/powerpoint/2010/main" val="1951958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70AA-01D6-461A-8767-802C2419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38201"/>
            <a:ext cx="8305800" cy="45719"/>
          </a:xfrm>
        </p:spPr>
        <p:txBody>
          <a:bodyPr/>
          <a:lstStyle/>
          <a:p>
            <a:r>
              <a:rPr lang="en-US" sz="3200" dirty="0"/>
              <a:t>In the JAMA 2024 study, they studied atypical sensory behaviors such 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0514-331C-4695-B0CE-D6575AD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24000"/>
            <a:ext cx="8382000" cy="4495800"/>
          </a:xfrm>
        </p:spPr>
        <p:txBody>
          <a:bodyPr/>
          <a:lstStyle/>
          <a:p>
            <a:r>
              <a:rPr lang="en-US" dirty="0"/>
              <a:t>Sensation seeking</a:t>
            </a:r>
          </a:p>
          <a:p>
            <a:endParaRPr lang="en-US" dirty="0"/>
          </a:p>
          <a:p>
            <a:r>
              <a:rPr lang="en-US" dirty="0"/>
              <a:t>Sensory sensitivity </a:t>
            </a:r>
          </a:p>
          <a:p>
            <a:endParaRPr lang="en-US" dirty="0"/>
          </a:p>
          <a:p>
            <a:r>
              <a:rPr lang="en-US" dirty="0"/>
              <a:t>Sensation-avoiding</a:t>
            </a:r>
          </a:p>
          <a:p>
            <a:endParaRPr lang="en-US" dirty="0"/>
          </a:p>
          <a:p>
            <a:r>
              <a:rPr lang="en-US" dirty="0"/>
              <a:t>Low registration (slower to respond to stimuli)</a:t>
            </a:r>
          </a:p>
        </p:txBody>
      </p:sp>
    </p:spTree>
    <p:extLst>
      <p:ext uri="{BB962C8B-B14F-4D97-AF65-F5344CB8AC3E}">
        <p14:creationId xmlns:p14="http://schemas.microsoft.com/office/powerpoint/2010/main" val="31275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B1E1-BDB5-4B43-B56C-71FE0A60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1143000"/>
          </a:xfrm>
        </p:spPr>
        <p:txBody>
          <a:bodyPr/>
          <a:lstStyle/>
          <a:p>
            <a:r>
              <a:rPr lang="en-US" sz="3200" dirty="0"/>
              <a:t>The JAMA 2024 study found that: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01840-728C-44FD-B30B-C0313850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914400"/>
            <a:ext cx="8382000" cy="5105400"/>
          </a:xfrm>
        </p:spPr>
        <p:txBody>
          <a:bodyPr/>
          <a:lstStyle/>
          <a:p>
            <a:r>
              <a:rPr lang="en-US" dirty="0"/>
              <a:t>Toddlers who experienced any screen time before 12 months old had a 105% greater likelihood of exhibiting atypical sensory behaviors related to </a:t>
            </a:r>
            <a:r>
              <a:rPr lang="en-US" b="1" dirty="0">
                <a:solidFill>
                  <a:srgbClr val="FF0000"/>
                </a:solidFill>
              </a:rPr>
              <a:t>low registration</a:t>
            </a:r>
          </a:p>
          <a:p>
            <a:endParaRPr lang="en-US" dirty="0"/>
          </a:p>
          <a:p>
            <a:r>
              <a:rPr lang="en-US" dirty="0"/>
              <a:t>Recommended avoiding screen time for children younger than 2 years</a:t>
            </a:r>
          </a:p>
        </p:txBody>
      </p:sp>
    </p:spTree>
    <p:extLst>
      <p:ext uri="{BB962C8B-B14F-4D97-AF65-F5344CB8AC3E}">
        <p14:creationId xmlns:p14="http://schemas.microsoft.com/office/powerpoint/2010/main" val="1482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436" y="274638"/>
            <a:ext cx="10353964" cy="344198"/>
          </a:xfrm>
        </p:spPr>
        <p:txBody>
          <a:bodyPr/>
          <a:lstStyle/>
          <a:p>
            <a:r>
              <a:rPr lang="en-US" dirty="0"/>
              <a:t>III. Eight Sensory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9418" y="826344"/>
            <a:ext cx="4465782" cy="58737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Far (distal) </a:t>
            </a:r>
            <a:r>
              <a:rPr lang="en-US" dirty="0"/>
              <a:t>– Tell us what is going on in the </a:t>
            </a:r>
            <a:r>
              <a:rPr lang="en-US" b="1" dirty="0">
                <a:solidFill>
                  <a:srgbClr val="FF0000"/>
                </a:solidFill>
              </a:rPr>
              <a:t>world around us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Olfactory (smell)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Gustatory (taste)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Tactile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3163" y="2514774"/>
            <a:ext cx="5218545" cy="40685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Near (proximal) </a:t>
            </a:r>
            <a:r>
              <a:rPr lang="en-US" dirty="0"/>
              <a:t>– Tell us what is going on in our </a:t>
            </a:r>
            <a:r>
              <a:rPr lang="en-US" b="1" dirty="0">
                <a:solidFill>
                  <a:srgbClr val="FF0000"/>
                </a:solidFill>
              </a:rPr>
              <a:t>own bodies</a:t>
            </a:r>
          </a:p>
          <a:p>
            <a:pPr marL="514350" indent="-514350">
              <a:buAutoNum type="arabicPeriod" startAt="6"/>
            </a:pPr>
            <a:r>
              <a:rPr lang="en-US" dirty="0"/>
              <a:t>Vestibular (balance)</a:t>
            </a:r>
          </a:p>
          <a:p>
            <a:pPr marL="514350" indent="-514350">
              <a:buAutoNum type="arabicPeriod" startAt="6"/>
            </a:pPr>
            <a:r>
              <a:rPr lang="en-US" dirty="0"/>
              <a:t>Proprioceptive</a:t>
            </a:r>
          </a:p>
          <a:p>
            <a:pPr marL="514350" indent="-514350">
              <a:buAutoNum type="arabicPeriod" startAt="6"/>
            </a:pPr>
            <a:r>
              <a:rPr lang="en-US" dirty="0"/>
              <a:t>Interoceptive</a:t>
            </a:r>
          </a:p>
        </p:txBody>
      </p:sp>
    </p:spTree>
    <p:extLst>
      <p:ext uri="{BB962C8B-B14F-4D97-AF65-F5344CB8AC3E}">
        <p14:creationId xmlns:p14="http://schemas.microsoft.com/office/powerpoint/2010/main" val="7455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2AF0-2678-4F5C-BF4A-2AC06457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6" y="274638"/>
            <a:ext cx="10810044" cy="320980"/>
          </a:xfrm>
        </p:spPr>
        <p:txBody>
          <a:bodyPr/>
          <a:lstStyle/>
          <a:p>
            <a:r>
              <a:rPr lang="en-US" dirty="0"/>
              <a:t>Proprioception: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438A3-7319-414D-82BB-183D4C0505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72356" y="1251751"/>
            <a:ext cx="9827581" cy="4874413"/>
          </a:xfrm>
        </p:spPr>
        <p:txBody>
          <a:bodyPr/>
          <a:lstStyle/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erception or awareness of the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position and movement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of the body—our body’s ability to sense movement,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action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 and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location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For example, we can close our eyes and touch our nose with our finger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Without looking, we can tell if we are standing on hard cement or soft grass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39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4CC3-F7C2-4AE5-B5C1-0DCBD17F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students have poor proprioception, they may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E9036-30B0-4269-834C-BE98E5E2FD0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78384" y="1600201"/>
            <a:ext cx="10395752" cy="4525963"/>
          </a:xfrm>
        </p:spPr>
        <p:txBody>
          <a:bodyPr/>
          <a:lstStyle/>
          <a:p>
            <a:r>
              <a:rPr lang="en-US" dirty="0"/>
              <a:t>Appear clumsy</a:t>
            </a:r>
          </a:p>
          <a:p>
            <a:endParaRPr lang="en-US" dirty="0"/>
          </a:p>
          <a:p>
            <a:r>
              <a:rPr lang="en-US" dirty="0"/>
              <a:t>Bump into things, including other people</a:t>
            </a:r>
          </a:p>
          <a:p>
            <a:endParaRPr lang="en-US" dirty="0"/>
          </a:p>
          <a:p>
            <a:r>
              <a:rPr lang="en-US" dirty="0"/>
              <a:t>Give a “high 5” too hard or softly</a:t>
            </a:r>
          </a:p>
          <a:p>
            <a:endParaRPr lang="en-US" dirty="0"/>
          </a:p>
          <a:p>
            <a:r>
              <a:rPr lang="en-US" dirty="0"/>
              <a:t>Drop or spill items</a:t>
            </a:r>
          </a:p>
        </p:txBody>
      </p:sp>
    </p:spTree>
    <p:extLst>
      <p:ext uri="{BB962C8B-B14F-4D97-AF65-F5344CB8AC3E}">
        <p14:creationId xmlns:p14="http://schemas.microsoft.com/office/powerpoint/2010/main" val="2480274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274638"/>
            <a:ext cx="11001375" cy="457197"/>
          </a:xfrm>
        </p:spPr>
        <p:txBody>
          <a:bodyPr/>
          <a:lstStyle/>
          <a:p>
            <a:r>
              <a:rPr lang="en-US" dirty="0" err="1"/>
              <a:t>Interoception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1575" y="838200"/>
            <a:ext cx="9949505" cy="5287965"/>
          </a:xfrm>
        </p:spPr>
        <p:txBody>
          <a:bodyPr/>
          <a:lstStyle/>
          <a:p>
            <a:r>
              <a:rPr lang="en-US" dirty="0"/>
              <a:t>Helps you understand and feel what's going on </a:t>
            </a:r>
            <a:r>
              <a:rPr lang="en-US" b="1" dirty="0">
                <a:solidFill>
                  <a:srgbClr val="FF0000"/>
                </a:solidFill>
              </a:rPr>
              <a:t>inside your body</a:t>
            </a:r>
          </a:p>
          <a:p>
            <a:endParaRPr lang="en-US" dirty="0"/>
          </a:p>
          <a:p>
            <a:r>
              <a:rPr lang="en-US" dirty="0"/>
              <a:t>Children who struggle with the</a:t>
            </a:r>
            <a:r>
              <a:rPr lang="en-US" b="1" dirty="0">
                <a:solidFill>
                  <a:srgbClr val="FF0000"/>
                </a:solidFill>
              </a:rPr>
              <a:t> interoceptive </a:t>
            </a:r>
            <a:r>
              <a:rPr lang="en-US" dirty="0"/>
              <a:t>sense may have trouble knowing when they feel hungry, full, hot, cold or thirsty</a:t>
            </a:r>
          </a:p>
          <a:p>
            <a:endParaRPr lang="en-US" dirty="0"/>
          </a:p>
          <a:p>
            <a:r>
              <a:rPr lang="en-US" dirty="0"/>
              <a:t>Often very late to potty 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64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23011"/>
            <a:ext cx="10972800" cy="4903154"/>
          </a:xfrm>
        </p:spPr>
        <p:txBody>
          <a:bodyPr/>
          <a:lstStyle/>
          <a:p>
            <a:r>
              <a:rPr lang="en-US" dirty="0"/>
              <a:t>Start with the </a:t>
            </a:r>
            <a:r>
              <a:rPr lang="en-US" b="1" dirty="0">
                <a:solidFill>
                  <a:srgbClr val="FF0000"/>
                </a:solidFill>
              </a:rPr>
              <a:t>near senses</a:t>
            </a:r>
          </a:p>
          <a:p>
            <a:pPr lvl="1"/>
            <a:r>
              <a:rPr lang="en-US" dirty="0"/>
              <a:t>Child needs to know what is going on with his body before he can interpret information in the environment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86" y="2765020"/>
            <a:ext cx="5968112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9448799" cy="914400"/>
          </a:xfrm>
        </p:spPr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0673" y="831273"/>
            <a:ext cx="6581712" cy="6026727"/>
          </a:xfrm>
        </p:spPr>
        <p:txBody>
          <a:bodyPr/>
          <a:lstStyle/>
          <a:p>
            <a:r>
              <a:rPr lang="en-US" dirty="0"/>
              <a:t>Allows us to focus on what’s most important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575932"/>
            <a:ext cx="10261600" cy="3367668"/>
          </a:xfrm>
        </p:spPr>
        <p:txBody>
          <a:bodyPr>
            <a:normAutofit/>
          </a:bodyPr>
          <a:lstStyle/>
          <a:p>
            <a:r>
              <a:rPr lang="en-US" dirty="0"/>
              <a:t>Teaching Self-Modulation</a:t>
            </a:r>
          </a:p>
          <a:p>
            <a:pPr lvl="1"/>
            <a:r>
              <a:rPr lang="en-US" dirty="0"/>
              <a:t>Recognizing sensory needs</a:t>
            </a:r>
          </a:p>
          <a:p>
            <a:pPr lvl="2"/>
            <a:r>
              <a:rPr lang="en-US" dirty="0"/>
              <a:t>Teachable moments</a:t>
            </a:r>
          </a:p>
          <a:p>
            <a:pPr lvl="1"/>
            <a:r>
              <a:rPr lang="en-US" dirty="0"/>
              <a:t>Recognizing how different types of activities can be calming, alerting, or “just right”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47" y="814821"/>
            <a:ext cx="4592254" cy="31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D33E-75B1-4294-A8E2-A38EB83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21920"/>
            <a:ext cx="11477897" cy="809897"/>
          </a:xfrm>
        </p:spPr>
        <p:txBody>
          <a:bodyPr/>
          <a:lstStyle/>
          <a:p>
            <a:r>
              <a:rPr lang="en-US" sz="3200" dirty="0"/>
              <a:t>In the schools, I work with students ages 3-22 years old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6BD0A3-1EB7-4A5D-921F-6006866BE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38" y="782200"/>
            <a:ext cx="3317159" cy="2477631"/>
          </a:xfr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DB8E2C-7573-4506-ACF0-7104FFB42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9" y="1064869"/>
            <a:ext cx="3086824" cy="4115765"/>
          </a:xfrm>
          <a:prstGeom prst="rect">
            <a:avLst/>
          </a:prstGeom>
        </p:spPr>
      </p:pic>
      <p:pic>
        <p:nvPicPr>
          <p:cNvPr id="9" name="Picture 8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8E444A36-B1CE-4ED0-B0B8-BFA41936F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23" y="2439411"/>
            <a:ext cx="5543875" cy="41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62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690" y="274638"/>
            <a:ext cx="9679709" cy="457198"/>
          </a:xfrm>
        </p:spPr>
        <p:txBody>
          <a:bodyPr/>
          <a:lstStyle/>
          <a:p>
            <a:r>
              <a:rPr lang="en-US" altLang="en-US" sz="2900" dirty="0"/>
              <a:t>Four Levels of Sensory Integration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1782618" y="858983"/>
            <a:ext cx="9799782" cy="5267182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1</a:t>
            </a:r>
            <a:r>
              <a:rPr lang="en-US" altLang="en-US" dirty="0"/>
              <a:t>:  Primary Sensory Systems (</a:t>
            </a:r>
            <a:r>
              <a:rPr lang="en-US" altLang="en-US" b="1" dirty="0">
                <a:solidFill>
                  <a:srgbClr val="FF0000"/>
                </a:solidFill>
              </a:rPr>
              <a:t>by 2 mos</a:t>
            </a:r>
            <a:r>
              <a:rPr lang="en-US" altLang="en-US" dirty="0"/>
              <a:t>.)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Establishing foundation for all future learning</a:t>
            </a:r>
          </a:p>
          <a:p>
            <a:endParaRPr lang="en-US" altLang="en-US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2:</a:t>
            </a:r>
            <a:r>
              <a:rPr lang="en-US" altLang="en-US" dirty="0"/>
              <a:t>  Perceptual Motor Foundations (by </a:t>
            </a:r>
            <a:r>
              <a:rPr lang="en-US" altLang="en-US" b="1" dirty="0">
                <a:solidFill>
                  <a:srgbClr val="FF0000"/>
                </a:solidFill>
              </a:rPr>
              <a:t>1 year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Body Awareness, Visual Feedback, Bilateral Integration, Lateralization, Motor Planning</a:t>
            </a:r>
          </a:p>
          <a:p>
            <a:pPr lvl="1"/>
            <a:endParaRPr lang="en-US" altLang="en-US" sz="2300" dirty="0"/>
          </a:p>
          <a:p>
            <a:pPr lvl="1"/>
            <a:endParaRPr lang="en-US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6089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844D-2576-46E5-AE31-37EC596F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6" y="274638"/>
            <a:ext cx="9975273" cy="528926"/>
          </a:xfrm>
        </p:spPr>
        <p:txBody>
          <a:bodyPr/>
          <a:lstStyle/>
          <a:p>
            <a:r>
              <a:rPr lang="en-US" dirty="0"/>
              <a:t>4 levels of sensory integration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99A7-774F-40D3-851F-4999FAE8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4" y="1182255"/>
            <a:ext cx="10806546" cy="5467927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3</a:t>
            </a:r>
            <a:r>
              <a:rPr lang="en-US" altLang="en-US" dirty="0">
                <a:solidFill>
                  <a:srgbClr val="FF0000"/>
                </a:solidFill>
              </a:rPr>
              <a:t>:  </a:t>
            </a:r>
            <a:r>
              <a:rPr lang="en-US" altLang="en-US" dirty="0"/>
              <a:t>Perceptual Motor Skills (by </a:t>
            </a:r>
            <a:r>
              <a:rPr lang="en-US" altLang="en-US" b="1" dirty="0">
                <a:solidFill>
                  <a:srgbClr val="FF0000"/>
                </a:solidFill>
              </a:rPr>
              <a:t>3 years</a:t>
            </a:r>
            <a:r>
              <a:rPr lang="en-US" altLang="en-US" dirty="0"/>
              <a:t>)</a:t>
            </a:r>
          </a:p>
          <a:p>
            <a:endParaRPr lang="en-US" altLang="en-US" sz="1200" dirty="0"/>
          </a:p>
          <a:p>
            <a:pPr lvl="1"/>
            <a:r>
              <a:rPr lang="en-US" altLang="en-US" sz="3200" dirty="0"/>
              <a:t>Auditory Perception, Visual Perception, Visual-Motor Integration, Eye-Hand Coordination, Purposeful Activity</a:t>
            </a:r>
          </a:p>
          <a:p>
            <a:pPr lvl="1"/>
            <a:endParaRPr lang="en-US" altLang="en-US" sz="1800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4:</a:t>
            </a:r>
            <a:r>
              <a:rPr lang="en-US" altLang="en-US" dirty="0"/>
              <a:t>  Academic Readiness (by </a:t>
            </a:r>
            <a:r>
              <a:rPr lang="en-US" altLang="en-US" b="1" dirty="0">
                <a:solidFill>
                  <a:srgbClr val="FF0000"/>
                </a:solidFill>
              </a:rPr>
              <a:t>6 years</a:t>
            </a:r>
            <a:r>
              <a:rPr lang="en-US" altLang="en-US" dirty="0"/>
              <a:t>)</a:t>
            </a:r>
          </a:p>
          <a:p>
            <a:endParaRPr lang="en-US" altLang="en-US" sz="1800" dirty="0"/>
          </a:p>
          <a:p>
            <a:pPr lvl="1"/>
            <a:r>
              <a:rPr lang="en-US" altLang="en-US" sz="3200" dirty="0"/>
              <a:t>Complex Motor Skills, </a:t>
            </a:r>
            <a:r>
              <a:rPr lang="en-US" altLang="en-US" sz="3200" b="1" dirty="0">
                <a:solidFill>
                  <a:srgbClr val="FF0000"/>
                </a:solidFill>
              </a:rPr>
              <a:t>Regulation of Attention</a:t>
            </a:r>
            <a:r>
              <a:rPr lang="en-US" altLang="en-US" sz="3200" dirty="0"/>
              <a:t>, </a:t>
            </a:r>
            <a:r>
              <a:rPr lang="en-US" altLang="en-US" sz="3200" b="1" dirty="0">
                <a:solidFill>
                  <a:srgbClr val="FF0000"/>
                </a:solidFill>
              </a:rPr>
              <a:t>Organized Behavior</a:t>
            </a:r>
            <a:r>
              <a:rPr lang="en-US" altLang="en-US" sz="3200" dirty="0"/>
              <a:t>, Specialization of Body and Brain, Visualization, Self-Esteem and </a:t>
            </a:r>
            <a:r>
              <a:rPr lang="en-US" altLang="en-US" sz="3200" b="1" dirty="0">
                <a:solidFill>
                  <a:srgbClr val="FF0000"/>
                </a:solidFill>
              </a:rPr>
              <a:t>Self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90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F217-0A41-4215-BCC9-BB942228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4CD06C-FDFC-4747-AD86-42AA225C2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9" y="134346"/>
            <a:ext cx="4927106" cy="6562905"/>
          </a:xfrm>
        </p:spPr>
      </p:pic>
    </p:spTree>
    <p:extLst>
      <p:ext uri="{BB962C8B-B14F-4D97-AF65-F5344CB8AC3E}">
        <p14:creationId xmlns:p14="http://schemas.microsoft.com/office/powerpoint/2010/main" val="662221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6736-C279-4FA6-A52F-68FD57B5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D80A3-E647-4858-A875-0C63C8475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58352"/>
            <a:ext cx="8819223" cy="66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9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25D7-7237-4440-A68E-0F71A1A3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8A2C6-05E2-44B0-9177-D1E78037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9" y="127178"/>
            <a:ext cx="8955771" cy="6730822"/>
          </a:xfrm>
        </p:spPr>
      </p:pic>
    </p:spTree>
    <p:extLst>
      <p:ext uri="{BB962C8B-B14F-4D97-AF65-F5344CB8AC3E}">
        <p14:creationId xmlns:p14="http://schemas.microsoft.com/office/powerpoint/2010/main" val="2032716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5854" y="274638"/>
            <a:ext cx="10806545" cy="667471"/>
          </a:xfrm>
        </p:spPr>
        <p:txBody>
          <a:bodyPr/>
          <a:lstStyle/>
          <a:p>
            <a:r>
              <a:rPr lang="en-US" altLang="en-US" sz="4000" dirty="0"/>
              <a:t>Implications for Speech and Language Learning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1006764" y="1200727"/>
            <a:ext cx="10575636" cy="4925437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Communication</a:t>
            </a:r>
            <a:r>
              <a:rPr lang="en-US" altLang="en-US" sz="3200" dirty="0"/>
              <a:t> is a result of </a:t>
            </a:r>
            <a:r>
              <a:rPr lang="en-US" altLang="en-US" sz="3200" b="1" dirty="0">
                <a:solidFill>
                  <a:srgbClr val="FF0000"/>
                </a:solidFill>
              </a:rPr>
              <a:t>our (sensory) experiences </a:t>
            </a:r>
            <a:r>
              <a:rPr lang="en-US" altLang="en-US" sz="3200" dirty="0"/>
              <a:t>– learning to communicate by hearing, seeing, touching, and moving about the world . . . . . There is a reciprocal relationship among perception, concept and language.</a:t>
            </a:r>
          </a:p>
          <a:p>
            <a:r>
              <a:rPr lang="en-US" altLang="en-US" sz="3200" dirty="0"/>
              <a:t>  A well integrated sensory system becomes the vehicle for </a:t>
            </a:r>
            <a:r>
              <a:rPr lang="en-US" altLang="en-US" sz="3200" b="1" dirty="0">
                <a:solidFill>
                  <a:srgbClr val="FF0000"/>
                </a:solidFill>
              </a:rPr>
              <a:t>nonverbal expressions </a:t>
            </a:r>
            <a:r>
              <a:rPr lang="en-US" altLang="en-US" sz="3200" dirty="0"/>
              <a:t>(gestures, smiles, frowns) and later for the production of </a:t>
            </a:r>
            <a:r>
              <a:rPr lang="en-US" altLang="en-US" sz="3200" b="1" dirty="0">
                <a:solidFill>
                  <a:srgbClr val="FF0000"/>
                </a:solidFill>
              </a:rPr>
              <a:t>speech and language</a:t>
            </a:r>
          </a:p>
          <a:p>
            <a:pPr marL="0" indent="0"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62913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0" y="274638"/>
            <a:ext cx="9956800" cy="344198"/>
          </a:xfrm>
        </p:spPr>
        <p:txBody>
          <a:bodyPr/>
          <a:lstStyle/>
          <a:p>
            <a:r>
              <a:rPr lang="en-US" altLang="en-US" dirty="0"/>
              <a:t>Implications . . . (cont.)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>
          <a:xfrm>
            <a:off x="1117600" y="1234440"/>
            <a:ext cx="10464800" cy="4891724"/>
          </a:xfrm>
        </p:spPr>
        <p:txBody>
          <a:bodyPr/>
          <a:lstStyle/>
          <a:p>
            <a:r>
              <a:rPr lang="en-US" altLang="en-US" dirty="0"/>
              <a:t>The auditory and visual systems, when intact, allow us to be social participants</a:t>
            </a:r>
          </a:p>
          <a:p>
            <a:endParaRPr lang="en-US" altLang="en-US" dirty="0"/>
          </a:p>
          <a:p>
            <a:r>
              <a:rPr lang="en-US" altLang="en-US" dirty="0"/>
              <a:t>Motor control and motor planning are necessary for producing intelligible speech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1761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2803-0985-4CD2-B02E-E53589F1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27D3EB04-4050-46DA-925B-81522F53B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0" y="30031"/>
            <a:ext cx="4925961" cy="6554293"/>
          </a:xfrm>
        </p:spPr>
      </p:pic>
    </p:spTree>
    <p:extLst>
      <p:ext uri="{BB962C8B-B14F-4D97-AF65-F5344CB8AC3E}">
        <p14:creationId xmlns:p14="http://schemas.microsoft.com/office/powerpoint/2010/main" val="466062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2EFB-6518-4A95-914F-29F24996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4DF7C4-61A1-4299-BACC-98CF95756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43" y="177961"/>
            <a:ext cx="4980372" cy="6640497"/>
          </a:xfrm>
        </p:spPr>
      </p:pic>
    </p:spTree>
    <p:extLst>
      <p:ext uri="{BB962C8B-B14F-4D97-AF65-F5344CB8AC3E}">
        <p14:creationId xmlns:p14="http://schemas.microsoft.com/office/powerpoint/2010/main" val="2542587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0"/>
            <a:ext cx="10220325" cy="731836"/>
          </a:xfrm>
        </p:spPr>
        <p:txBody>
          <a:bodyPr/>
          <a:lstStyle/>
          <a:p>
            <a:r>
              <a:rPr lang="en-US" altLang="en-US" dirty="0"/>
              <a:t>Implications . . .  (cont.)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1597890" y="803564"/>
            <a:ext cx="10508385" cy="6054435"/>
          </a:xfrm>
        </p:spPr>
        <p:txBody>
          <a:bodyPr/>
          <a:lstStyle/>
          <a:p>
            <a:r>
              <a:rPr lang="en-US" altLang="en-US" dirty="0"/>
              <a:t>Disordered language:  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Echolalic speech</a:t>
            </a:r>
          </a:p>
          <a:p>
            <a:pPr lvl="1"/>
            <a:r>
              <a:rPr lang="en-US" altLang="en-US" sz="3200" dirty="0"/>
              <a:t>stereotypical vocalizations/verbalizations</a:t>
            </a:r>
          </a:p>
          <a:p>
            <a:pPr lvl="1"/>
            <a:r>
              <a:rPr lang="en-US" altLang="en-US" sz="3200" dirty="0"/>
              <a:t>Pragmatics</a:t>
            </a:r>
          </a:p>
          <a:p>
            <a:pPr lvl="1"/>
            <a:endParaRPr lang="en-US" altLang="en-US" sz="3200" dirty="0"/>
          </a:p>
          <a:p>
            <a:r>
              <a:rPr lang="en-US" altLang="en-US" dirty="0"/>
              <a:t>Inappropriate pitch and intonation patterns</a:t>
            </a:r>
          </a:p>
          <a:p>
            <a:endParaRPr lang="en-US" altLang="en-US" dirty="0"/>
          </a:p>
          <a:p>
            <a:r>
              <a:rPr lang="en-US" altLang="en-US" dirty="0"/>
              <a:t>Oral Issues</a:t>
            </a:r>
          </a:p>
        </p:txBody>
      </p:sp>
    </p:spTree>
    <p:extLst>
      <p:ext uri="{BB962C8B-B14F-4D97-AF65-F5344CB8AC3E}">
        <p14:creationId xmlns:p14="http://schemas.microsoft.com/office/powerpoint/2010/main" val="149136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FC41-CC35-45F7-BDB2-DF4A4E7B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66F15182-3305-44BA-89C9-1F3910F1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5" y="164028"/>
            <a:ext cx="4904509" cy="6525750"/>
          </a:xfrm>
        </p:spPr>
      </p:pic>
    </p:spTree>
    <p:extLst>
      <p:ext uri="{BB962C8B-B14F-4D97-AF65-F5344CB8AC3E}">
        <p14:creationId xmlns:p14="http://schemas.microsoft.com/office/powerpoint/2010/main" val="1230000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7DC8-35EC-4FA0-BE04-EA680A19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table, child, indoor&#10;&#10;Description automatically generated">
            <a:extLst>
              <a:ext uri="{FF2B5EF4-FFF2-40B4-BE49-F238E27FC236}">
                <a16:creationId xmlns:a16="http://schemas.microsoft.com/office/drawing/2014/main" id="{CA30E3D1-8620-4700-998E-55ADA98D4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0" y="139797"/>
            <a:ext cx="4944082" cy="6578405"/>
          </a:xfrm>
        </p:spPr>
      </p:pic>
      <p:pic>
        <p:nvPicPr>
          <p:cNvPr id="7" name="Picture 6" descr="A picture containing child, person, table, indoor&#10;&#10;Description automatically generated">
            <a:extLst>
              <a:ext uri="{FF2B5EF4-FFF2-40B4-BE49-F238E27FC236}">
                <a16:creationId xmlns:a16="http://schemas.microsoft.com/office/drawing/2014/main" id="{D07A691B-1577-4A6A-901F-8D1DCCAAE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43" y="139797"/>
            <a:ext cx="5154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1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818" y="274638"/>
            <a:ext cx="10104582" cy="457198"/>
          </a:xfrm>
        </p:spPr>
        <p:txBody>
          <a:bodyPr/>
          <a:lstStyle/>
          <a:p>
            <a:r>
              <a:rPr lang="en-US" dirty="0"/>
              <a:t>Over-Responsive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690" y="731837"/>
            <a:ext cx="10224655" cy="5394328"/>
          </a:xfrm>
        </p:spPr>
        <p:txBody>
          <a:bodyPr/>
          <a:lstStyle/>
          <a:p>
            <a:r>
              <a:rPr lang="en-US" dirty="0"/>
              <a:t>AKA “</a:t>
            </a:r>
            <a:r>
              <a:rPr lang="en-US" b="1" dirty="0">
                <a:solidFill>
                  <a:srgbClr val="FF0000"/>
                </a:solidFill>
              </a:rPr>
              <a:t>sensory defensive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Over-responsiveness of the nervous system</a:t>
            </a:r>
          </a:p>
          <a:p>
            <a:endParaRPr lang="en-US" dirty="0"/>
          </a:p>
          <a:p>
            <a:r>
              <a:rPr lang="en-US" dirty="0"/>
              <a:t>May be generalized or specific to a particular sensory system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Avoiders</a:t>
            </a:r>
          </a:p>
          <a:p>
            <a:endParaRPr lang="en-US" dirty="0"/>
          </a:p>
          <a:p>
            <a:r>
              <a:rPr lang="en-US" dirty="0"/>
              <a:t>Primarily need </a:t>
            </a:r>
            <a:r>
              <a:rPr lang="en-US" b="1" dirty="0">
                <a:solidFill>
                  <a:srgbClr val="FF0000"/>
                </a:solidFill>
              </a:rPr>
              <a:t>calming</a:t>
            </a:r>
            <a:r>
              <a:rPr lang="en-US" dirty="0"/>
              <a:t> activities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99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Under-Responsive (passive)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24" y="1228725"/>
            <a:ext cx="10506075" cy="4897439"/>
          </a:xfrm>
        </p:spPr>
        <p:txBody>
          <a:bodyPr/>
          <a:lstStyle/>
          <a:p>
            <a:r>
              <a:rPr lang="en-US" dirty="0"/>
              <a:t>Under-active response of the nervous system to incoming stimuli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Bump on a log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May be passive and oblivious to stimuli</a:t>
            </a:r>
          </a:p>
          <a:p>
            <a:endParaRPr lang="en-US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3791978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563418"/>
          </a:xfrm>
        </p:spPr>
        <p:txBody>
          <a:bodyPr/>
          <a:lstStyle/>
          <a:p>
            <a:r>
              <a:rPr lang="en-US" sz="4000" dirty="0"/>
              <a:t>The Sensory Seeking Person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636" y="452582"/>
            <a:ext cx="6003638" cy="5673583"/>
          </a:xfrm>
        </p:spPr>
        <p:txBody>
          <a:bodyPr/>
          <a:lstStyle/>
          <a:p>
            <a:r>
              <a:rPr lang="en-US" dirty="0"/>
              <a:t>Typically due to under-responsivity</a:t>
            </a:r>
          </a:p>
          <a:p>
            <a:endParaRPr lang="en-US" sz="900" dirty="0"/>
          </a:p>
          <a:p>
            <a:r>
              <a:rPr lang="en-US" b="1" dirty="0">
                <a:solidFill>
                  <a:srgbClr val="FF0000"/>
                </a:solidFill>
              </a:rPr>
              <a:t>Constant motion </a:t>
            </a:r>
            <a:r>
              <a:rPr lang="en-US" dirty="0"/>
              <a:t>– thrill seeker</a:t>
            </a:r>
          </a:p>
          <a:p>
            <a:endParaRPr lang="en-US" sz="1200" dirty="0"/>
          </a:p>
          <a:p>
            <a:r>
              <a:rPr lang="en-US" dirty="0"/>
              <a:t>“</a:t>
            </a:r>
            <a:r>
              <a:rPr lang="en-US" dirty="0" err="1"/>
              <a:t>Needers</a:t>
            </a:r>
            <a:r>
              <a:rPr lang="en-US" dirty="0"/>
              <a:t>” – behaviors are attempts to reach high threshold level for sensory registration</a:t>
            </a:r>
          </a:p>
          <a:p>
            <a:endParaRPr lang="en-US" sz="1600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</a:t>
            </a:r>
            <a:r>
              <a:rPr lang="en-US" dirty="0"/>
              <a:t> activities</a:t>
            </a:r>
          </a:p>
          <a:p>
            <a:endParaRPr lang="en-US" dirty="0"/>
          </a:p>
        </p:txBody>
      </p:sp>
      <p:pic>
        <p:nvPicPr>
          <p:cNvPr id="5" name="Picture 4" descr="A person flying through the air while riding skis&#10;&#10;Description automatically generated">
            <a:extLst>
              <a:ext uri="{FF2B5EF4-FFF2-40B4-BE49-F238E27FC236}">
                <a16:creationId xmlns:a16="http://schemas.microsoft.com/office/drawing/2014/main" id="{F2B74933-A925-40E1-8815-C83A3488B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713">
            <a:off x="6876086" y="1032787"/>
            <a:ext cx="5222351" cy="29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52D6-CA9B-E212-65E7-FCAE5299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clinicians: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B9CA6-5D76-DCF9-F342-C04BB6A9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86" y="1600201"/>
            <a:ext cx="6677114" cy="4525963"/>
          </a:xfrm>
        </p:spPr>
        <p:txBody>
          <a:bodyPr/>
          <a:lstStyle/>
          <a:p>
            <a:r>
              <a:rPr lang="en-US" dirty="0"/>
              <a:t>We can provide more input like movement games, bright colors and lights, and a yoga ball as a chair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A20F-6E85-12F7-44A6-D783A7F8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8" y="1295400"/>
            <a:ext cx="4041925" cy="60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4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854" y="274638"/>
            <a:ext cx="10298545" cy="457198"/>
          </a:xfrm>
        </p:spPr>
        <p:txBody>
          <a:bodyPr/>
          <a:lstStyle/>
          <a:p>
            <a:r>
              <a:rPr lang="en-US" dirty="0"/>
              <a:t>Mixed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182" y="905165"/>
            <a:ext cx="6936509" cy="5221000"/>
          </a:xfrm>
        </p:spPr>
        <p:txBody>
          <a:bodyPr/>
          <a:lstStyle/>
          <a:p>
            <a:r>
              <a:rPr lang="en-US" dirty="0"/>
              <a:t>Especially people with ASD have both over-responsivity in some systems and under-responsivity in other systems</a:t>
            </a:r>
          </a:p>
          <a:p>
            <a:endParaRPr lang="en-US" dirty="0"/>
          </a:p>
          <a:p>
            <a:pPr lvl="1"/>
            <a:r>
              <a:rPr lang="en-US" dirty="0"/>
              <a:t>Common ASD pattern: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over-responsive </a:t>
            </a:r>
            <a:r>
              <a:rPr lang="en-US" dirty="0"/>
              <a:t>to </a:t>
            </a:r>
            <a:r>
              <a:rPr lang="en-US" b="1" dirty="0">
                <a:solidFill>
                  <a:srgbClr val="FF0000"/>
                </a:solidFill>
              </a:rPr>
              <a:t>far</a:t>
            </a:r>
            <a:r>
              <a:rPr lang="en-US" dirty="0"/>
              <a:t> sensory systems and </a:t>
            </a:r>
            <a:r>
              <a:rPr lang="en-US" b="1" dirty="0">
                <a:solidFill>
                  <a:srgbClr val="FF0000"/>
                </a:solidFill>
              </a:rPr>
              <a:t>under-responsive</a:t>
            </a:r>
            <a:r>
              <a:rPr lang="en-US" dirty="0"/>
              <a:t> to </a:t>
            </a:r>
            <a:r>
              <a:rPr lang="en-US" b="1" dirty="0">
                <a:solidFill>
                  <a:srgbClr val="FF0000"/>
                </a:solidFill>
              </a:rPr>
              <a:t>near</a:t>
            </a:r>
            <a:r>
              <a:rPr lang="en-US" dirty="0"/>
              <a:t> sensory systems</a:t>
            </a:r>
          </a:p>
        </p:txBody>
      </p:sp>
      <p:pic>
        <p:nvPicPr>
          <p:cNvPr id="5" name="Picture 4" descr="A picture containing clothing, sock&#10;&#10;Description automatically generated">
            <a:extLst>
              <a:ext uri="{FF2B5EF4-FFF2-40B4-BE49-F238E27FC236}">
                <a16:creationId xmlns:a16="http://schemas.microsoft.com/office/drawing/2014/main" id="{8055CE1D-3A2E-4FD7-A8C2-2B798A37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8" y="1597891"/>
            <a:ext cx="4259766" cy="42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1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454" y="274638"/>
            <a:ext cx="9688945" cy="261071"/>
          </a:xfrm>
        </p:spPr>
        <p:txBody>
          <a:bodyPr/>
          <a:lstStyle/>
          <a:p>
            <a:r>
              <a:rPr lang="en-US" dirty="0"/>
              <a:t>IV. Sensory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964" y="942109"/>
            <a:ext cx="10261600" cy="4525818"/>
          </a:xfrm>
        </p:spPr>
        <p:txBody>
          <a:bodyPr>
            <a:normAutofit/>
          </a:bodyPr>
          <a:lstStyle/>
          <a:p>
            <a:r>
              <a:rPr lang="en-US" dirty="0"/>
              <a:t>Term coined by Patricia Wilbarger</a:t>
            </a:r>
          </a:p>
          <a:p>
            <a:endParaRPr lang="en-US" dirty="0"/>
          </a:p>
          <a:p>
            <a:r>
              <a:rPr lang="en-US" dirty="0"/>
              <a:t>“The optimum sensorimotor input a person needs to feel alert, exert effortless control, and perform at peak.” (Biel, </a:t>
            </a:r>
            <a:r>
              <a:rPr lang="en-US" dirty="0" err="1"/>
              <a:t>Peske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strategic use of sensory activities</a:t>
            </a:r>
          </a:p>
        </p:txBody>
      </p:sp>
    </p:spTree>
    <p:extLst>
      <p:ext uri="{BB962C8B-B14F-4D97-AF65-F5344CB8AC3E}">
        <p14:creationId xmlns:p14="http://schemas.microsoft.com/office/powerpoint/2010/main" val="311283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FEB8D-66B3-489C-9555-BFBDC4C1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16" y="175491"/>
            <a:ext cx="7827574" cy="6142182"/>
          </a:xfrm>
        </p:spPr>
        <p:txBody>
          <a:bodyPr/>
          <a:lstStyle/>
          <a:p>
            <a:r>
              <a:rPr lang="en-US" dirty="0"/>
              <a:t>Sensory diet approach should include:</a:t>
            </a:r>
          </a:p>
          <a:p>
            <a:pPr lvl="1"/>
            <a:r>
              <a:rPr lang="en-US" dirty="0"/>
              <a:t>Sensory breaks</a:t>
            </a:r>
          </a:p>
          <a:p>
            <a:pPr lvl="1"/>
            <a:r>
              <a:rPr lang="en-US" dirty="0"/>
              <a:t>Sensory routines</a:t>
            </a:r>
          </a:p>
          <a:p>
            <a:pPr lvl="1"/>
            <a:r>
              <a:rPr lang="en-US" dirty="0"/>
              <a:t>Sensory modifications  and adaptations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 school – build sensory breaks into a visual schedule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28E73-4643-4A0C-868D-2E6DB7A6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146" y="1236494"/>
            <a:ext cx="46767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1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54" y="274638"/>
            <a:ext cx="9790545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53332" y="886691"/>
            <a:ext cx="5891177" cy="5239473"/>
          </a:xfrm>
        </p:spPr>
        <p:txBody>
          <a:bodyPr/>
          <a:lstStyle/>
          <a:p>
            <a:r>
              <a:rPr lang="en-US" sz="3200" dirty="0"/>
              <a:t>Schedule</a:t>
            </a:r>
          </a:p>
          <a:p>
            <a:endParaRPr lang="en-US" sz="3200" dirty="0"/>
          </a:p>
          <a:p>
            <a:pPr lvl="1"/>
            <a:r>
              <a:rPr lang="en-US" sz="3200" dirty="0"/>
              <a:t>Written or picture schedule</a:t>
            </a:r>
          </a:p>
          <a:p>
            <a:pPr lvl="1"/>
            <a:r>
              <a:rPr lang="en-US" sz="3200" dirty="0"/>
              <a:t>Avoid getting in a rush</a:t>
            </a:r>
          </a:p>
          <a:p>
            <a:pPr lvl="1"/>
            <a:r>
              <a:rPr lang="en-US" sz="3200" dirty="0"/>
              <a:t>Minimize screen time</a:t>
            </a:r>
          </a:p>
          <a:p>
            <a:pPr lvl="1"/>
            <a:r>
              <a:rPr lang="en-US" sz="3200" dirty="0"/>
              <a:t>Allow for movement activities in the schedule</a:t>
            </a:r>
          </a:p>
          <a:p>
            <a:pPr lvl="1"/>
            <a:r>
              <a:rPr lang="en-US" sz="3200" dirty="0"/>
              <a:t>Calm time for homework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				Sensational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87" y="1243445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68835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0" y="274638"/>
            <a:ext cx="10086109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6289" y="897290"/>
            <a:ext cx="6253019" cy="596071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Activities</a:t>
            </a:r>
          </a:p>
          <a:p>
            <a:endParaRPr lang="en-US" sz="3200" dirty="0"/>
          </a:p>
          <a:p>
            <a:pPr lvl="1"/>
            <a:r>
              <a:rPr lang="en-US" sz="3200" dirty="0"/>
              <a:t>Deep pressure activities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Non-competitive extra-curricular activities</a:t>
            </a:r>
          </a:p>
          <a:p>
            <a:pPr lvl="1"/>
            <a:endParaRPr lang="en-US" sz="3200" dirty="0"/>
          </a:p>
          <a:p>
            <a:pPr lvl="2"/>
            <a:r>
              <a:rPr lang="en-US" sz="3200" dirty="0"/>
              <a:t>Gymnastics</a:t>
            </a:r>
          </a:p>
          <a:p>
            <a:pPr lvl="2"/>
            <a:r>
              <a:rPr lang="en-US" sz="3200" dirty="0"/>
              <a:t>Karate</a:t>
            </a:r>
          </a:p>
          <a:p>
            <a:pPr lvl="2"/>
            <a:r>
              <a:rPr lang="en-US" sz="3200" dirty="0"/>
              <a:t>Swimming</a:t>
            </a:r>
          </a:p>
          <a:p>
            <a:pPr lvl="2"/>
            <a:r>
              <a:rPr lang="en-US" sz="3200" dirty="0"/>
              <a:t>Horse-back riding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sz="1600" dirty="0"/>
              <a:t>		</a:t>
            </a:r>
          </a:p>
          <a:p>
            <a:pPr marL="914400" lvl="2" indent="0">
              <a:buNone/>
            </a:pPr>
            <a:r>
              <a:rPr lang="en-US" sz="1600" dirty="0"/>
              <a:t>		</a:t>
            </a:r>
            <a:r>
              <a:rPr lang="en-US" sz="1400" dirty="0"/>
              <a:t>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43">
            <a:off x="8412857" y="989018"/>
            <a:ext cx="3363508" cy="5294163"/>
          </a:xfrm>
        </p:spPr>
      </p:pic>
    </p:spTree>
    <p:extLst>
      <p:ext uri="{BB962C8B-B14F-4D97-AF65-F5344CB8AC3E}">
        <p14:creationId xmlns:p14="http://schemas.microsoft.com/office/powerpoint/2010/main" val="21776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 youtube channel:</a:t>
            </a:r>
          </a:p>
        </p:txBody>
      </p:sp>
      <p:sp>
        <p:nvSpPr>
          <p:cNvPr id="74755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5410200" y="1600200"/>
            <a:ext cx="5257800" cy="40386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Just go to youtube online</a:t>
            </a:r>
          </a:p>
          <a:p>
            <a:endParaRPr lang="en-US" altLang="en-US"/>
          </a:p>
          <a:p>
            <a:r>
              <a:rPr lang="en-US" altLang="en-US"/>
              <a:t>www.youtube.com</a:t>
            </a:r>
          </a:p>
          <a:p>
            <a:endParaRPr lang="en-US" altLang="en-US"/>
          </a:p>
          <a:p>
            <a:r>
              <a:rPr lang="en-US" altLang="en-US"/>
              <a:t>Type in </a:t>
            </a:r>
            <a:r>
              <a:rPr lang="en-US" altLang="en-US" sz="3600" b="1"/>
              <a:t>Celeste Roseberry</a:t>
            </a:r>
          </a:p>
          <a:p>
            <a:endParaRPr lang="en-US" altLang="en-US" sz="3600" b="1"/>
          </a:p>
          <a:p>
            <a:r>
              <a:rPr lang="en-US" altLang="en-US" sz="3600" b="1"/>
              <a:t>Feel free to subscribe</a:t>
            </a:r>
          </a:p>
          <a:p>
            <a:endParaRPr lang="en-US" alt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92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94534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3E49-BCA6-4B9D-BAA4-48E8F712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mall child is petting a horse&#10;&#10;Description automatically generated">
            <a:extLst>
              <a:ext uri="{FF2B5EF4-FFF2-40B4-BE49-F238E27FC236}">
                <a16:creationId xmlns:a16="http://schemas.microsoft.com/office/drawing/2014/main" id="{7972B9A8-52BE-4914-91C0-3F0AEC23C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31" y="125050"/>
            <a:ext cx="8846940" cy="66078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D894-B487-432A-8496-2D3438C550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71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C384-2009-4480-A8F6-0EEB3C7F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outdoor, person, road, little&#10;&#10;Description automatically generated">
            <a:extLst>
              <a:ext uri="{FF2B5EF4-FFF2-40B4-BE49-F238E27FC236}">
                <a16:creationId xmlns:a16="http://schemas.microsoft.com/office/drawing/2014/main" id="{01F3D667-8381-4E67-8B40-67068CFCA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89940"/>
            <a:ext cx="4040777" cy="6036224"/>
          </a:xfrm>
        </p:spPr>
      </p:pic>
      <p:pic>
        <p:nvPicPr>
          <p:cNvPr id="8" name="Content Placeholder 7" descr="A picture containing dog, indoor, sitting, shelf&#10;&#10;Description automatically generated">
            <a:extLst>
              <a:ext uri="{FF2B5EF4-FFF2-40B4-BE49-F238E27FC236}">
                <a16:creationId xmlns:a16="http://schemas.microsoft.com/office/drawing/2014/main" id="{41C96F0E-0FF9-4887-958D-FE96F0E9F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94" y="1839675"/>
            <a:ext cx="6115206" cy="4595959"/>
          </a:xfrm>
        </p:spPr>
      </p:pic>
    </p:spTree>
    <p:extLst>
      <p:ext uri="{BB962C8B-B14F-4D97-AF65-F5344CB8AC3E}">
        <p14:creationId xmlns:p14="http://schemas.microsoft.com/office/powerpoint/2010/main" val="3250385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7EAA-7FB4-4E6F-9AE5-2DAC22F6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got a junior black belt in karate—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F288A-B697-472D-93CA-0E9995E2B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58327" cy="4525963"/>
          </a:xfrm>
        </p:spPr>
        <p:txBody>
          <a:bodyPr/>
          <a:lstStyle/>
          <a:p>
            <a:r>
              <a:rPr lang="en-US" sz="3600" dirty="0"/>
              <a:t>Very helpful for sensory integration, attention, listening, focusing</a:t>
            </a:r>
          </a:p>
        </p:txBody>
      </p:sp>
      <p:pic>
        <p:nvPicPr>
          <p:cNvPr id="6" name="Content Placeholder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ED3BD0CF-B314-4FCF-8B44-5E13408E3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03" y="1221379"/>
            <a:ext cx="6905897" cy="5179422"/>
          </a:xfrm>
        </p:spPr>
      </p:pic>
    </p:spTree>
    <p:extLst>
      <p:ext uri="{BB962C8B-B14F-4D97-AF65-F5344CB8AC3E}">
        <p14:creationId xmlns:p14="http://schemas.microsoft.com/office/powerpoint/2010/main" val="523866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417639"/>
            <a:ext cx="6576292" cy="4708526"/>
          </a:xfrm>
        </p:spPr>
        <p:txBody>
          <a:bodyPr/>
          <a:lstStyle/>
          <a:p>
            <a:r>
              <a:rPr lang="en-US" sz="3600" dirty="0"/>
              <a:t>General</a:t>
            </a:r>
          </a:p>
          <a:p>
            <a:pPr lvl="1"/>
            <a:r>
              <a:rPr lang="en-US" sz="3600" dirty="0"/>
              <a:t>Provide choices whenever possible</a:t>
            </a:r>
          </a:p>
          <a:p>
            <a:pPr lvl="1"/>
            <a:r>
              <a:rPr lang="en-US" sz="3600" dirty="0"/>
              <a:t>Clothing accommodations</a:t>
            </a:r>
          </a:p>
          <a:p>
            <a:pPr lvl="1"/>
            <a:r>
              <a:rPr lang="en-US" sz="3600" dirty="0"/>
              <a:t>Food sensitivities – </a:t>
            </a:r>
          </a:p>
          <a:p>
            <a:pPr lvl="2"/>
            <a:r>
              <a:rPr lang="en-US" sz="3600" dirty="0"/>
              <a:t>meal time should not be a battle</a:t>
            </a:r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r>
              <a:rPr lang="en-US" sz="1400" dirty="0"/>
              <a:t>		</a:t>
            </a:r>
          </a:p>
          <a:p>
            <a:pPr marL="914400" lvl="2" indent="0">
              <a:buNone/>
            </a:pPr>
            <a:r>
              <a:rPr lang="en-US" sz="1400" dirty="0"/>
              <a:t>		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25" y="1456614"/>
            <a:ext cx="3896302" cy="3259056"/>
          </a:xfrm>
        </p:spPr>
      </p:pic>
    </p:spTree>
    <p:extLst>
      <p:ext uri="{BB962C8B-B14F-4D97-AF65-F5344CB8AC3E}">
        <p14:creationId xmlns:p14="http://schemas.microsoft.com/office/powerpoint/2010/main" val="4028593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731836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2472" y="665018"/>
            <a:ext cx="6197601" cy="591834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Calming Strategies:</a:t>
            </a:r>
          </a:p>
          <a:p>
            <a:endParaRPr lang="en-US" sz="3200" dirty="0"/>
          </a:p>
          <a:p>
            <a:pPr lvl="1"/>
            <a:r>
              <a:rPr lang="en-US" sz="3200" dirty="0"/>
              <a:t>Lighting</a:t>
            </a:r>
          </a:p>
          <a:p>
            <a:pPr lvl="1"/>
            <a:r>
              <a:rPr lang="en-US" sz="3200" dirty="0"/>
              <a:t>Stress balls/fidget toys</a:t>
            </a:r>
          </a:p>
          <a:p>
            <a:pPr lvl="1"/>
            <a:r>
              <a:rPr lang="en-US" sz="3200" dirty="0"/>
              <a:t>Position changes</a:t>
            </a:r>
          </a:p>
          <a:p>
            <a:pPr lvl="1"/>
            <a:r>
              <a:rPr lang="en-US" sz="3200" dirty="0"/>
              <a:t>“Heavy work” chores</a:t>
            </a:r>
          </a:p>
          <a:p>
            <a:pPr lvl="1"/>
            <a:r>
              <a:rPr lang="en-US" sz="3200" dirty="0"/>
              <a:t>Music</a:t>
            </a:r>
          </a:p>
          <a:p>
            <a:pPr lvl="1"/>
            <a:r>
              <a:rPr lang="en-US" sz="3200" dirty="0"/>
              <a:t>Headphones</a:t>
            </a:r>
          </a:p>
          <a:p>
            <a:pPr lvl="1"/>
            <a:r>
              <a:rPr lang="en-US" sz="3200" dirty="0"/>
              <a:t>Schedule</a:t>
            </a:r>
          </a:p>
          <a:p>
            <a:pPr lvl="1"/>
            <a:r>
              <a:rPr lang="en-US" sz="3200" dirty="0"/>
              <a:t>Calming corner</a:t>
            </a:r>
          </a:p>
          <a:p>
            <a:pPr lvl="5"/>
            <a:endParaRPr lang="en-US" sz="1050" dirty="0"/>
          </a:p>
          <a:p>
            <a:pPr lvl="5"/>
            <a:endParaRPr lang="en-US" sz="1050" dirty="0"/>
          </a:p>
          <a:p>
            <a:pPr marL="3200400" lvl="7" indent="0">
              <a:buNone/>
            </a:pPr>
            <a:r>
              <a:rPr lang="en-US" sz="1050" dirty="0"/>
              <a:t>	</a:t>
            </a:r>
            <a:r>
              <a:rPr lang="en-US" sz="1400" dirty="0"/>
              <a:t>Sensational Brain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58728" y="1786069"/>
            <a:ext cx="3603364" cy="47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29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red chair in a room&#10;&#10;Description automatically generated">
            <a:extLst>
              <a:ext uri="{FF2B5EF4-FFF2-40B4-BE49-F238E27FC236}">
                <a16:creationId xmlns:a16="http://schemas.microsoft.com/office/drawing/2014/main" id="{D8CC2BB8-D4A2-4FFB-9FD6-30C7F600B3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70" y="286327"/>
            <a:ext cx="8168217" cy="6126163"/>
          </a:xfrm>
        </p:spPr>
      </p:pic>
    </p:spTree>
    <p:extLst>
      <p:ext uri="{BB962C8B-B14F-4D97-AF65-F5344CB8AC3E}">
        <p14:creationId xmlns:p14="http://schemas.microsoft.com/office/powerpoint/2010/main" val="3910090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FF3D-86EA-4677-B65E-8358C093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29FEB2B9-0719-4F64-BE11-BA882693E8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384535"/>
            <a:ext cx="5384800" cy="4038600"/>
          </a:xfrm>
        </p:spPr>
      </p:pic>
      <p:pic>
        <p:nvPicPr>
          <p:cNvPr id="6" name="Content Placeholder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CAEF6FE2-0824-4BAF-BF72-D2E04CD0CB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92" y="1843881"/>
            <a:ext cx="6319308" cy="4739481"/>
          </a:xfrm>
        </p:spPr>
      </p:pic>
    </p:spTree>
    <p:extLst>
      <p:ext uri="{BB962C8B-B14F-4D97-AF65-F5344CB8AC3E}">
        <p14:creationId xmlns:p14="http://schemas.microsoft.com/office/powerpoint/2010/main" val="3698319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889E-10E8-4056-9697-97503942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274638"/>
            <a:ext cx="10877006" cy="291419"/>
          </a:xfrm>
        </p:spPr>
        <p:txBody>
          <a:bodyPr/>
          <a:lstStyle/>
          <a:p>
            <a:r>
              <a:rPr lang="en-US" dirty="0"/>
              <a:t>Therapy cushions can help</a:t>
            </a:r>
          </a:p>
        </p:txBody>
      </p:sp>
      <p:pic>
        <p:nvPicPr>
          <p:cNvPr id="6" name="Content Placeholder 5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A8B406EC-64A8-4C93-A124-49262B5DCE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1" y="760870"/>
            <a:ext cx="4514065" cy="601875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4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a chair&#10;&#10;Description automatically generated">
            <a:extLst>
              <a:ext uri="{FF2B5EF4-FFF2-40B4-BE49-F238E27FC236}">
                <a16:creationId xmlns:a16="http://schemas.microsoft.com/office/drawing/2014/main" id="{39EC464D-CC86-44DE-810C-11720A387F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43" y="413975"/>
            <a:ext cx="4708914" cy="6265499"/>
          </a:xfrm>
        </p:spPr>
      </p:pic>
    </p:spTree>
    <p:extLst>
      <p:ext uri="{BB962C8B-B14F-4D97-AF65-F5344CB8AC3E}">
        <p14:creationId xmlns:p14="http://schemas.microsoft.com/office/powerpoint/2010/main" val="32503162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can stand on balance boards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1" y="1249844"/>
            <a:ext cx="4162697" cy="5538723"/>
          </a:xfrm>
        </p:spPr>
      </p:pic>
    </p:spTree>
    <p:extLst>
      <p:ext uri="{BB962C8B-B14F-4D97-AF65-F5344CB8AC3E}">
        <p14:creationId xmlns:p14="http://schemas.microsoft.com/office/powerpoint/2010/main" val="23527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Media:</a:t>
            </a:r>
          </a:p>
        </p:txBody>
      </p:sp>
      <p:sp>
        <p:nvSpPr>
          <p:cNvPr id="1024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73225" y="1295401"/>
            <a:ext cx="8305800" cy="4983163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www.lovetalkread.com</a:t>
            </a:r>
          </a:p>
          <a:p>
            <a:pPr marL="0" indent="0"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</a:rPr>
              <a:t>Instagram @dr.celesteroseberry</a:t>
            </a:r>
            <a:endParaRPr lang="en-US" altLang="en-US" sz="4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sz="3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err="1"/>
              <a:t>TikTok</a:t>
            </a:r>
            <a:r>
              <a:rPr lang="en-US" altLang="en-US" dirty="0"/>
              <a:t> @celesteroseberry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 err="1"/>
              <a:t>Youtube</a:t>
            </a:r>
            <a:r>
              <a:rPr lang="en-US" altLang="en-US" dirty="0"/>
              <a:t>: Celeste Roseberry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7660040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8" y="274638"/>
            <a:ext cx="10335491" cy="457198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124" y="731836"/>
            <a:ext cx="5588001" cy="6126163"/>
          </a:xfrm>
        </p:spPr>
        <p:txBody>
          <a:bodyPr>
            <a:normAutofit/>
          </a:bodyPr>
          <a:lstStyle/>
          <a:p>
            <a:r>
              <a:rPr lang="en-US" dirty="0"/>
              <a:t>Strategies to improve focus</a:t>
            </a:r>
          </a:p>
          <a:p>
            <a:pPr lvl="1"/>
            <a:r>
              <a:rPr lang="en-US" sz="2800" dirty="0"/>
              <a:t>Metronome</a:t>
            </a:r>
          </a:p>
          <a:p>
            <a:pPr lvl="1"/>
            <a:r>
              <a:rPr lang="en-US" sz="2800" dirty="0"/>
              <a:t>Water/snack/gum chewing</a:t>
            </a:r>
          </a:p>
          <a:p>
            <a:pPr lvl="1"/>
            <a:r>
              <a:rPr lang="en-US" sz="2800" dirty="0"/>
              <a:t>Minimize visual distractions</a:t>
            </a:r>
          </a:p>
          <a:p>
            <a:pPr lvl="1"/>
            <a:r>
              <a:rPr lang="en-US" sz="2800" dirty="0"/>
              <a:t>Alternative seating</a:t>
            </a:r>
          </a:p>
          <a:p>
            <a:pPr lvl="1"/>
            <a:r>
              <a:rPr lang="en-US" sz="2800" dirty="0"/>
              <a:t>Frequent movement breaks</a:t>
            </a:r>
          </a:p>
          <a:p>
            <a:pPr lvl="1"/>
            <a:r>
              <a:rPr lang="en-US" sz="2800" dirty="0"/>
              <a:t>Circle time – defined boundaries</a:t>
            </a:r>
          </a:p>
          <a:p>
            <a:pPr lvl="1"/>
            <a:r>
              <a:rPr lang="en-US" sz="2800" dirty="0"/>
              <a:t>Weighted lap pads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050" dirty="0"/>
              <a:t>				</a:t>
            </a:r>
            <a:r>
              <a:rPr lang="en-US" sz="1400" dirty="0"/>
              <a:t>Sensational Brain</a:t>
            </a:r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977180"/>
            <a:ext cx="4486275" cy="4486275"/>
          </a:xfrm>
        </p:spPr>
      </p:pic>
    </p:spTree>
    <p:extLst>
      <p:ext uri="{BB962C8B-B14F-4D97-AF65-F5344CB8AC3E}">
        <p14:creationId xmlns:p14="http://schemas.microsoft.com/office/powerpoint/2010/main" val="3843861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FC00-46E1-4D01-B83B-110B44C4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Our students really benefit from weighted blankets—they settle and calm </a:t>
            </a:r>
            <a:r>
              <a:rPr lang="en-US" sz="3200"/>
              <a:t>them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E32D7-3BDB-4959-918B-86CB20D0A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21" y="1339224"/>
            <a:ext cx="4170947" cy="5561263"/>
          </a:xfrm>
        </p:spPr>
      </p:pic>
    </p:spTree>
    <p:extLst>
      <p:ext uri="{BB962C8B-B14F-4D97-AF65-F5344CB8AC3E}">
        <p14:creationId xmlns:p14="http://schemas.microsoft.com/office/powerpoint/2010/main" val="2525317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2" y="274638"/>
            <a:ext cx="9735127" cy="381144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8654" y="655782"/>
            <a:ext cx="4776635" cy="5878833"/>
          </a:xfrm>
        </p:spPr>
        <p:txBody>
          <a:bodyPr/>
          <a:lstStyle/>
          <a:p>
            <a:r>
              <a:rPr lang="en-US" sz="3200" dirty="0"/>
              <a:t>General sensory strategies</a:t>
            </a:r>
          </a:p>
          <a:p>
            <a:pPr lvl="1"/>
            <a:r>
              <a:rPr lang="en-US" sz="3200" dirty="0"/>
              <a:t>Establish eye contact before stating directions</a:t>
            </a:r>
          </a:p>
          <a:p>
            <a:pPr lvl="1"/>
            <a:r>
              <a:rPr lang="en-US" sz="3200" dirty="0"/>
              <a:t>Encourage child to repeat back to you</a:t>
            </a:r>
          </a:p>
          <a:p>
            <a:pPr lvl="1"/>
            <a:r>
              <a:rPr lang="en-US" sz="3200"/>
              <a:t>Deep breathing can be calming and relaxing</a:t>
            </a:r>
          </a:p>
          <a:p>
            <a:pPr lvl="1"/>
            <a:endParaRPr lang="en-US" sz="3200" dirty="0"/>
          </a:p>
          <a:p>
            <a:pPr lvl="4"/>
            <a:endParaRPr lang="en-US" dirty="0"/>
          </a:p>
        </p:txBody>
      </p:sp>
      <p:pic>
        <p:nvPicPr>
          <p:cNvPr id="5" name="weighted blanke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3571" y="904196"/>
            <a:ext cx="5895751" cy="3321575"/>
          </a:xfrm>
        </p:spPr>
      </p:pic>
    </p:spTree>
    <p:extLst>
      <p:ext uri="{BB962C8B-B14F-4D97-AF65-F5344CB8AC3E}">
        <p14:creationId xmlns:p14="http://schemas.microsoft.com/office/powerpoint/2010/main" val="38783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A37-EFE7-4A7F-BF4E-22D339221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18569-2218-4185-8221-14224C019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11D25D1-E9CD-454E-942F-85C9BC4D5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84" y="66483"/>
            <a:ext cx="8703364" cy="6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5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F122-7EF0-4B72-A84A-85C933D5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modifications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FE6F-3069-44A3-99BE-8E98ACB61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091" y="1256145"/>
            <a:ext cx="10474035" cy="4870020"/>
          </a:xfrm>
        </p:spPr>
        <p:txBody>
          <a:bodyPr/>
          <a:lstStyle/>
          <a:p>
            <a:pPr lvl="1"/>
            <a:r>
              <a:rPr lang="en-US" sz="3600" dirty="0"/>
              <a:t>Schedule – allows opportunities for recess/play</a:t>
            </a:r>
          </a:p>
          <a:p>
            <a:pPr lvl="1"/>
            <a:endParaRPr lang="en-US" sz="3600" dirty="0"/>
          </a:p>
          <a:p>
            <a:pPr lvl="2"/>
            <a:r>
              <a:rPr lang="en-US" sz="3600" dirty="0"/>
              <a:t>&gt;10 minutes</a:t>
            </a:r>
          </a:p>
          <a:p>
            <a:pPr lvl="2"/>
            <a:r>
              <a:rPr lang="en-US" sz="3600" dirty="0"/>
              <a:t> At least every 90 minutes for younger kids</a:t>
            </a:r>
          </a:p>
          <a:p>
            <a:pPr lvl="2"/>
            <a:r>
              <a:rPr lang="en-US" sz="3600" dirty="0"/>
              <a:t>Every 2 hours for older kids</a:t>
            </a:r>
          </a:p>
          <a:p>
            <a:pPr marL="1828800" lvl="4" indent="0">
              <a:buNone/>
            </a:pPr>
            <a:r>
              <a:rPr lang="en-US" sz="3600" dirty="0"/>
              <a:t>		Sensational Brain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869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B6C8-AAF6-41C4-AF7D-B546E60A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With Brain Gym, we can do cross crawls and waves to cross midline and increase alertness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F46E7-6A40-4CCA-9B45-728453B4E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6268" y="1743580"/>
            <a:ext cx="5590573" cy="49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1080655"/>
          </a:xfrm>
        </p:spPr>
        <p:txBody>
          <a:bodyPr/>
          <a:lstStyle/>
          <a:p>
            <a:r>
              <a:rPr lang="en-US" dirty="0"/>
              <a:t>Visual 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85455" y="1006764"/>
            <a:ext cx="9470043" cy="45461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Reduce clutter</a:t>
            </a:r>
          </a:p>
          <a:p>
            <a:r>
              <a:rPr lang="en-US" altLang="en-US" dirty="0"/>
              <a:t>Toys hidden in rice/bean buckets</a:t>
            </a:r>
          </a:p>
          <a:p>
            <a:r>
              <a:rPr lang="en-US" altLang="en-US" dirty="0"/>
              <a:t>Visual Schedule</a:t>
            </a:r>
          </a:p>
          <a:p>
            <a:r>
              <a:rPr lang="en-US" altLang="en-US" dirty="0"/>
              <a:t>Lighting</a:t>
            </a:r>
          </a:p>
          <a:p>
            <a:r>
              <a:rPr lang="en-US" altLang="en-US" dirty="0"/>
              <a:t>Clothing/jewelry</a:t>
            </a:r>
          </a:p>
          <a:p>
            <a:r>
              <a:rPr lang="en-US" altLang="en-US" dirty="0"/>
              <a:t>Secure posters</a:t>
            </a:r>
          </a:p>
          <a:p>
            <a:r>
              <a:rPr lang="en-US" dirty="0"/>
              <a:t>Close curtains</a:t>
            </a:r>
          </a:p>
          <a:p>
            <a:r>
              <a:rPr lang="en-US" dirty="0"/>
              <a:t>Scavenger hunt</a:t>
            </a:r>
          </a:p>
          <a:p>
            <a:r>
              <a:rPr lang="en-US" dirty="0"/>
              <a:t>Bubble timer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 flipV="1">
            <a:off x="1016000" y="5943600"/>
            <a:ext cx="10261600" cy="21301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379" y="-113146"/>
            <a:ext cx="3564621" cy="2673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4" y="2951018"/>
            <a:ext cx="3887586" cy="29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1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04" y="210065"/>
            <a:ext cx="10078995" cy="679621"/>
          </a:xfrm>
        </p:spPr>
        <p:txBody>
          <a:bodyPr/>
          <a:lstStyle/>
          <a:p>
            <a:r>
              <a:rPr lang="en-US" sz="3200" dirty="0"/>
              <a:t>Timers work well because they give visual boundaries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8" y="1075037"/>
            <a:ext cx="7710616" cy="5782963"/>
          </a:xfrm>
        </p:spPr>
      </p:pic>
    </p:spTree>
    <p:extLst>
      <p:ext uri="{BB962C8B-B14F-4D97-AF65-F5344CB8AC3E}">
        <p14:creationId xmlns:p14="http://schemas.microsoft.com/office/powerpoint/2010/main" val="21707337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52" y="215153"/>
            <a:ext cx="10148047" cy="726141"/>
          </a:xfrm>
        </p:spPr>
        <p:txBody>
          <a:bodyPr/>
          <a:lstStyle/>
          <a:p>
            <a:r>
              <a:rPr lang="en-US" sz="3200" dirty="0"/>
              <a:t>For this girl with intellectual disability, the timer worked well to encourage her to complete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6894" y="1970869"/>
            <a:ext cx="5665692" cy="4249269"/>
          </a:xfrm>
        </p:spPr>
      </p:pic>
    </p:spTree>
    <p:extLst>
      <p:ext uri="{BB962C8B-B14F-4D97-AF65-F5344CB8AC3E}">
        <p14:creationId xmlns:p14="http://schemas.microsoft.com/office/powerpoint/2010/main" val="4143186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82" y="274638"/>
            <a:ext cx="10685417" cy="393699"/>
          </a:xfrm>
        </p:spPr>
        <p:txBody>
          <a:bodyPr/>
          <a:lstStyle/>
          <a:p>
            <a:r>
              <a:rPr lang="en-US" dirty="0"/>
              <a:t>Visual Strategies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559" y="1719527"/>
            <a:ext cx="5875384" cy="44065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1" y="1410788"/>
            <a:ext cx="5956053" cy="4367032"/>
          </a:xfrm>
        </p:spPr>
      </p:pic>
    </p:spTree>
    <p:extLst>
      <p:ext uri="{BB962C8B-B14F-4D97-AF65-F5344CB8AC3E}">
        <p14:creationId xmlns:p14="http://schemas.microsoft.com/office/powerpoint/2010/main" val="111505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6AEF-F748-4E70-9D9C-EB2A5CC2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celeste@csus.edu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262C-0D29-4BE1-8714-20D714D10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email me for a comprehensive list of sensory and fine motor activities that are hands-on and </a:t>
            </a:r>
            <a:r>
              <a:rPr lang="en-US" dirty="0" err="1"/>
              <a:t>fn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are also listed on my lovetalkread.com website</a:t>
            </a:r>
          </a:p>
        </p:txBody>
      </p:sp>
    </p:spTree>
    <p:extLst>
      <p:ext uri="{BB962C8B-B14F-4D97-AF65-F5344CB8AC3E}">
        <p14:creationId xmlns:p14="http://schemas.microsoft.com/office/powerpoint/2010/main" val="2194222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47918"/>
            <a:ext cx="9677399" cy="1035424"/>
          </a:xfrm>
        </p:spPr>
        <p:txBody>
          <a:bodyPr/>
          <a:lstStyle/>
          <a:p>
            <a:r>
              <a:rPr lang="en-US" sz="3200" dirty="0"/>
              <a:t>Auditory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8349" y="495300"/>
            <a:ext cx="9239249" cy="5629275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/>
              <a:t>Calming music (Mozart)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Incorporate music into tasks/routines/transitions 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Eliminate distracting environmental noise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Anticipate loud noises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Preparing for transitions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Reduce voice volume/rate of speech</a:t>
            </a:r>
          </a:p>
          <a:p>
            <a:pPr marL="0" indent="0">
              <a:buNone/>
            </a:pPr>
            <a:endParaRPr lang="en-US" sz="45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8" y="4926328"/>
            <a:ext cx="91444" cy="914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43" y="2862262"/>
            <a:ext cx="272380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274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74638"/>
            <a:ext cx="10801350" cy="344487"/>
          </a:xfrm>
        </p:spPr>
        <p:txBody>
          <a:bodyPr/>
          <a:lstStyle/>
          <a:p>
            <a:r>
              <a:rPr lang="en-US" dirty="0"/>
              <a:t>Olfactory (Smell)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219200" y="847725"/>
            <a:ext cx="6781800" cy="5902699"/>
          </a:xfrm>
        </p:spPr>
        <p:txBody>
          <a:bodyPr>
            <a:normAutofit/>
          </a:bodyPr>
          <a:lstStyle/>
          <a:p>
            <a:r>
              <a:rPr lang="en-US" dirty="0"/>
              <a:t>Identify odors that are more alerting (i.e. citrus) or calming (i.e. lavender or vanilla)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Avoid wearing perfumes/colognes</a:t>
            </a:r>
          </a:p>
          <a:p>
            <a:endParaRPr lang="en-US" dirty="0"/>
          </a:p>
          <a:p>
            <a:r>
              <a:rPr lang="en-US" dirty="0"/>
              <a:t>Play “guess that smell” with Q tips </a:t>
            </a:r>
          </a:p>
          <a:p>
            <a:endParaRPr lang="en-US" dirty="0"/>
          </a:p>
          <a:p>
            <a:r>
              <a:rPr lang="en-US" dirty="0"/>
              <a:t>Essential oils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94" y="1244455"/>
            <a:ext cx="3833206" cy="47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770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68" y="274638"/>
            <a:ext cx="10598331" cy="404631"/>
          </a:xfrm>
        </p:spPr>
        <p:txBody>
          <a:bodyPr/>
          <a:lstStyle/>
          <a:p>
            <a:r>
              <a:rPr lang="en-US" dirty="0"/>
              <a:t>Taste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84068" y="905691"/>
            <a:ext cx="11207932" cy="4847409"/>
          </a:xfrm>
        </p:spPr>
        <p:txBody>
          <a:bodyPr>
            <a:normAutofit/>
          </a:bodyPr>
          <a:lstStyle/>
          <a:p>
            <a:r>
              <a:rPr lang="en-US" dirty="0"/>
              <a:t>Chewing licorice/gum/pretzels</a:t>
            </a:r>
          </a:p>
          <a:p>
            <a:r>
              <a:rPr lang="en-US" dirty="0"/>
              <a:t>Fingers/cloth massage around mouth</a:t>
            </a:r>
          </a:p>
          <a:p>
            <a:r>
              <a:rPr lang="en-US" dirty="0"/>
              <a:t>Mixed textures</a:t>
            </a:r>
          </a:p>
          <a:p>
            <a:r>
              <a:rPr lang="en-US" dirty="0"/>
              <a:t>Allow snacks during difficult times</a:t>
            </a:r>
          </a:p>
          <a:p>
            <a:r>
              <a:rPr lang="en-US" dirty="0"/>
              <a:t>Offer alternatives to biting/chewing</a:t>
            </a:r>
          </a:p>
          <a:p>
            <a:r>
              <a:rPr lang="en-US" dirty="0"/>
              <a:t>Be aware of preferred taste/allergies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986">
            <a:off x="8987246" y="370434"/>
            <a:ext cx="2882536" cy="2882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417FA-B7AF-4369-AE5E-8C6E9C36A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7849">
            <a:off x="8429897" y="3615882"/>
            <a:ext cx="3108961" cy="3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8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02" y="274638"/>
            <a:ext cx="10754497" cy="516194"/>
          </a:xfrm>
        </p:spPr>
        <p:txBody>
          <a:bodyPr/>
          <a:lstStyle/>
          <a:p>
            <a:r>
              <a:rPr lang="en-US" dirty="0"/>
              <a:t>Meier: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039232" cy="4525963"/>
          </a:xfrm>
        </p:spPr>
        <p:txBody>
          <a:bodyPr/>
          <a:lstStyle/>
          <a:p>
            <a:r>
              <a:rPr lang="en-US" dirty="0"/>
              <a:t>Children with SPD often like to </a:t>
            </a:r>
            <a:r>
              <a:rPr lang="en-US" b="1" dirty="0">
                <a:solidFill>
                  <a:srgbClr val="FF0000"/>
                </a:solidFill>
              </a:rPr>
              <a:t>chew things </a:t>
            </a:r>
            <a:r>
              <a:rPr lang="en-US" dirty="0"/>
              <a:t>for extra sensory stimulation</a:t>
            </a:r>
          </a:p>
          <a:p>
            <a:endParaRPr lang="en-US" dirty="0"/>
          </a:p>
          <a:p>
            <a:r>
              <a:rPr lang="en-US" dirty="0"/>
              <a:t>Mark would chew his sleeve and even Styrofoam flotation devices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32" y="4077301"/>
            <a:ext cx="3998698" cy="266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873" y="1227761"/>
            <a:ext cx="3953132" cy="2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7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need to provide children with appropriate, clean items to chew on (</a:t>
            </a:r>
            <a:r>
              <a:rPr lang="en-US" sz="3200" dirty="0" err="1"/>
              <a:t>Chewlry</a:t>
            </a:r>
            <a:r>
              <a:rPr lang="en-US" sz="3200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33703">
            <a:off x="7280554" y="1797908"/>
            <a:ext cx="4525963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99">
            <a:off x="1514159" y="1680791"/>
            <a:ext cx="4668244" cy="46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51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327" y="-147782"/>
            <a:ext cx="9264072" cy="720437"/>
          </a:xfrm>
        </p:spPr>
        <p:txBody>
          <a:bodyPr/>
          <a:lstStyle/>
          <a:p>
            <a:r>
              <a:rPr lang="en-US" dirty="0"/>
              <a:t>Tactile Supports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3382" y="646545"/>
            <a:ext cx="7370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Finger Painting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Toys hidden in rice/bean buckets (</a:t>
            </a:r>
            <a:r>
              <a:rPr lang="en-US" sz="3200" b="1" dirty="0">
                <a:solidFill>
                  <a:srgbClr val="FF0000"/>
                </a:solidFill>
              </a:rPr>
              <a:t>sensory bins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Firm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Fidget Ball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Play dough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Dress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Approach children from the front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space</a:t>
            </a:r>
          </a:p>
        </p:txBody>
      </p:sp>
    </p:spTree>
    <p:extLst>
      <p:ext uri="{BB962C8B-B14F-4D97-AF65-F5344CB8AC3E}">
        <p14:creationId xmlns:p14="http://schemas.microsoft.com/office/powerpoint/2010/main" val="30053916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CB38-2E7D-44A6-9513-D5B75DE1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4" y="274638"/>
            <a:ext cx="11062446" cy="1325563"/>
          </a:xfrm>
        </p:spPr>
        <p:txBody>
          <a:bodyPr/>
          <a:lstStyle/>
          <a:p>
            <a:r>
              <a:rPr lang="en-US" sz="3600" dirty="0"/>
              <a:t>Fidget toys can calm children and keep their hands busy, thus focusing their attention</a:t>
            </a:r>
          </a:p>
        </p:txBody>
      </p:sp>
      <p:pic>
        <p:nvPicPr>
          <p:cNvPr id="5" name="Content Placeholder 4" descr="A picture containing indoor, table, sitting, apple&#10;&#10;Description automatically generated">
            <a:extLst>
              <a:ext uri="{FF2B5EF4-FFF2-40B4-BE49-F238E27FC236}">
                <a16:creationId xmlns:a16="http://schemas.microsoft.com/office/drawing/2014/main" id="{202360E6-AA85-4571-AAD3-E09C178C4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8" y="1510553"/>
            <a:ext cx="3906090" cy="5197292"/>
          </a:xfrm>
        </p:spPr>
      </p:pic>
    </p:spTree>
    <p:extLst>
      <p:ext uri="{BB962C8B-B14F-4D97-AF65-F5344CB8AC3E}">
        <p14:creationId xmlns:p14="http://schemas.microsoft.com/office/powerpoint/2010/main" val="23296409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36" y="11754"/>
            <a:ext cx="9134763" cy="773337"/>
          </a:xfrm>
        </p:spPr>
        <p:txBody>
          <a:bodyPr/>
          <a:lstStyle/>
          <a:p>
            <a:r>
              <a:rPr lang="en-US" dirty="0"/>
              <a:t>Vestibular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4290" y="785091"/>
            <a:ext cx="774007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Give </a:t>
            </a:r>
            <a:r>
              <a:rPr lang="en-US" sz="3200" b="1" dirty="0">
                <a:solidFill>
                  <a:srgbClr val="FF0000"/>
                </a:solidFill>
              </a:rPr>
              <a:t>movement breaks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Calming movements (swinging)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Change positions with activities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Animal walks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Sliding/rolling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Rock or hop on appropriate size ball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Balance activities</a:t>
            </a:r>
          </a:p>
          <a:p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Beam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Hop on one foot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Scavenger hunts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09" y="892647"/>
            <a:ext cx="3050308" cy="21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17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97CB-07E3-4127-9287-384CD6E3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2" y="0"/>
            <a:ext cx="10685417" cy="705394"/>
          </a:xfrm>
        </p:spPr>
        <p:txBody>
          <a:bodyPr/>
          <a:lstStyle/>
          <a:p>
            <a:r>
              <a:rPr lang="en-US" sz="3200" dirty="0"/>
              <a:t>Vestibular support—jump on a miniature trampoline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FC728-E4B9-4202-97DD-9242D892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861713"/>
            <a:ext cx="5451170" cy="5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86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0B66-57D7-4F8D-BBC1-7A9CAA7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638"/>
            <a:ext cx="10515600" cy="457198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Emelin</a:t>
            </a:r>
            <a:r>
              <a:rPr lang="en-US" dirty="0"/>
              <a:t>” has Tourette’s and SPD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C9A06-46E5-4D22-827C-62834D32D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I asked the high security school to order him a miniature trampoline and he said he uses it daily—very helpful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B1881-BF2A-425A-B144-34EEE4A8D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46417"/>
            <a:ext cx="4343399" cy="5791199"/>
          </a:xfrm>
        </p:spPr>
      </p:pic>
    </p:spTree>
    <p:extLst>
      <p:ext uri="{BB962C8B-B14F-4D97-AF65-F5344CB8AC3E}">
        <p14:creationId xmlns:p14="http://schemas.microsoft.com/office/powerpoint/2010/main" val="242996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D9FE-756A-4499-86EA-193E5478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full PowerPoint with all the pictures: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C862C-CD02-4D2F-8280-695EFE85B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my website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https://webpages.csus.edu/celeste/</a:t>
            </a:r>
            <a:endParaRPr lang="en-US" dirty="0"/>
          </a:p>
          <a:p>
            <a:endParaRPr lang="en-US" dirty="0"/>
          </a:p>
          <a:p>
            <a:r>
              <a:rPr lang="en-US" dirty="0"/>
              <a:t>Click on the Publications link</a:t>
            </a:r>
          </a:p>
        </p:txBody>
      </p:sp>
    </p:spTree>
    <p:extLst>
      <p:ext uri="{BB962C8B-B14F-4D97-AF65-F5344CB8AC3E}">
        <p14:creationId xmlns:p14="http://schemas.microsoft.com/office/powerpoint/2010/main" val="13807948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491" y="0"/>
            <a:ext cx="9374908" cy="459070"/>
          </a:xfrm>
        </p:spPr>
        <p:txBody>
          <a:bodyPr/>
          <a:lstStyle/>
          <a:p>
            <a:r>
              <a:rPr lang="en-US" sz="3200" dirty="0"/>
              <a:t>Proprioceptive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0725" y="544795"/>
            <a:ext cx="1020127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Heavy work activities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Deep pressure</a:t>
            </a:r>
          </a:p>
          <a:p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Wheelbarrow walking, jumping, hopping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Resistive play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Hide toys under cushions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Heavier activity between transitions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Swimming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Obstacle course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08851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EB38-281B-456D-A434-64D38EC2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27568427-9086-49BE-9C53-F654DFEA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77" y="552218"/>
            <a:ext cx="4858870" cy="6478494"/>
          </a:xfrm>
        </p:spPr>
      </p:pic>
    </p:spTree>
    <p:extLst>
      <p:ext uri="{BB962C8B-B14F-4D97-AF65-F5344CB8AC3E}">
        <p14:creationId xmlns:p14="http://schemas.microsoft.com/office/powerpoint/2010/main" val="3681609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152146"/>
            <a:ext cx="8699863" cy="6538491"/>
          </a:xfrm>
        </p:spPr>
      </p:pic>
    </p:spTree>
    <p:extLst>
      <p:ext uri="{BB962C8B-B14F-4D97-AF65-F5344CB8AC3E}">
        <p14:creationId xmlns:p14="http://schemas.microsoft.com/office/powerpoint/2010/main" val="34447594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5" name="Rectangle 7"/>
          <p:cNvSpPr>
            <a:spLocks noGrp="1" noChangeArrowheads="1"/>
          </p:cNvSpPr>
          <p:nvPr>
            <p:ph type="title"/>
          </p:nvPr>
        </p:nvSpPr>
        <p:spPr>
          <a:xfrm>
            <a:off x="1644073" y="244763"/>
            <a:ext cx="7610763" cy="516861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Sensory Integration strategies embedded throughout the day, as needed, can easily work with other programs in which an individual may be participating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6857" name="Picture 9" descr="j03981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15" y="4142509"/>
            <a:ext cx="3137301" cy="2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124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</a:t>
            </a:r>
            <a:r>
              <a:rPr lang="en-US" sz="3200" dirty="0" err="1"/>
              <a:t>youtube</a:t>
            </a:r>
            <a:r>
              <a:rPr lang="en-US" sz="3200" dirty="0"/>
              <a:t> video shows how to incorporate sensory activities into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https://www.youtube.com/watch?v=vM2MGreq88Q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Speech &amp; sensory therapy made 'fun' for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034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9" y="255494"/>
            <a:ext cx="11900646" cy="1320757"/>
          </a:xfrm>
        </p:spPr>
        <p:txBody>
          <a:bodyPr/>
          <a:lstStyle/>
          <a:p>
            <a:r>
              <a:rPr lang="en-US" dirty="0"/>
              <a:t>IV. Specific Therapy Ideas for Integrating Language, Sensory, and Fine Motor Skills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02971"/>
            <a:ext cx="10058400" cy="4123193"/>
          </a:xfrm>
        </p:spPr>
        <p:txBody>
          <a:bodyPr/>
          <a:lstStyle/>
          <a:p>
            <a:r>
              <a:rPr lang="en-US" dirty="0"/>
              <a:t>Many children with developmental language disorder (DLD) have deficits in listening and speaking</a:t>
            </a:r>
          </a:p>
          <a:p>
            <a:endParaRPr lang="en-US" dirty="0"/>
          </a:p>
          <a:p>
            <a:r>
              <a:rPr lang="en-US" dirty="0"/>
              <a:t>They may have SPD and fine motor deficits as well</a:t>
            </a:r>
          </a:p>
          <a:p>
            <a:endParaRPr lang="en-US" dirty="0"/>
          </a:p>
          <a:p>
            <a:r>
              <a:rPr lang="en-US" dirty="0"/>
              <a:t>Fine motor deficits directly impact writing</a:t>
            </a:r>
          </a:p>
        </p:txBody>
      </p:sp>
    </p:spTree>
    <p:extLst>
      <p:ext uri="{BB962C8B-B14F-4D97-AF65-F5344CB8AC3E}">
        <p14:creationId xmlns:p14="http://schemas.microsoft.com/office/powerpoint/2010/main" val="32499031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58E58-1457-4A9A-8347-5E53B5B1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C2743-31A4-467B-AA6A-E3B685727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also have fine </a:t>
            </a:r>
            <a:r>
              <a:rPr lang="en-US"/>
              <a:t>motor deficits?</a:t>
            </a:r>
          </a:p>
        </p:txBody>
      </p:sp>
    </p:spTree>
    <p:extLst>
      <p:ext uri="{BB962C8B-B14F-4D97-AF65-F5344CB8AC3E}">
        <p14:creationId xmlns:p14="http://schemas.microsoft.com/office/powerpoint/2010/main" val="10858797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section….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discuss specific activities that address all </a:t>
            </a:r>
            <a:r>
              <a:rPr lang="en-US" b="1" dirty="0">
                <a:solidFill>
                  <a:srgbClr val="FF0000"/>
                </a:solidFill>
              </a:rPr>
              <a:t>3 areas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language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sensory skills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fine motor skills</a:t>
            </a:r>
          </a:p>
          <a:p>
            <a:endParaRPr lang="en-US" dirty="0"/>
          </a:p>
          <a:p>
            <a:r>
              <a:rPr lang="en-US" dirty="0"/>
              <a:t>For each activity, specific suggestions will be given for </a:t>
            </a:r>
            <a:r>
              <a:rPr lang="en-US" b="1" dirty="0">
                <a:solidFill>
                  <a:srgbClr val="FF0000"/>
                </a:solidFill>
              </a:rPr>
              <a:t>integrating</a:t>
            </a:r>
            <a:r>
              <a:rPr lang="en-US" dirty="0"/>
              <a:t> all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dirty="0"/>
              <a:t> skill areas into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/>
              <a:t> fun, easy, inexpensive activity! </a:t>
            </a:r>
          </a:p>
        </p:txBody>
      </p:sp>
    </p:spTree>
    <p:extLst>
      <p:ext uri="{BB962C8B-B14F-4D97-AF65-F5344CB8AC3E}">
        <p14:creationId xmlns:p14="http://schemas.microsoft.com/office/powerpoint/2010/main" val="258657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0" y="274638"/>
            <a:ext cx="10911841" cy="369796"/>
          </a:xfrm>
        </p:spPr>
        <p:txBody>
          <a:bodyPr/>
          <a:lstStyle/>
          <a:p>
            <a:r>
              <a:rPr lang="en-US" sz="3600" dirty="0"/>
              <a:t>In terms of language, we will focus especially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494" y="912224"/>
            <a:ext cx="10915426" cy="5488576"/>
          </a:xfrm>
        </p:spPr>
        <p:txBody>
          <a:bodyPr/>
          <a:lstStyle/>
          <a:p>
            <a:r>
              <a:rPr lang="en-US" dirty="0"/>
              <a:t>Listening and following directions</a:t>
            </a:r>
          </a:p>
          <a:p>
            <a:r>
              <a:rPr lang="en-US" dirty="0"/>
              <a:t>Auditory memory</a:t>
            </a:r>
          </a:p>
          <a:p>
            <a:r>
              <a:rPr lang="en-US" dirty="0"/>
              <a:t>Developing new </a:t>
            </a:r>
            <a:r>
              <a:rPr lang="en-US" b="1" dirty="0">
                <a:solidFill>
                  <a:srgbClr val="FF0000"/>
                </a:solidFill>
              </a:rPr>
              <a:t>vocabulary</a:t>
            </a:r>
            <a:r>
              <a:rPr lang="en-US" dirty="0"/>
              <a:t> words</a:t>
            </a:r>
          </a:p>
          <a:p>
            <a:r>
              <a:rPr lang="en-US" b="1" dirty="0">
                <a:solidFill>
                  <a:srgbClr val="FF0000"/>
                </a:solidFill>
              </a:rPr>
              <a:t>Describing objects </a:t>
            </a:r>
            <a:r>
              <a:rPr lang="en-US" dirty="0"/>
              <a:t>according to label, size, shape, color, function, how they feel</a:t>
            </a:r>
          </a:p>
          <a:p>
            <a:r>
              <a:rPr lang="en-US" dirty="0"/>
              <a:t>Working on </a:t>
            </a:r>
            <a:r>
              <a:rPr lang="en-US" b="1" dirty="0">
                <a:solidFill>
                  <a:srgbClr val="FF0000"/>
                </a:solidFill>
              </a:rPr>
              <a:t>basic concepts </a:t>
            </a:r>
            <a:r>
              <a:rPr lang="en-US" dirty="0"/>
              <a:t>such as over, under, on top, bottom, left, right, side—spatial terms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07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76" y="274638"/>
            <a:ext cx="10560424" cy="518738"/>
          </a:xfrm>
        </p:spPr>
        <p:txBody>
          <a:bodyPr/>
          <a:lstStyle/>
          <a:p>
            <a:r>
              <a:rPr lang="en-US" sz="3200" dirty="0"/>
              <a:t>We also need to focus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518" y="1143001"/>
            <a:ext cx="10062882" cy="4983164"/>
          </a:xfrm>
        </p:spPr>
        <p:txBody>
          <a:bodyPr/>
          <a:lstStyle/>
          <a:p>
            <a:r>
              <a:rPr lang="en-US" dirty="0"/>
              <a:t>Parts of speech like verbs, nouns, adjectives</a:t>
            </a:r>
          </a:p>
          <a:p>
            <a:r>
              <a:rPr lang="en-US" b="1" dirty="0">
                <a:solidFill>
                  <a:srgbClr val="FF0000"/>
                </a:solidFill>
              </a:rPr>
              <a:t>Verbs</a:t>
            </a:r>
            <a:r>
              <a:rPr lang="en-US" dirty="0"/>
              <a:t> or action words are especially important because it is well-documented that children with DLD have difficulty with verbs</a:t>
            </a:r>
          </a:p>
          <a:p>
            <a:r>
              <a:rPr lang="en-US" dirty="0"/>
              <a:t>Expanding expressive language</a:t>
            </a:r>
          </a:p>
          <a:p>
            <a:r>
              <a:rPr lang="en-US" dirty="0"/>
              <a:t>Knowledge of categories</a:t>
            </a:r>
          </a:p>
          <a:p>
            <a:r>
              <a:rPr lang="en-US" dirty="0"/>
              <a:t>Opposites</a:t>
            </a:r>
          </a:p>
          <a:p>
            <a:r>
              <a:rPr lang="en-US" b="1" dirty="0">
                <a:solidFill>
                  <a:srgbClr val="FF0000"/>
                </a:solidFill>
              </a:rPr>
              <a:t>Synonyms</a:t>
            </a:r>
            <a:r>
              <a:rPr lang="en-US" dirty="0"/>
              <a:t>—very important for building more sophisticated vocabulary</a:t>
            </a:r>
          </a:p>
        </p:txBody>
      </p:sp>
    </p:spTree>
    <p:extLst>
      <p:ext uri="{BB962C8B-B14F-4D97-AF65-F5344CB8AC3E}">
        <p14:creationId xmlns:p14="http://schemas.microsoft.com/office/powerpoint/2010/main" val="3134416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9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6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17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118">
  <a:themeElements>
    <a:clrScheme name="Custom 23">
      <a:dk1>
        <a:srgbClr val="0070C0"/>
      </a:dk1>
      <a:lt1>
        <a:srgbClr val="FFFFFF"/>
      </a:lt1>
      <a:dk2>
        <a:srgbClr val="05134A"/>
      </a:dk2>
      <a:lt2>
        <a:srgbClr val="B3CCE6"/>
      </a:lt2>
      <a:accent1>
        <a:srgbClr val="7FD7FC"/>
      </a:accent1>
      <a:accent2>
        <a:srgbClr val="0070C0"/>
      </a:accent2>
      <a:accent3>
        <a:srgbClr val="FFFFFF"/>
      </a:accent3>
      <a:accent4>
        <a:srgbClr val="05134A"/>
      </a:accent4>
      <a:accent5>
        <a:srgbClr val="C0E8FD"/>
      </a:accent5>
      <a:accent6>
        <a:srgbClr val="6097E1"/>
      </a:accent6>
      <a:hlink>
        <a:srgbClr val="00B050"/>
      </a:hlink>
      <a:folHlink>
        <a:srgbClr val="92D05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27828</TotalTime>
  <Words>5212</Words>
  <Application>Microsoft Office PowerPoint</Application>
  <PresentationFormat>Widescreen</PresentationFormat>
  <Paragraphs>827</Paragraphs>
  <Slides>234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234</vt:i4>
      </vt:variant>
    </vt:vector>
  </HeadingPairs>
  <TitlesOfParts>
    <vt:vector size="247" baseType="lpstr">
      <vt:lpstr>-apple-system</vt:lpstr>
      <vt:lpstr>Arial</vt:lpstr>
      <vt:lpstr>Calibri</vt:lpstr>
      <vt:lpstr>Monotype Sorts</vt:lpstr>
      <vt:lpstr>Roboto</vt:lpstr>
      <vt:lpstr>Times New Roman</vt:lpstr>
      <vt:lpstr>Wingdings</vt:lpstr>
      <vt:lpstr>Theme1</vt:lpstr>
      <vt:lpstr>Theme93</vt:lpstr>
      <vt:lpstr>Theme36</vt:lpstr>
      <vt:lpstr>Theme117</vt:lpstr>
      <vt:lpstr>1_Default Design</vt:lpstr>
      <vt:lpstr>Theme118</vt:lpstr>
      <vt:lpstr>PowerPoint Presentation</vt:lpstr>
      <vt:lpstr>PowerPoint Presentation</vt:lpstr>
      <vt:lpstr>A little about me:</vt:lpstr>
      <vt:lpstr>In the schools, I work with students ages 3-22 years old</vt:lpstr>
      <vt:lpstr>PowerPoint Presentation</vt:lpstr>
      <vt:lpstr>My youtube channel:</vt:lpstr>
      <vt:lpstr>Social Media:</vt:lpstr>
      <vt:lpstr>Email celeste@csus.edu</vt:lpstr>
      <vt:lpstr>To get the full PowerPoint with all the pictures:</vt:lpstr>
      <vt:lpstr>My goal for you….</vt:lpstr>
      <vt:lpstr>My personal interest in Sensory Processing Disorder:</vt:lpstr>
      <vt:lpstr>We had lots of therapies: Occupational therapy, vision therapy, horseback riding, karate, tutoring…</vt:lpstr>
      <vt:lpstr>Mark attended Oxford University</vt:lpstr>
      <vt:lpstr>PowerPoint Presentation</vt:lpstr>
      <vt:lpstr>PowerPoint Presentation</vt:lpstr>
      <vt:lpstr>      I. BACKGROUND  It is increasingly being found that children with special needs such as specific language impairment (SLI)/Developmental Language Disorder (DLD)  and Autism Spectrum Disorder (ASD) have accompanying sensory deficits</vt:lpstr>
      <vt:lpstr>PowerPoint Presentation</vt:lpstr>
      <vt:lpstr>Accordingly, in this seminar, I:</vt:lpstr>
      <vt:lpstr>II. Nature of Sensory Processing Disorder</vt:lpstr>
      <vt:lpstr>O’Gallagher, A. (2023) Understanding Sensory Processing Disorder in Children: A Guide for Parents. https://www.spdfoundation.net/sensory-processing-disorder-in-children/ </vt:lpstr>
      <vt:lpstr>This happened to my son Mark a lot:</vt:lpstr>
      <vt:lpstr>STAR Institute, 2025:</vt:lpstr>
      <vt:lpstr>Sensory Integration Dysfunction/Sensory Processing Disorder</vt:lpstr>
      <vt:lpstr>Delgado-Lobete et al. tell us that:</vt:lpstr>
      <vt:lpstr>Possible Causes of SI Dysfunction</vt:lpstr>
      <vt:lpstr>Associated Diagnoses</vt:lpstr>
      <vt:lpstr>STAR Institute, 2025:</vt:lpstr>
      <vt:lpstr>ASHA Leader May/June 2024:</vt:lpstr>
      <vt:lpstr>PowerPoint Presentation</vt:lpstr>
      <vt:lpstr>Is it possible that this is why….</vt:lpstr>
      <vt:lpstr>2024 Journal of the American Medical Association https://jamanetwork.com/journals/jamapediatrics/article-abstract/2813443** </vt:lpstr>
      <vt:lpstr>In the JAMA 2024 study, they studied atypical sensory behaviors such as:</vt:lpstr>
      <vt:lpstr>The JAMA 2024 study found that:</vt:lpstr>
      <vt:lpstr>III. Eight Sensory Systems</vt:lpstr>
      <vt:lpstr>Proprioception: </vt:lpstr>
      <vt:lpstr>If students have poor proprioception, they may</vt:lpstr>
      <vt:lpstr>Interoception…</vt:lpstr>
      <vt:lpstr>Where to Start?</vt:lpstr>
      <vt:lpstr>Modulation</vt:lpstr>
      <vt:lpstr>Four Levels of Sensory Integration</vt:lpstr>
      <vt:lpstr>4 levels of sensory integration (cont.)</vt:lpstr>
      <vt:lpstr>PowerPoint Presentation</vt:lpstr>
      <vt:lpstr>PowerPoint Presentation</vt:lpstr>
      <vt:lpstr>PowerPoint Presentation</vt:lpstr>
      <vt:lpstr>Implications for Speech and Language Learning</vt:lpstr>
      <vt:lpstr>Implications . . . (cont.)</vt:lpstr>
      <vt:lpstr>PowerPoint Presentation</vt:lpstr>
      <vt:lpstr>PowerPoint Presentation</vt:lpstr>
      <vt:lpstr>Implications . . .  (cont.)</vt:lpstr>
      <vt:lpstr>PowerPoint Presentation</vt:lpstr>
      <vt:lpstr>Over-Responsive</vt:lpstr>
      <vt:lpstr>Under-Responsive (passive)</vt:lpstr>
      <vt:lpstr>The Sensory Seeking Person</vt:lpstr>
      <vt:lpstr>As clinicians:</vt:lpstr>
      <vt:lpstr>Mixed Response</vt:lpstr>
      <vt:lpstr>IV. Sensory Diet</vt:lpstr>
      <vt:lpstr>PowerPoint Presentation</vt:lpstr>
      <vt:lpstr>Recommendations for Home</vt:lpstr>
      <vt:lpstr>Recommendations for Home</vt:lpstr>
      <vt:lpstr>PowerPoint Presentation</vt:lpstr>
      <vt:lpstr>PowerPoint Presentation</vt:lpstr>
      <vt:lpstr>Mark got a junior black belt in karate—</vt:lpstr>
      <vt:lpstr>Recommendations for Home</vt:lpstr>
      <vt:lpstr>School Modifications</vt:lpstr>
      <vt:lpstr>PowerPoint Presentation</vt:lpstr>
      <vt:lpstr>PowerPoint Presentation</vt:lpstr>
      <vt:lpstr>Therapy cushions can help</vt:lpstr>
      <vt:lpstr>PowerPoint Presentation</vt:lpstr>
      <vt:lpstr>Children can stand on balance boards</vt:lpstr>
      <vt:lpstr>School Modifications</vt:lpstr>
      <vt:lpstr>Our students really benefit from weighted blankets—they settle and calm them </vt:lpstr>
      <vt:lpstr>School Modifications</vt:lpstr>
      <vt:lpstr>PowerPoint Presentation</vt:lpstr>
      <vt:lpstr>School modifications (cont.)</vt:lpstr>
      <vt:lpstr>With Brain Gym, we can do cross crawls and waves to cross midline and increase alertness</vt:lpstr>
      <vt:lpstr>Visual  Strategies</vt:lpstr>
      <vt:lpstr>Timers work well because they give visual boundaries</vt:lpstr>
      <vt:lpstr>For this girl with intellectual disability, the timer worked well to encourage her to complete tasks</vt:lpstr>
      <vt:lpstr>Visual Strategies</vt:lpstr>
      <vt:lpstr>Auditory Supports</vt:lpstr>
      <vt:lpstr>Olfactory (Smell) Supports</vt:lpstr>
      <vt:lpstr>Taste Supports</vt:lpstr>
      <vt:lpstr>Meier:</vt:lpstr>
      <vt:lpstr>We need to provide children with appropriate, clean items to chew on (Chewlry)</vt:lpstr>
      <vt:lpstr>Tactile Supports</vt:lpstr>
      <vt:lpstr>Fidget toys can calm children and keep their hands busy, thus focusing their attention</vt:lpstr>
      <vt:lpstr>Vestibular Supports</vt:lpstr>
      <vt:lpstr>Vestibular support—jump on a miniature trampoline</vt:lpstr>
      <vt:lpstr>“Emelin” has Tourette’s and SPD</vt:lpstr>
      <vt:lpstr>Proprioceptive Supports</vt:lpstr>
      <vt:lpstr>PowerPoint Presentation</vt:lpstr>
      <vt:lpstr>PowerPoint Presentation</vt:lpstr>
      <vt:lpstr>Sensory Integration strategies embedded throughout the day, as needed, can easily work with other programs in which an individual may be participating </vt:lpstr>
      <vt:lpstr>This youtube video shows how to incorporate sensory activities into therapy</vt:lpstr>
      <vt:lpstr>IV. Specific Therapy Ideas for Integrating Language, Sensory, and Fine Motor Skills</vt:lpstr>
      <vt:lpstr>Is it possible that this is why…</vt:lpstr>
      <vt:lpstr>In this section….</vt:lpstr>
      <vt:lpstr>In terms of language, we will focus especially on:</vt:lpstr>
      <vt:lpstr>We also need to focus on:</vt:lpstr>
      <vt:lpstr>We will also discuss social skills including:</vt:lpstr>
      <vt:lpstr>It’s also important to incorporate math and counting:</vt:lpstr>
      <vt:lpstr>Fine Motor/ Writing Problems</vt:lpstr>
      <vt:lpstr>Appropriate body positioning includes:</vt:lpstr>
      <vt:lpstr>To improve shoulder stability:</vt:lpstr>
      <vt:lpstr>PowerPoint Presentation</vt:lpstr>
      <vt:lpstr>PowerPoint Presentation</vt:lpstr>
      <vt:lpstr>There are many activities to increase muscle tone in the small muscles of the hand! </vt:lpstr>
      <vt:lpstr>Egg Carton Activities—use clothespins to move the objects</vt:lpstr>
      <vt:lpstr>Have the child:</vt:lpstr>
      <vt:lpstr>Use a zippered bag/purse to target spatial concepts</vt:lpstr>
      <vt:lpstr>Have the child stretch various sizes of rubber bands and target opposites: big/little, wide/narrow, long/short</vt:lpstr>
      <vt:lpstr>Kinetic Sand Activities</vt:lpstr>
      <vt:lpstr>PowerPoint Presentation</vt:lpstr>
      <vt:lpstr>PowerPoint Presentation</vt:lpstr>
      <vt:lpstr>PowerPoint Presentation</vt:lpstr>
      <vt:lpstr>Finding /r/ objects in the sand</vt:lpstr>
      <vt:lpstr>For this nonverbal 9-year old Ukrainian boy who has never been in school before, tying a book about marine life with a kinetic sand activity to teach classroom vocabulary</vt:lpstr>
      <vt:lpstr>Go to Celeste Roseberry Youtube channel</vt:lpstr>
      <vt:lpstr>Strawberry Baskets and Clothespins</vt:lpstr>
      <vt:lpstr>Incorporate language by having the child:</vt:lpstr>
      <vt:lpstr>PowerPoint Presentation</vt:lpstr>
      <vt:lpstr>PowerPoint Presentation</vt:lpstr>
      <vt:lpstr>PowerPoint Presentation</vt:lpstr>
      <vt:lpstr>PowerPoint Presentation</vt:lpstr>
      <vt:lpstr> Slappy Hands (available online)</vt:lpstr>
      <vt:lpstr>PowerPoint Presentation</vt:lpstr>
      <vt:lpstr>Language activities:</vt:lpstr>
      <vt:lpstr>Don’t Break the Ice for fine motor control</vt:lpstr>
      <vt:lpstr>Washing hands is an excellent opportunity to address sequencing, vocabulary, and hygiene!</vt:lpstr>
      <vt:lpstr>Some of my children resist handwashing and sanitizing gel…</vt:lpstr>
      <vt:lpstr>“Sarah” washes the baby:</vt:lpstr>
      <vt:lpstr>Kids loooove shaving cream! And our little therapy room smells heavenly!</vt:lpstr>
      <vt:lpstr>PowerPoint Presentation</vt:lpstr>
      <vt:lpstr>Shaving cream gives good tactile feedback in writing letters and words:</vt:lpstr>
      <vt:lpstr>Hi-Ho Cherry-O</vt:lpstr>
      <vt:lpstr>Booby Trap</vt:lpstr>
      <vt:lpstr>With a game like this, work on:</vt:lpstr>
      <vt:lpstr>Velcro pictures build narrative skills and sequencing</vt:lpstr>
      <vt:lpstr>Pushing toothpicks into Styrofoam can incorporate concepts like push, poke, hole, toothpick, wood, soft</vt:lpstr>
      <vt:lpstr>Chinese checkers can incorporate vocabulary such as forward, backward, over, under, jump</vt:lpstr>
      <vt:lpstr>Books with tabs incorporate concepts like lift, open, close, inside as well as names and functions of items on the page</vt:lpstr>
      <vt:lpstr>Touch and feel books are always a hit</vt:lpstr>
      <vt:lpstr>Couldn’t live without my  pop its!</vt:lpstr>
      <vt:lpstr>PowerPoint Presentation</vt:lpstr>
      <vt:lpstr>The preschool special day class at my school does a great job:</vt:lpstr>
      <vt:lpstr>Squeezing cream or toothpaste out of tubes incorporates concepts like squeeze, tube, cream, soft, squishy</vt:lpstr>
      <vt:lpstr>Fragrant paint dots are fun too:</vt:lpstr>
      <vt:lpstr>This child is working on /sh/ production and makes a dot while she drills</vt:lpstr>
      <vt:lpstr>Use Qtips to make fun designs</vt:lpstr>
      <vt:lpstr>The child can put their hand into a jar of jewels and other objects</vt:lpstr>
      <vt:lpstr>She can divide them into categories</vt:lpstr>
      <vt:lpstr>She can label and describe each category</vt:lpstr>
      <vt:lpstr>There are many uses for colored blocks!</vt:lpstr>
      <vt:lpstr>Children can put them into color categories</vt:lpstr>
      <vt:lpstr>Which is first? Second? Third? Which one is in the middle?</vt:lpstr>
      <vt:lpstr>Which is first? Last? Touch from left to right. Which is on the left? Right?</vt:lpstr>
      <vt:lpstr>Which are the same? Which are different?</vt:lpstr>
      <vt:lpstr>Tall? Taller? Tallest? (comparatives and superlatives)</vt:lpstr>
      <vt:lpstr>Play dough</vt:lpstr>
      <vt:lpstr>Long-longer-longest</vt:lpstr>
      <vt:lpstr>Bubble wrap is fun! Talk about concepts like pinch, pop, clear/transparent, round, bubble</vt:lpstr>
      <vt:lpstr>The child can blow bubbles and pop them with his fingers, discussing the concepts just mentioned</vt:lpstr>
      <vt:lpstr>We have children create seasonal decorations with markers and stickers</vt:lpstr>
      <vt:lpstr>Tossing a ball back and forth works on turntaking and concepts like throw, up, down, across, over, under</vt:lpstr>
      <vt:lpstr>We can discuss coloring inside the lines</vt:lpstr>
      <vt:lpstr>We can target words like open, close, inside, over, under</vt:lpstr>
      <vt:lpstr>Melissa and Doug Latches</vt:lpstr>
      <vt:lpstr>PowerPoint Presentation</vt:lpstr>
      <vt:lpstr>Target words: big/little, side, top, bottom, throw, toss, fly, catch, squeeze</vt:lpstr>
      <vt:lpstr>PowerPoint Presentation</vt:lpstr>
      <vt:lpstr>Sensory bins with shredded paper are sanitary and fun!</vt:lpstr>
      <vt:lpstr>When children are done with the session, we can recycle the paper and get fresh, clean paper for the next group</vt:lpstr>
      <vt:lpstr>The children draw out an object and describe it: label, function, composition, color, etc. They also use the word in a sentence with their target sound like /r/</vt:lpstr>
      <vt:lpstr>PowerPoint Presentation</vt:lpstr>
      <vt:lpstr>Jackie works on vocabulary, expressive language, and counting</vt:lpstr>
      <vt:lpstr>PowerPoint Presentation</vt:lpstr>
      <vt:lpstr>PowerPoint Presentation</vt:lpstr>
      <vt:lpstr>Magnetic boards and sticker boards target spatial terms, categories, narratives</vt:lpstr>
      <vt:lpstr>PowerPoint Presentation</vt:lpstr>
      <vt:lpstr>We use an M &amp; M machine as a reward and discuss concepts like twist, turn, candy, red, blue, delicious, good behavior</vt:lpstr>
      <vt:lpstr>Puppets can be used for role play, verbs, and more!</vt:lpstr>
      <vt:lpstr>The child can tear off bits of masking tape and stick them to various objects; they then label the object and describe it according to function</vt:lpstr>
      <vt:lpstr>Soft sensory balls can encourage vocabulary words like colors, soft, squishy, and others</vt:lpstr>
      <vt:lpstr>PowerPoint Presentation</vt:lpstr>
      <vt:lpstr>Use an activity like this to target adjectives as well as verbs and spatial concepts</vt:lpstr>
      <vt:lpstr>Sidewalk chalk encourages letter and word recognition</vt:lpstr>
      <vt:lpstr>PowerPoint Presentation</vt:lpstr>
      <vt:lpstr>This group has very challenging behavior, but they looooove sidewalk chalk! </vt:lpstr>
      <vt:lpstr>Cooking/baking is excellent for following directions, sequencing, and measurement (e.g., 1 cup of flour)</vt:lpstr>
      <vt:lpstr>Children are often fascinated by skeleton bones, which can help them with science and anatomy</vt:lpstr>
      <vt:lpstr>Tiddly Winks targets concepts like inside, outside, line, center</vt:lpstr>
      <vt:lpstr>Using instruments can target auditory memory for sequences</vt:lpstr>
      <vt:lpstr>PowerPoint Presentation</vt:lpstr>
      <vt:lpstr>PowerPoint Presentation</vt:lpstr>
      <vt:lpstr>Reach into a bag and describe objects by how they feel</vt:lpstr>
      <vt:lpstr>Other ideas for incorporating sensory activities and materials:</vt:lpstr>
      <vt:lpstr>Chairs welded together for children who tip their chairs back</vt:lpstr>
      <vt:lpstr>Beanbag chairs on the floor allow for more movement</vt:lpstr>
      <vt:lpstr>Coloring an Easter egg with chalk</vt:lpstr>
      <vt:lpstr>PowerPoint Presentation</vt:lpstr>
      <vt:lpstr>Wooden doll house with objects</vt:lpstr>
      <vt:lpstr>PowerPoint Presentation</vt:lpstr>
      <vt:lpstr>Legos always work!</vt:lpstr>
      <vt:lpstr>Key and wooden car</vt:lpstr>
      <vt:lpstr>Manipulatives for math concepts</vt:lpstr>
      <vt:lpstr>Getting toys out of a bag</vt:lpstr>
      <vt:lpstr>Kitchen hands-on activities to build vocabulary</vt:lpstr>
      <vt:lpstr>PowerPoint Presentation</vt:lpstr>
      <vt:lpstr>Play Zoo to target vocabulary</vt:lpstr>
      <vt:lpstr>Fidget Toys</vt:lpstr>
      <vt:lpstr>Targeting wh-questions by squashing play dough!</vt:lpstr>
      <vt:lpstr>PowerPoint Presentation</vt:lpstr>
      <vt:lpstr>This autistic boy loves this sensory game!</vt:lpstr>
      <vt:lpstr>PowerPoint Presentation</vt:lpstr>
      <vt:lpstr>Do-a-Dots for older students during drill for R and K; they have DLD and are in the special day class</vt:lpstr>
      <vt:lpstr>This very active kindergartener fronts velars; it’s hard to keep him focused, but he loves to color </vt:lpstr>
      <vt:lpstr>ASHA Leader 1/24—Tearing it up for Core Words and More—Language, speech sound targets, and more!</vt:lpstr>
      <vt:lpstr>Camouflage science project</vt:lpstr>
      <vt:lpstr>PowerPoint Presentation</vt:lpstr>
      <vt:lpstr>PowerPoint Presentation</vt:lpstr>
      <vt:lpstr>PowerPoint Presentation</vt:lpstr>
      <vt:lpstr>PowerPoint Presentation</vt:lpstr>
      <vt:lpstr>Unmute or type into Chat…</vt:lpstr>
      <vt:lpstr>In sum….</vt:lpstr>
      <vt:lpstr>A great youtube video for how to integrate sensory activities into speech-language therapy</vt:lpstr>
      <vt:lpstr>In this seminar, we took time to:</vt:lpstr>
      <vt:lpstr>Thank you for all you do for the children!</vt:lpstr>
      <vt:lpstr>References</vt:lpstr>
      <vt:lpstr>Resources</vt:lpstr>
      <vt:lpstr>Resources (cont.)</vt:lpstr>
      <vt:lpstr>Resources (cont.)</vt:lpstr>
      <vt:lpstr>Resources (cont.)</vt:lpstr>
      <vt:lpstr>Resources (cont.)</vt:lpstr>
      <vt:lpstr>Resources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Integration</dc:title>
  <dc:creator>Debra Harms</dc:creator>
  <cp:lastModifiedBy>Roseberry-Mckibbin, Celeste</cp:lastModifiedBy>
  <cp:revision>250</cp:revision>
  <cp:lastPrinted>2020-02-09T17:28:41Z</cp:lastPrinted>
  <dcterms:created xsi:type="dcterms:W3CDTF">2019-08-01T02:21:17Z</dcterms:created>
  <dcterms:modified xsi:type="dcterms:W3CDTF">2025-06-23T19:21:18Z</dcterms:modified>
</cp:coreProperties>
</file>