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2" r:id="rId1"/>
  </p:sldMasterIdLst>
  <p:notesMasterIdLst>
    <p:notesMasterId r:id="rId104"/>
  </p:notesMasterIdLst>
  <p:sldIdLst>
    <p:sldId id="259" r:id="rId2"/>
    <p:sldId id="2357" r:id="rId3"/>
    <p:sldId id="2272" r:id="rId4"/>
    <p:sldId id="296" r:id="rId5"/>
    <p:sldId id="258" r:id="rId6"/>
    <p:sldId id="2289" r:id="rId7"/>
    <p:sldId id="2290" r:id="rId8"/>
    <p:sldId id="2287" r:id="rId9"/>
    <p:sldId id="2288" r:id="rId10"/>
    <p:sldId id="279" r:id="rId11"/>
    <p:sldId id="281" r:id="rId12"/>
    <p:sldId id="260" r:id="rId13"/>
    <p:sldId id="261" r:id="rId14"/>
    <p:sldId id="262" r:id="rId15"/>
    <p:sldId id="263" r:id="rId16"/>
    <p:sldId id="276" r:id="rId17"/>
    <p:sldId id="297" r:id="rId18"/>
    <p:sldId id="265" r:id="rId19"/>
    <p:sldId id="266" r:id="rId20"/>
    <p:sldId id="267" r:id="rId21"/>
    <p:sldId id="264" r:id="rId22"/>
    <p:sldId id="268" r:id="rId23"/>
    <p:sldId id="269" r:id="rId24"/>
    <p:sldId id="275" r:id="rId25"/>
    <p:sldId id="1397" r:id="rId26"/>
    <p:sldId id="2143" r:id="rId27"/>
    <p:sldId id="2145" r:id="rId28"/>
    <p:sldId id="2267" r:id="rId29"/>
    <p:sldId id="2176" r:id="rId30"/>
    <p:sldId id="2190" r:id="rId31"/>
    <p:sldId id="2191" r:id="rId32"/>
    <p:sldId id="271" r:id="rId33"/>
    <p:sldId id="270" r:id="rId34"/>
    <p:sldId id="392" r:id="rId35"/>
    <p:sldId id="272" r:id="rId36"/>
    <p:sldId id="358" r:id="rId37"/>
    <p:sldId id="274" r:id="rId38"/>
    <p:sldId id="400" r:id="rId39"/>
    <p:sldId id="287" r:id="rId40"/>
    <p:sldId id="394" r:id="rId41"/>
    <p:sldId id="273" r:id="rId42"/>
    <p:sldId id="396" r:id="rId43"/>
    <p:sldId id="402" r:id="rId44"/>
    <p:sldId id="403" r:id="rId45"/>
    <p:sldId id="286" r:id="rId46"/>
    <p:sldId id="292" r:id="rId47"/>
    <p:sldId id="298" r:id="rId48"/>
    <p:sldId id="278" r:id="rId49"/>
    <p:sldId id="399" r:id="rId50"/>
    <p:sldId id="277" r:id="rId51"/>
    <p:sldId id="282" r:id="rId52"/>
    <p:sldId id="283" r:id="rId53"/>
    <p:sldId id="285" r:id="rId54"/>
    <p:sldId id="284" r:id="rId55"/>
    <p:sldId id="291" r:id="rId56"/>
    <p:sldId id="293" r:id="rId57"/>
    <p:sldId id="427" r:id="rId58"/>
    <p:sldId id="294" r:id="rId59"/>
    <p:sldId id="290" r:id="rId60"/>
    <p:sldId id="2291" r:id="rId61"/>
    <p:sldId id="361" r:id="rId62"/>
    <p:sldId id="393" r:id="rId63"/>
    <p:sldId id="362" r:id="rId64"/>
    <p:sldId id="363" r:id="rId65"/>
    <p:sldId id="364" r:id="rId66"/>
    <p:sldId id="365" r:id="rId67"/>
    <p:sldId id="366" r:id="rId68"/>
    <p:sldId id="367" r:id="rId69"/>
    <p:sldId id="368" r:id="rId70"/>
    <p:sldId id="369" r:id="rId71"/>
    <p:sldId id="370" r:id="rId72"/>
    <p:sldId id="371" r:id="rId73"/>
    <p:sldId id="372" r:id="rId74"/>
    <p:sldId id="373" r:id="rId75"/>
    <p:sldId id="374" r:id="rId76"/>
    <p:sldId id="375" r:id="rId77"/>
    <p:sldId id="376" r:id="rId78"/>
    <p:sldId id="377" r:id="rId79"/>
    <p:sldId id="378" r:id="rId80"/>
    <p:sldId id="379" r:id="rId81"/>
    <p:sldId id="380" r:id="rId82"/>
    <p:sldId id="381" r:id="rId83"/>
    <p:sldId id="382" r:id="rId84"/>
    <p:sldId id="383" r:id="rId85"/>
    <p:sldId id="384" r:id="rId86"/>
    <p:sldId id="385" r:id="rId87"/>
    <p:sldId id="386" r:id="rId88"/>
    <p:sldId id="387" r:id="rId89"/>
    <p:sldId id="388" r:id="rId90"/>
    <p:sldId id="389" r:id="rId91"/>
    <p:sldId id="390" r:id="rId92"/>
    <p:sldId id="391" r:id="rId93"/>
    <p:sldId id="428" r:id="rId94"/>
    <p:sldId id="429" r:id="rId95"/>
    <p:sldId id="430" r:id="rId96"/>
    <p:sldId id="431" r:id="rId97"/>
    <p:sldId id="432" r:id="rId98"/>
    <p:sldId id="433" r:id="rId99"/>
    <p:sldId id="2273" r:id="rId100"/>
    <p:sldId id="398" r:id="rId101"/>
    <p:sldId id="401" r:id="rId102"/>
    <p:sldId id="425" r:id="rId10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1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microsoft.com/office/2016/11/relationships/changesInfo" Target="changesInfos/changesInfo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eberry-Mckibbin, Celeste" userId="c1c0be33-cbd2-4b1b-a17b-0c3ab7a2a431" providerId="ADAL" clId="{39DEFC05-D0C5-4972-A447-7C2A8B8C5C4A}"/>
    <pc:docChg chg="custSel addSld delSld modSld">
      <pc:chgData name="Roseberry-Mckibbin, Celeste" userId="c1c0be33-cbd2-4b1b-a17b-0c3ab7a2a431" providerId="ADAL" clId="{39DEFC05-D0C5-4972-A447-7C2A8B8C5C4A}" dt="2025-01-07T17:35:27.102" v="382" actId="20577"/>
      <pc:docMkLst>
        <pc:docMk/>
      </pc:docMkLst>
      <pc:sldChg chg="delSp modSp mod">
        <pc:chgData name="Roseberry-Mckibbin, Celeste" userId="c1c0be33-cbd2-4b1b-a17b-0c3ab7a2a431" providerId="ADAL" clId="{39DEFC05-D0C5-4972-A447-7C2A8B8C5C4A}" dt="2025-01-07T17:23:17.713" v="159" actId="14100"/>
        <pc:sldMkLst>
          <pc:docMk/>
          <pc:sldMk cId="1357989497" sldId="259"/>
        </pc:sldMkLst>
        <pc:spChg chg="mod">
          <ac:chgData name="Roseberry-Mckibbin, Celeste" userId="c1c0be33-cbd2-4b1b-a17b-0c3ab7a2a431" providerId="ADAL" clId="{39DEFC05-D0C5-4972-A447-7C2A8B8C5C4A}" dt="2025-01-07T17:23:08.744" v="157" actId="27636"/>
          <ac:spMkLst>
            <pc:docMk/>
            <pc:sldMk cId="1357989497" sldId="259"/>
            <ac:spMk id="2" creationId="{00000000-0000-0000-0000-000000000000}"/>
          </ac:spMkLst>
        </pc:spChg>
        <pc:picChg chg="del">
          <ac:chgData name="Roseberry-Mckibbin, Celeste" userId="c1c0be33-cbd2-4b1b-a17b-0c3ab7a2a431" providerId="ADAL" clId="{39DEFC05-D0C5-4972-A447-7C2A8B8C5C4A}" dt="2025-01-07T17:22:33.867" v="74" actId="478"/>
          <ac:picMkLst>
            <pc:docMk/>
            <pc:sldMk cId="1357989497" sldId="259"/>
            <ac:picMk id="3" creationId="{00000000-0000-0000-0000-000000000000}"/>
          </ac:picMkLst>
        </pc:picChg>
        <pc:picChg chg="mod">
          <ac:chgData name="Roseberry-Mckibbin, Celeste" userId="c1c0be33-cbd2-4b1b-a17b-0c3ab7a2a431" providerId="ADAL" clId="{39DEFC05-D0C5-4972-A447-7C2A8B8C5C4A}" dt="2025-01-07T17:23:14.537" v="158" actId="1076"/>
          <ac:picMkLst>
            <pc:docMk/>
            <pc:sldMk cId="1357989497" sldId="259"/>
            <ac:picMk id="4" creationId="{00000000-0000-0000-0000-000000000000}"/>
          </ac:picMkLst>
        </pc:picChg>
        <pc:picChg chg="mod">
          <ac:chgData name="Roseberry-Mckibbin, Celeste" userId="c1c0be33-cbd2-4b1b-a17b-0c3ab7a2a431" providerId="ADAL" clId="{39DEFC05-D0C5-4972-A447-7C2A8B8C5C4A}" dt="2025-01-07T17:23:17.713" v="159" actId="14100"/>
          <ac:picMkLst>
            <pc:docMk/>
            <pc:sldMk cId="1357989497" sldId="259"/>
            <ac:picMk id="5" creationId="{00000000-0000-0000-0000-000000000000}"/>
          </ac:picMkLst>
        </pc:picChg>
      </pc:sldChg>
      <pc:sldChg chg="modSp mod">
        <pc:chgData name="Roseberry-Mckibbin, Celeste" userId="c1c0be33-cbd2-4b1b-a17b-0c3ab7a2a431" providerId="ADAL" clId="{39DEFC05-D0C5-4972-A447-7C2A8B8C5C4A}" dt="2025-01-07T17:30:53.082" v="251" actId="14100"/>
        <pc:sldMkLst>
          <pc:docMk/>
          <pc:sldMk cId="1197439513" sldId="277"/>
        </pc:sldMkLst>
        <pc:spChg chg="mod">
          <ac:chgData name="Roseberry-Mckibbin, Celeste" userId="c1c0be33-cbd2-4b1b-a17b-0c3ab7a2a431" providerId="ADAL" clId="{39DEFC05-D0C5-4972-A447-7C2A8B8C5C4A}" dt="2025-01-07T17:30:50.923" v="250" actId="27636"/>
          <ac:spMkLst>
            <pc:docMk/>
            <pc:sldMk cId="1197439513" sldId="277"/>
            <ac:spMk id="2" creationId="{00000000-0000-0000-0000-000000000000}"/>
          </ac:spMkLst>
        </pc:spChg>
        <pc:picChg chg="mod">
          <ac:chgData name="Roseberry-Mckibbin, Celeste" userId="c1c0be33-cbd2-4b1b-a17b-0c3ab7a2a431" providerId="ADAL" clId="{39DEFC05-D0C5-4972-A447-7C2A8B8C5C4A}" dt="2025-01-07T17:30:53.082" v="251" actId="14100"/>
          <ac:picMkLst>
            <pc:docMk/>
            <pc:sldMk cId="1197439513" sldId="277"/>
            <ac:picMk id="4" creationId="{00000000-0000-0000-0000-000000000000}"/>
          </ac:picMkLst>
        </pc:picChg>
      </pc:sldChg>
      <pc:sldChg chg="modSp mod">
        <pc:chgData name="Roseberry-Mckibbin, Celeste" userId="c1c0be33-cbd2-4b1b-a17b-0c3ab7a2a431" providerId="ADAL" clId="{39DEFC05-D0C5-4972-A447-7C2A8B8C5C4A}" dt="2025-01-07T17:28:54.133" v="234" actId="20577"/>
        <pc:sldMkLst>
          <pc:docMk/>
          <pc:sldMk cId="628569774" sldId="287"/>
        </pc:sldMkLst>
        <pc:spChg chg="mod">
          <ac:chgData name="Roseberry-Mckibbin, Celeste" userId="c1c0be33-cbd2-4b1b-a17b-0c3ab7a2a431" providerId="ADAL" clId="{39DEFC05-D0C5-4972-A447-7C2A8B8C5C4A}" dt="2025-01-07T17:27:51.632" v="228" actId="14100"/>
          <ac:spMkLst>
            <pc:docMk/>
            <pc:sldMk cId="628569774" sldId="287"/>
            <ac:spMk id="2" creationId="{00000000-0000-0000-0000-000000000000}"/>
          </ac:spMkLst>
        </pc:spChg>
        <pc:spChg chg="mod">
          <ac:chgData name="Roseberry-Mckibbin, Celeste" userId="c1c0be33-cbd2-4b1b-a17b-0c3ab7a2a431" providerId="ADAL" clId="{39DEFC05-D0C5-4972-A447-7C2A8B8C5C4A}" dt="2025-01-07T17:28:54.133" v="234" actId="20577"/>
          <ac:spMkLst>
            <pc:docMk/>
            <pc:sldMk cId="628569774" sldId="287"/>
            <ac:spMk id="3" creationId="{00000000-0000-0000-0000-000000000000}"/>
          </ac:spMkLst>
        </pc:spChg>
      </pc:sldChg>
      <pc:sldChg chg="modSp mod">
        <pc:chgData name="Roseberry-Mckibbin, Celeste" userId="c1c0be33-cbd2-4b1b-a17b-0c3ab7a2a431" providerId="ADAL" clId="{39DEFC05-D0C5-4972-A447-7C2A8B8C5C4A}" dt="2025-01-07T17:35:27.102" v="382" actId="20577"/>
        <pc:sldMkLst>
          <pc:docMk/>
          <pc:sldMk cId="2038225483" sldId="296"/>
        </pc:sldMkLst>
        <pc:spChg chg="mod">
          <ac:chgData name="Roseberry-Mckibbin, Celeste" userId="c1c0be33-cbd2-4b1b-a17b-0c3ab7a2a431" providerId="ADAL" clId="{39DEFC05-D0C5-4972-A447-7C2A8B8C5C4A}" dt="2025-01-07T17:35:27.102" v="382" actId="20577"/>
          <ac:spMkLst>
            <pc:docMk/>
            <pc:sldMk cId="2038225483" sldId="296"/>
            <ac:spMk id="3" creationId="{00000000-0000-0000-0000-000000000000}"/>
          </ac:spMkLst>
        </pc:spChg>
      </pc:sldChg>
      <pc:sldChg chg="modSp mod">
        <pc:chgData name="Roseberry-Mckibbin, Celeste" userId="c1c0be33-cbd2-4b1b-a17b-0c3ab7a2a431" providerId="ADAL" clId="{39DEFC05-D0C5-4972-A447-7C2A8B8C5C4A}" dt="2025-01-07T17:29:35.289" v="238" actId="14100"/>
        <pc:sldMkLst>
          <pc:docMk/>
          <pc:sldMk cId="3739693973" sldId="298"/>
        </pc:sldMkLst>
        <pc:spChg chg="mod">
          <ac:chgData name="Roseberry-Mckibbin, Celeste" userId="c1c0be33-cbd2-4b1b-a17b-0c3ab7a2a431" providerId="ADAL" clId="{39DEFC05-D0C5-4972-A447-7C2A8B8C5C4A}" dt="2025-01-07T17:29:31.587" v="237" actId="14100"/>
          <ac:spMkLst>
            <pc:docMk/>
            <pc:sldMk cId="3739693973" sldId="298"/>
            <ac:spMk id="2" creationId="{00000000-0000-0000-0000-000000000000}"/>
          </ac:spMkLst>
        </pc:spChg>
        <pc:picChg chg="mod">
          <ac:chgData name="Roseberry-Mckibbin, Celeste" userId="c1c0be33-cbd2-4b1b-a17b-0c3ab7a2a431" providerId="ADAL" clId="{39DEFC05-D0C5-4972-A447-7C2A8B8C5C4A}" dt="2025-01-07T17:29:35.289" v="238" actId="14100"/>
          <ac:picMkLst>
            <pc:docMk/>
            <pc:sldMk cId="3739693973" sldId="298"/>
            <ac:picMk id="5" creationId="{00000000-0000-0000-0000-000000000000}"/>
          </ac:picMkLst>
        </pc:picChg>
      </pc:sldChg>
      <pc:sldChg chg="modSp">
        <pc:chgData name="Roseberry-Mckibbin, Celeste" userId="c1c0be33-cbd2-4b1b-a17b-0c3ab7a2a431" providerId="ADAL" clId="{39DEFC05-D0C5-4972-A447-7C2A8B8C5C4A}" dt="2025-01-07T17:32:16.587" v="356" actId="14100"/>
        <pc:sldMkLst>
          <pc:docMk/>
          <pc:sldMk cId="164305955" sldId="384"/>
        </pc:sldMkLst>
        <pc:spChg chg="mod">
          <ac:chgData name="Roseberry-Mckibbin, Celeste" userId="c1c0be33-cbd2-4b1b-a17b-0c3ab7a2a431" providerId="ADAL" clId="{39DEFC05-D0C5-4972-A447-7C2A8B8C5C4A}" dt="2025-01-07T17:32:16.587" v="356" actId="14100"/>
          <ac:spMkLst>
            <pc:docMk/>
            <pc:sldMk cId="164305955" sldId="384"/>
            <ac:spMk id="779267" creationId="{00000000-0000-0000-0000-000000000000}"/>
          </ac:spMkLst>
        </pc:spChg>
      </pc:sldChg>
      <pc:sldChg chg="modSp mod">
        <pc:chgData name="Roseberry-Mckibbin, Celeste" userId="c1c0be33-cbd2-4b1b-a17b-0c3ab7a2a431" providerId="ADAL" clId="{39DEFC05-D0C5-4972-A447-7C2A8B8C5C4A}" dt="2025-01-07T17:29:11.427" v="236" actId="14100"/>
        <pc:sldMkLst>
          <pc:docMk/>
          <pc:sldMk cId="4161202397" sldId="394"/>
        </pc:sldMkLst>
        <pc:spChg chg="mod">
          <ac:chgData name="Roseberry-Mckibbin, Celeste" userId="c1c0be33-cbd2-4b1b-a17b-0c3ab7a2a431" providerId="ADAL" clId="{39DEFC05-D0C5-4972-A447-7C2A8B8C5C4A}" dt="2025-01-07T17:29:05.225" v="235" actId="20577"/>
          <ac:spMkLst>
            <pc:docMk/>
            <pc:sldMk cId="4161202397" sldId="394"/>
            <ac:spMk id="2" creationId="{55F84744-E5BC-8BB7-4A8F-88D880812FEA}"/>
          </ac:spMkLst>
        </pc:spChg>
        <pc:spChg chg="mod">
          <ac:chgData name="Roseberry-Mckibbin, Celeste" userId="c1c0be33-cbd2-4b1b-a17b-0c3ab7a2a431" providerId="ADAL" clId="{39DEFC05-D0C5-4972-A447-7C2A8B8C5C4A}" dt="2025-01-07T17:29:11.427" v="236" actId="14100"/>
          <ac:spMkLst>
            <pc:docMk/>
            <pc:sldMk cId="4161202397" sldId="394"/>
            <ac:spMk id="3" creationId="{47A77B86-8A72-B1C5-E2E0-40523BD6AA77}"/>
          </ac:spMkLst>
        </pc:spChg>
      </pc:sldChg>
      <pc:sldChg chg="addSp delSp modSp mod">
        <pc:chgData name="Roseberry-Mckibbin, Celeste" userId="c1c0be33-cbd2-4b1b-a17b-0c3ab7a2a431" providerId="ADAL" clId="{39DEFC05-D0C5-4972-A447-7C2A8B8C5C4A}" dt="2025-01-07T17:30:36.897" v="247" actId="1076"/>
        <pc:sldMkLst>
          <pc:docMk/>
          <pc:sldMk cId="3695264481" sldId="399"/>
        </pc:sldMkLst>
        <pc:spChg chg="del mod">
          <ac:chgData name="Roseberry-Mckibbin, Celeste" userId="c1c0be33-cbd2-4b1b-a17b-0c3ab7a2a431" providerId="ADAL" clId="{39DEFC05-D0C5-4972-A447-7C2A8B8C5C4A}" dt="2025-01-07T17:29:44.616" v="240" actId="478"/>
          <ac:spMkLst>
            <pc:docMk/>
            <pc:sldMk cId="3695264481" sldId="399"/>
            <ac:spMk id="2" creationId="{71C14624-3CB8-3576-D9BC-D18ADBF4DEAB}"/>
          </ac:spMkLst>
        </pc:spChg>
        <pc:spChg chg="mod">
          <ac:chgData name="Roseberry-Mckibbin, Celeste" userId="c1c0be33-cbd2-4b1b-a17b-0c3ab7a2a431" providerId="ADAL" clId="{39DEFC05-D0C5-4972-A447-7C2A8B8C5C4A}" dt="2025-01-07T17:29:51.034" v="242" actId="14100"/>
          <ac:spMkLst>
            <pc:docMk/>
            <pc:sldMk cId="3695264481" sldId="399"/>
            <ac:spMk id="3" creationId="{627CE582-287E-D4A2-8F0C-C9151B778165}"/>
          </ac:spMkLst>
        </pc:spChg>
        <pc:picChg chg="add mod">
          <ac:chgData name="Roseberry-Mckibbin, Celeste" userId="c1c0be33-cbd2-4b1b-a17b-0c3ab7a2a431" providerId="ADAL" clId="{39DEFC05-D0C5-4972-A447-7C2A8B8C5C4A}" dt="2025-01-07T17:30:36.897" v="247" actId="1076"/>
          <ac:picMkLst>
            <pc:docMk/>
            <pc:sldMk cId="3695264481" sldId="399"/>
            <ac:picMk id="4" creationId="{F0D6623E-6972-4891-83F6-E34662E7DD1F}"/>
          </ac:picMkLst>
        </pc:picChg>
      </pc:sldChg>
      <pc:sldChg chg="delSp modSp mod">
        <pc:chgData name="Roseberry-Mckibbin, Celeste" userId="c1c0be33-cbd2-4b1b-a17b-0c3ab7a2a431" providerId="ADAL" clId="{39DEFC05-D0C5-4972-A447-7C2A8B8C5C4A}" dt="2025-01-07T17:25:40.675" v="223" actId="20577"/>
        <pc:sldMkLst>
          <pc:docMk/>
          <pc:sldMk cId="1998834428" sldId="400"/>
        </pc:sldMkLst>
        <pc:spChg chg="del mod">
          <ac:chgData name="Roseberry-Mckibbin, Celeste" userId="c1c0be33-cbd2-4b1b-a17b-0c3ab7a2a431" providerId="ADAL" clId="{39DEFC05-D0C5-4972-A447-7C2A8B8C5C4A}" dt="2025-01-07T17:25:19.403" v="187" actId="478"/>
          <ac:spMkLst>
            <pc:docMk/>
            <pc:sldMk cId="1998834428" sldId="400"/>
            <ac:spMk id="2" creationId="{720423E6-6AE1-854B-C6BD-E2223611BB98}"/>
          </ac:spMkLst>
        </pc:spChg>
        <pc:spChg chg="mod">
          <ac:chgData name="Roseberry-Mckibbin, Celeste" userId="c1c0be33-cbd2-4b1b-a17b-0c3ab7a2a431" providerId="ADAL" clId="{39DEFC05-D0C5-4972-A447-7C2A8B8C5C4A}" dt="2025-01-07T17:25:40.675" v="223" actId="20577"/>
          <ac:spMkLst>
            <pc:docMk/>
            <pc:sldMk cId="1998834428" sldId="400"/>
            <ac:spMk id="3" creationId="{AA255B15-A253-025A-C279-E84B4BE356A9}"/>
          </ac:spMkLst>
        </pc:spChg>
      </pc:sldChg>
      <pc:sldChg chg="modSp mod">
        <pc:chgData name="Roseberry-Mckibbin, Celeste" userId="c1c0be33-cbd2-4b1b-a17b-0c3ab7a2a431" providerId="ADAL" clId="{39DEFC05-D0C5-4972-A447-7C2A8B8C5C4A}" dt="2025-01-07T17:33:03.905" v="359" actId="14100"/>
        <pc:sldMkLst>
          <pc:docMk/>
          <pc:sldMk cId="3765027183" sldId="425"/>
        </pc:sldMkLst>
        <pc:spChg chg="mod">
          <ac:chgData name="Roseberry-Mckibbin, Celeste" userId="c1c0be33-cbd2-4b1b-a17b-0c3ab7a2a431" providerId="ADAL" clId="{39DEFC05-D0C5-4972-A447-7C2A8B8C5C4A}" dt="2025-01-07T17:33:03.905" v="359" actId="14100"/>
          <ac:spMkLst>
            <pc:docMk/>
            <pc:sldMk cId="3765027183" sldId="425"/>
            <ac:spMk id="3" creationId="{6FD04761-EFBC-4FF5-A1AB-6977222F8BFE}"/>
          </ac:spMkLst>
        </pc:spChg>
      </pc:sldChg>
      <pc:sldChg chg="modSp mod">
        <pc:chgData name="Roseberry-Mckibbin, Celeste" userId="c1c0be33-cbd2-4b1b-a17b-0c3ab7a2a431" providerId="ADAL" clId="{39DEFC05-D0C5-4972-A447-7C2A8B8C5C4A}" dt="2025-01-07T17:32:41.981" v="358" actId="20577"/>
        <pc:sldMkLst>
          <pc:docMk/>
          <pc:sldMk cId="712780124" sldId="429"/>
        </pc:sldMkLst>
        <pc:spChg chg="mod">
          <ac:chgData name="Roseberry-Mckibbin, Celeste" userId="c1c0be33-cbd2-4b1b-a17b-0c3ab7a2a431" providerId="ADAL" clId="{39DEFC05-D0C5-4972-A447-7C2A8B8C5C4A}" dt="2025-01-07T17:32:41.981" v="358" actId="20577"/>
          <ac:spMkLst>
            <pc:docMk/>
            <pc:sldMk cId="712780124" sldId="429"/>
            <ac:spMk id="2" creationId="{00000000-0000-0000-0000-000000000000}"/>
          </ac:spMkLst>
        </pc:spChg>
      </pc:sldChg>
      <pc:sldChg chg="modSp">
        <pc:chgData name="Roseberry-Mckibbin, Celeste" userId="c1c0be33-cbd2-4b1b-a17b-0c3ab7a2a431" providerId="ADAL" clId="{39DEFC05-D0C5-4972-A447-7C2A8B8C5C4A}" dt="2025-01-07T17:24:54.257" v="185" actId="14100"/>
        <pc:sldMkLst>
          <pc:docMk/>
          <pc:sldMk cId="0" sldId="2267"/>
        </pc:sldMkLst>
        <pc:picChg chg="mod">
          <ac:chgData name="Roseberry-Mckibbin, Celeste" userId="c1c0be33-cbd2-4b1b-a17b-0c3ab7a2a431" providerId="ADAL" clId="{39DEFC05-D0C5-4972-A447-7C2A8B8C5C4A}" dt="2025-01-07T17:24:54.257" v="185" actId="14100"/>
          <ac:picMkLst>
            <pc:docMk/>
            <pc:sldMk cId="0" sldId="2267"/>
            <ac:picMk id="710659" creationId="{041BB7DF-E45B-91F6-BDA9-DC3ED29ADB2C}"/>
          </ac:picMkLst>
        </pc:picChg>
      </pc:sldChg>
      <pc:sldChg chg="modSp mod">
        <pc:chgData name="Roseberry-Mckibbin, Celeste" userId="c1c0be33-cbd2-4b1b-a17b-0c3ab7a2a431" providerId="ADAL" clId="{39DEFC05-D0C5-4972-A447-7C2A8B8C5C4A}" dt="2025-01-07T17:19:34.521" v="30" actId="14100"/>
        <pc:sldMkLst>
          <pc:docMk/>
          <pc:sldMk cId="1048943478" sldId="2272"/>
        </pc:sldMkLst>
        <pc:spChg chg="mod">
          <ac:chgData name="Roseberry-Mckibbin, Celeste" userId="c1c0be33-cbd2-4b1b-a17b-0c3ab7a2a431" providerId="ADAL" clId="{39DEFC05-D0C5-4972-A447-7C2A8B8C5C4A}" dt="2025-01-07T17:19:34.521" v="30" actId="14100"/>
          <ac:spMkLst>
            <pc:docMk/>
            <pc:sldMk cId="1048943478" sldId="2272"/>
            <ac:spMk id="3" creationId="{4EDAB6E6-71BF-32F9-548E-3EFA3842702C}"/>
          </ac:spMkLst>
        </pc:spChg>
      </pc:sldChg>
      <pc:sldChg chg="del">
        <pc:chgData name="Roseberry-Mckibbin, Celeste" userId="c1c0be33-cbd2-4b1b-a17b-0c3ab7a2a431" providerId="ADAL" clId="{39DEFC05-D0C5-4972-A447-7C2A8B8C5C4A}" dt="2025-01-07T17:19:17.128" v="0" actId="47"/>
        <pc:sldMkLst>
          <pc:docMk/>
          <pc:sldMk cId="784176370" sldId="2291"/>
        </pc:sldMkLst>
      </pc:sldChg>
      <pc:sldChg chg="modSp new mod">
        <pc:chgData name="Roseberry-Mckibbin, Celeste" userId="c1c0be33-cbd2-4b1b-a17b-0c3ab7a2a431" providerId="ADAL" clId="{39DEFC05-D0C5-4972-A447-7C2A8B8C5C4A}" dt="2025-01-07T17:31:42.011" v="355" actId="20577"/>
        <pc:sldMkLst>
          <pc:docMk/>
          <pc:sldMk cId="1318640006" sldId="2291"/>
        </pc:sldMkLst>
        <pc:spChg chg="mod">
          <ac:chgData name="Roseberry-Mckibbin, Celeste" userId="c1c0be33-cbd2-4b1b-a17b-0c3ab7a2a431" providerId="ADAL" clId="{39DEFC05-D0C5-4972-A447-7C2A8B8C5C4A}" dt="2025-01-07T17:31:42.011" v="355" actId="20577"/>
          <ac:spMkLst>
            <pc:docMk/>
            <pc:sldMk cId="1318640006" sldId="2291"/>
            <ac:spMk id="2" creationId="{86A03994-0006-4969-8DF0-0439CB0E1CE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26E38-6126-4A82-9626-1C7446297092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D4F57-C663-46E5-B022-04E59F7D3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759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47976-0861-4BF6-AD7C-AF4A843429CB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21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subtlemesh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3125"/>
          <a:stretch>
            <a:fillRect/>
          </a:stretch>
        </p:blipFill>
        <p:spPr bwMode="auto">
          <a:xfrm>
            <a:off x="0" y="0"/>
            <a:ext cx="12192000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196975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95275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EF7C3A7-D6F6-4D38-A7C3-B72967BB81A6}" type="datetime1">
              <a:rPr lang="en-US" smtClean="0"/>
              <a:t>1/17/2025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3958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F7C3A7-D6F6-4D38-A7C3-B72967BB81A6}" type="datetime1">
              <a:rPr lang="en-US" smtClean="0"/>
              <a:t>1/17/2025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2552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0260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0260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F7C3A7-D6F6-4D38-A7C3-B72967BB81A6}" type="datetime1">
              <a:rPr lang="en-US" smtClean="0"/>
              <a:t>1/17/2025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7254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3700463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F7C3A7-D6F6-4D38-A7C3-B72967BB81A6}" type="datetime1">
              <a:rPr lang="en-US" smtClean="0"/>
              <a:t>1/17/2025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9250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F7C3A7-D6F6-4D38-A7C3-B72967BB81A6}" type="datetime1">
              <a:rPr lang="en-US" smtClean="0"/>
              <a:t>1/17/2025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05164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28400"/>
            <a:ext cx="10972800" cy="639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752601"/>
            <a:ext cx="10972800" cy="4373563"/>
          </a:xfr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41600" y="914400"/>
            <a:ext cx="1087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B66B23C-0872-5CCC-671F-96ED80710EF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165600" y="6550026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DD73C1A-6141-95A0-1146-E286B067079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09600" y="655002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F536A458-7869-49C7-BC36-EF1E533B80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6206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F7C3A7-D6F6-4D38-A7C3-B72967BB81A6}" type="datetime1">
              <a:rPr lang="en-US" smtClean="0"/>
              <a:t>1/17/2025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0095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C83AFB-9E54-459E-8C6D-0913AC3BA5D7}" type="datetime1">
              <a:rPr lang="en-US" smtClean="0"/>
              <a:t>1/17/2025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63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3700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00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F7C3A7-D6F6-4D38-A7C3-B72967BB81A6}" type="datetime1">
              <a:rPr lang="en-US" smtClean="0"/>
              <a:t>1/17/2025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8185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F7C3A7-D6F6-4D38-A7C3-B72967BB81A6}" type="datetime1">
              <a:rPr lang="en-US" smtClean="0"/>
              <a:t>1/17/2025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6847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2F8D56-3D0E-48B8-8218-1F3A06A96C62}" type="datetime1">
              <a:rPr lang="en-US" smtClean="0"/>
              <a:t>1/17/2025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15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EC309E-27D4-401F-A74A-DEA16C7B51DC}" type="datetime1">
              <a:rPr lang="en-US" smtClean="0"/>
              <a:t>1/17/2025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279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F7C3A7-D6F6-4D38-A7C3-B72967BB81A6}" type="datetime1">
              <a:rPr lang="en-US" smtClean="0"/>
              <a:t>1/17/2025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5777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F7C3A7-D6F6-4D38-A7C3-B72967BB81A6}" type="datetime1">
              <a:rPr lang="en-US" smtClean="0"/>
              <a:t>1/17/2025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6698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8" descr="subtlemesh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3125"/>
          <a:stretch>
            <a:fillRect/>
          </a:stretch>
        </p:blipFill>
        <p:spPr bwMode="auto">
          <a:xfrm>
            <a:off x="0" y="-19050"/>
            <a:ext cx="12192000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fld id="{6EF7C3A7-D6F6-4D38-A7C3-B72967BB81A6}" type="datetime1">
              <a:rPr lang="en-US" smtClean="0"/>
              <a:t>1/17/2025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1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  <p:sldLayoutId id="2147483935" r:id="rId13"/>
    <p:sldLayoutId id="2147483936" r:id="rId14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psycnet.apa.org/doi/10.1037/pst0000456" TargetMode="External"/><Relationship Id="rId2" Type="http://schemas.openxmlformats.org/officeDocument/2006/relationships/hyperlink" Target="https://www.east.org/content/documents/cntr_infopiece.pdf" TargetMode="Externa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injury/pdfs/priority/ACEs-Strategic-Plan_Final_508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i.org/10.1016/s0749-3797(98)00017-8" TargetMode="External"/><Relationship Id="rId5" Type="http://schemas.openxmlformats.org/officeDocument/2006/relationships/hyperlink" Target="https://www.cdc.gov/vitalsigns/aces/pdf/vs-1105-aces-H.pdf" TargetMode="External"/><Relationship Id="rId4" Type="http://schemas.openxmlformats.org/officeDocument/2006/relationships/hyperlink" Target="https://www.cdc.gov/violenceprevention/pdf/preventingACES.pdf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ebpages.csus.edu/celeste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Y9Kxa6AdZ0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Choosing+a+Tool+to+Stay+Calm+at+School+Video+Social+Story&amp;rlz=1C1GCEA_enUS1076US1076&amp;oq=Choosing+a+Tool+to+Stay+Calm+at+School+Video+Social+Story&amp;gs_lcrp=EgZjaHJvbWUyBggAEEUYOTIHCAEQIR" TargetMode="External"/><Relationship Id="rId2" Type="http://schemas.openxmlformats.org/officeDocument/2006/relationships/hyperlink" Target="https://www.youtube.com/watch?v=uDafP7lbmvI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228" y="150144"/>
            <a:ext cx="11450972" cy="4035962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Trauma-Informed Intervention for Students with Communication Disorders: Practical Strategies and Materials</a:t>
            </a:r>
            <a:br>
              <a:rPr lang="en-US" b="1" dirty="0"/>
            </a:br>
            <a:br>
              <a:rPr lang="en-US" b="1" dirty="0"/>
            </a:br>
            <a:r>
              <a:rPr lang="en-US" sz="3200" b="1" dirty="0"/>
              <a:t>Celeste </a:t>
            </a:r>
            <a:r>
              <a:rPr lang="en-US" sz="3200" b="1" dirty="0" err="1"/>
              <a:t>Roseberry-McKibbin,</a:t>
            </a:r>
            <a:r>
              <a:rPr lang="en-US" sz="3200" b="1" dirty="0"/>
              <a:t> Ph.D., CCC-SLP</a:t>
            </a:r>
            <a:br>
              <a:rPr lang="en-US" sz="3200" b="1" dirty="0"/>
            </a:br>
            <a:r>
              <a:rPr lang="en-US" sz="3200" b="1" dirty="0"/>
              <a:t>San Juan Unified School District</a:t>
            </a:r>
            <a:br>
              <a:rPr lang="en-US" sz="3200" b="1" dirty="0"/>
            </a:br>
            <a:r>
              <a:rPr lang="en-US" sz="2200" b="1" dirty="0"/>
              <a:t>Sacramento State University</a:t>
            </a:r>
            <a:br>
              <a:rPr lang="en-US" sz="2200" b="1" dirty="0"/>
            </a:br>
            <a:endParaRPr lang="en-US" sz="2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185" y="3925730"/>
            <a:ext cx="3725266" cy="27821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3736894"/>
            <a:ext cx="3961281" cy="297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89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77" y="95794"/>
            <a:ext cx="11477897" cy="1227909"/>
          </a:xfrm>
        </p:spPr>
        <p:txBody>
          <a:bodyPr>
            <a:normAutofit fontScale="90000"/>
          </a:bodyPr>
          <a:lstStyle/>
          <a:p>
            <a:r>
              <a:rPr lang="en-US" dirty="0"/>
              <a:t>Remember the words of wisdom from Indigenous education scholar Eve Tuck (</a:t>
            </a:r>
            <a:r>
              <a:rPr lang="en-US" dirty="0" err="1"/>
              <a:t>Unangax</a:t>
            </a:r>
            <a:r>
              <a:rPr lang="en-US" dirty="0"/>
              <a:t>̂)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8274" y="1637211"/>
            <a:ext cx="6313715" cy="4238657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She asks that we turn away from damage-centered trauma approaches and create space for the complexities of resilience, determination, and desire for change in our students and communities</a:t>
            </a:r>
          </a:p>
          <a:p>
            <a:endParaRPr lang="en-US" sz="2800" dirty="0"/>
          </a:p>
          <a:p>
            <a:r>
              <a:rPr lang="en-US" sz="2800" dirty="0"/>
              <a:t>She emphasizes a strengths-based approach where students’ and families’ resilience is emphasized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1865" y="1515291"/>
            <a:ext cx="3512820" cy="526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4627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6CC95-C084-1A31-4D48-C863DD7BE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00" y="0"/>
            <a:ext cx="11377300" cy="521293"/>
          </a:xfrm>
        </p:spPr>
        <p:txBody>
          <a:bodyPr/>
          <a:lstStyle/>
          <a:p>
            <a:r>
              <a:rPr lang="en-US" sz="3200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81DF0-602E-4B7E-3986-F6412C422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21293"/>
            <a:ext cx="11582401" cy="477937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Ciolino, C., Hyter, Y.D., Suarez, M., &amp; </a:t>
            </a:r>
            <a:r>
              <a:rPr lang="en-US" sz="2400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Bedrosian</a:t>
            </a:r>
            <a:r>
              <a:rPr lang="en-US" sz="24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, J. (2021). Narrative and other pragmatic language abilities of children with a history of maltreatment. </a:t>
            </a:r>
            <a:r>
              <a:rPr lang="en-US" sz="2400" i="1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Perspectives of the ASHA Special Interest Groups, 6</a:t>
            </a:r>
            <a:r>
              <a:rPr lang="en-US" sz="24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, 230-241.</a:t>
            </a:r>
            <a:endParaRPr lang="en-US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indent="0"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Clements, A.D., Haas, B., Cyphers, N.A., Hoots, V., &amp; Barnet, J. (2020). Creating a communitywide system of trauma-informed care. 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Progress in Community Health Partnerships. 14,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499–507. 10.1353/cpr.2020.0055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Coalition for National Trauma Research (CNTR; 2021). Retrieved from </a:t>
            </a:r>
            <a:r>
              <a:rPr lang="en-US" sz="24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2"/>
              </a:rPr>
              <a:t>https://www.east.org/content/documents/cntr_infopiece.pdf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Grossman, S., Cooper, Z., Buxton, H., Hendrickson, S., Lewis-O'Connor, A.,, Stevens, J., Wong, L.Y., &amp; Bonne, S. (2021). Trauma-informed care: Recognizing and resisting re-traumatization in health care.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Journal of Trauma and Acute Care Surgery, 20;6(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1).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doi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10.1136/tsaco-2021-000815. PMID: 34993351; PMCID: PMC8689164.</a:t>
            </a:r>
            <a:endParaRPr lang="en-US" sz="2400" dirty="0"/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Gutowski, E. R., </a:t>
            </a:r>
            <a:r>
              <a:rPr lang="en-US" sz="2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Badio</a:t>
            </a:r>
            <a:r>
              <a:rPr lang="en-U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K. S., &amp; </a:t>
            </a:r>
            <a:r>
              <a:rPr lang="en-US" sz="2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Kaslow</a:t>
            </a:r>
            <a:r>
              <a:rPr lang="en-U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N. J. (2022). Trauma-informed inpatient care for marginalized women. 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Psychotherapy.</a:t>
            </a:r>
            <a:r>
              <a:rPr lang="en-US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Advance online publication. </a:t>
            </a:r>
            <a:r>
              <a:rPr lang="en-US" sz="2400" u="sng" dirty="0">
                <a:solidFill>
                  <a:srgbClr val="2C72B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https://doi.org/10.1037/pst0000456</a:t>
            </a:r>
            <a:endParaRPr lang="en-US" sz="2400" u="sng" dirty="0">
              <a:solidFill>
                <a:srgbClr val="2C72B7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61828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95535-4591-7278-0CBE-EE3A56C62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6912"/>
            <a:ext cx="11300389" cy="6857999"/>
          </a:xfrm>
        </p:spPr>
        <p:txBody>
          <a:bodyPr/>
          <a:lstStyle/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dirty="0"/>
              <a:t>Hwa-Froelich, D.A. (2023). Social communication disorder in children exposed to maltreatment. In D.A. Hwa-Froelich (Ed.), </a:t>
            </a:r>
            <a:r>
              <a:rPr lang="en-US" sz="2400" i="1" dirty="0"/>
              <a:t>Social communication development and disorders </a:t>
            </a:r>
            <a:r>
              <a:rPr lang="en-US" sz="2400" dirty="0"/>
              <a:t>(2</a:t>
            </a:r>
            <a:r>
              <a:rPr lang="en-US" sz="2400" baseline="30000" dirty="0"/>
              <a:t>nd</a:t>
            </a:r>
            <a:r>
              <a:rPr lang="en-US" sz="2400" dirty="0"/>
              <a:t> ed.) (pp. 267-303). Routledge.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19812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spc="-25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 Unicode MS"/>
                <a:cs typeface="Arial Unicode MS"/>
              </a:rPr>
              <a:t>Hyter, Y.D. (2020). Language, social pragmatic communication, and childhood trauma. In D.M. Scott (Ed.), </a:t>
            </a:r>
            <a:r>
              <a:rPr lang="en-US" sz="2400" i="1" spc="-25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 Unicode MS"/>
                <a:cs typeface="Arial Unicode MS"/>
              </a:rPr>
              <a:t>Cases on communication disorders in multicultural populations</a:t>
            </a:r>
            <a:r>
              <a:rPr lang="en-US" sz="2400" spc="-25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 Unicode MS"/>
                <a:cs typeface="Arial Unicode MS"/>
              </a:rPr>
              <a:t> (pp. 54-87). IGI Global. </a:t>
            </a:r>
            <a:endParaRPr lang="en-US" sz="2400" spc="-1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/>
              <a:cs typeface="Arial Unicode MS"/>
            </a:endParaRPr>
          </a:p>
          <a:p>
            <a:pPr marL="0" marR="19812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spc="-1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/>
              <a:cs typeface="Arial Unicode MS"/>
            </a:endParaRPr>
          </a:p>
          <a:p>
            <a:pPr marL="0" marR="0" indent="0">
              <a:lnSpc>
                <a:spcPts val="1300"/>
              </a:lnSpc>
              <a:spcBef>
                <a:spcPts val="0"/>
              </a:spcBef>
              <a:spcAft>
                <a:spcPts val="400"/>
              </a:spcAft>
              <a:buNone/>
              <a:tabLst>
                <a:tab pos="34290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Hyter, Y.D. (2021). Childhood maltreatment consequences on social pragmatic </a:t>
            </a:r>
          </a:p>
          <a:p>
            <a:pPr marL="0" marR="0" indent="0">
              <a:lnSpc>
                <a:spcPts val="1300"/>
              </a:lnSpc>
              <a:spcBef>
                <a:spcPts val="0"/>
              </a:spcBef>
              <a:spcAft>
                <a:spcPts val="400"/>
              </a:spcAft>
              <a:buNone/>
              <a:tabLst>
                <a:tab pos="342900" algn="l"/>
              </a:tabLst>
            </a:pPr>
            <a:endParaRPr lang="en-US" sz="24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marR="0" indent="0">
              <a:lnSpc>
                <a:spcPts val="1300"/>
              </a:lnSpc>
              <a:spcBef>
                <a:spcPts val="0"/>
              </a:spcBef>
              <a:spcAft>
                <a:spcPts val="400"/>
              </a:spcAft>
              <a:buNone/>
              <a:tabLst>
                <a:tab pos="34290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communication: A systematic review of the literature. </a:t>
            </a:r>
            <a:r>
              <a:rPr lang="en-US" sz="2400" i="1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Perspectives of the ASHA </a:t>
            </a:r>
          </a:p>
          <a:p>
            <a:pPr marL="0" marR="0" indent="0">
              <a:lnSpc>
                <a:spcPts val="1300"/>
              </a:lnSpc>
              <a:spcBef>
                <a:spcPts val="0"/>
              </a:spcBef>
              <a:spcAft>
                <a:spcPts val="400"/>
              </a:spcAft>
              <a:buNone/>
              <a:tabLst>
                <a:tab pos="342900" algn="l"/>
              </a:tabLst>
            </a:pPr>
            <a:endParaRPr lang="en-US" sz="2400" i="1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marR="0" indent="0">
              <a:lnSpc>
                <a:spcPts val="1300"/>
              </a:lnSpc>
              <a:spcBef>
                <a:spcPts val="0"/>
              </a:spcBef>
              <a:spcAft>
                <a:spcPts val="400"/>
              </a:spcAft>
              <a:buNone/>
              <a:tabLst>
                <a:tab pos="342900" algn="l"/>
              </a:tabLst>
            </a:pPr>
            <a:r>
              <a:rPr lang="en-US" sz="2400" i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Special </a:t>
            </a:r>
            <a:r>
              <a:rPr lang="en-US" sz="2400" i="1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Interest Groups, 6</a:t>
            </a:r>
            <a:r>
              <a:rPr lang="en-US" sz="24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, 262-287.</a:t>
            </a:r>
            <a:endParaRPr lang="en-US" sz="2400" dirty="0"/>
          </a:p>
          <a:p>
            <a:pPr marL="0" indent="0">
              <a:buNone/>
            </a:pPr>
            <a:r>
              <a:rPr lang="en-US" sz="2400" spc="-10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 Unicode MS"/>
                <a:cs typeface="Arial Unicode MS"/>
              </a:rPr>
              <a:t>Roseberry-McKibbin,</a:t>
            </a:r>
            <a:r>
              <a:rPr lang="en-US" sz="2400" spc="-1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 Unicode MS"/>
                <a:cs typeface="Arial Unicode MS"/>
              </a:rPr>
              <a:t> C. (2022). </a:t>
            </a:r>
            <a:r>
              <a:rPr lang="en-US" sz="2400" i="1" spc="-1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 Unicode MS"/>
                <a:cs typeface="Arial Unicode MS"/>
              </a:rPr>
              <a:t>Multicultural students with special language needs: Practical strategies for assessment and intervention</a:t>
            </a:r>
            <a:r>
              <a:rPr lang="en-US" sz="2400" spc="-1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 Unicode MS"/>
                <a:cs typeface="Arial Unicode MS"/>
              </a:rPr>
              <a:t> (6</a:t>
            </a:r>
            <a:r>
              <a:rPr lang="en-US" sz="2400" spc="-10" baseline="300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 Unicode MS"/>
                <a:cs typeface="Arial Unicode MS"/>
              </a:rPr>
              <a:t>th</a:t>
            </a:r>
            <a:r>
              <a:rPr lang="en-US" sz="2400" spc="-1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 Unicode MS"/>
                <a:cs typeface="Arial Unicode MS"/>
              </a:rPr>
              <a:t> ed.). Oceanside, CA: Academic Communication Associates. </a:t>
            </a:r>
            <a:endParaRPr lang="en-US" sz="2400" spc="-1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/>
              <a:cs typeface="Arial Unicode MS"/>
            </a:endParaRPr>
          </a:p>
          <a:p>
            <a:pPr marL="0" indent="0">
              <a:buNone/>
            </a:pPr>
            <a:r>
              <a:rPr lang="en-US" sz="2400" dirty="0" err="1"/>
              <a:t>Westy</a:t>
            </a:r>
            <a:r>
              <a:rPr lang="en-US" sz="2400" dirty="0"/>
              <a:t>, C. (2023). Disruptive behavior disorders and social communication disorder. In D.A. Hwa-Froelich (Ed.), </a:t>
            </a:r>
            <a:r>
              <a:rPr lang="en-US" sz="2400" i="1" dirty="0"/>
              <a:t>Social communication development and disorders </a:t>
            </a:r>
            <a:r>
              <a:rPr lang="en-US" sz="2400" dirty="0"/>
              <a:t>(2</a:t>
            </a:r>
            <a:r>
              <a:rPr lang="en-US" sz="2400" baseline="30000" dirty="0"/>
              <a:t>nd</a:t>
            </a:r>
            <a:r>
              <a:rPr lang="en-US" sz="2400" dirty="0"/>
              <a:t> ed.) (pp. 304-340). Routledge.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33218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F8098-E5EE-4924-8849-3B3F4BF16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509133"/>
          </a:xfrm>
        </p:spPr>
        <p:txBody>
          <a:bodyPr>
            <a:normAutofit fontScale="90000"/>
          </a:bodyPr>
          <a:lstStyle/>
          <a:p>
            <a:r>
              <a:rPr lang="en-US" b="1">
                <a:latin typeface="Garamond" panose="02020404030301010803" pitchFamily="18" charset="0"/>
              </a:rPr>
              <a:t>Other Selected </a:t>
            </a:r>
            <a:r>
              <a:rPr lang="en-US" b="1" dirty="0">
                <a:latin typeface="Garamond" panose="02020404030301010803" pitchFamily="18" charset="0"/>
              </a:rPr>
              <a:t>References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D04761-EFBC-4FF5-A1AB-6977222F8BFE}"/>
              </a:ext>
            </a:extLst>
          </p:cNvPr>
          <p:cNvSpPr txBox="1"/>
          <p:nvPr/>
        </p:nvSpPr>
        <p:spPr>
          <a:xfrm>
            <a:off x="201337" y="964735"/>
            <a:ext cx="1028005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aramond" panose="02020404030301010803" pitchFamily="18" charset="0"/>
              </a:rPr>
              <a:t>Centers for Disease Control and Prevention (2021). </a:t>
            </a:r>
            <a:r>
              <a:rPr lang="en-US" sz="1600" i="1" dirty="0">
                <a:latin typeface="Garamond" panose="02020404030301010803" pitchFamily="18" charset="0"/>
              </a:rPr>
              <a:t>Adverse Childhood Experiences Prevention Strategy</a:t>
            </a:r>
            <a:r>
              <a:rPr lang="en-US" sz="1600" dirty="0">
                <a:latin typeface="Garamond" panose="02020404030301010803" pitchFamily="18" charset="0"/>
              </a:rPr>
              <a:t>. Atlanta, GA: National Center for Injury Prevention and Control, Centers for Disease Control and Prevention. Retrieved from </a:t>
            </a:r>
            <a:r>
              <a:rPr lang="en-US" sz="1600" dirty="0">
                <a:latin typeface="Garamond" panose="020204040303010108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https://www.cdc.gov/injury/pdfs/priority/ACEs-Strategic-Plan_Final_508.pdf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</a:p>
          <a:p>
            <a:endParaRPr lang="en-US" sz="1600" dirty="0">
              <a:latin typeface="Garamond" panose="02020404030301010803" pitchFamily="18" charset="0"/>
            </a:endParaRPr>
          </a:p>
          <a:p>
            <a:r>
              <a:rPr lang="en-US" sz="1600" dirty="0">
                <a:latin typeface="Garamond" panose="02020404030301010803" pitchFamily="18" charset="0"/>
              </a:rPr>
              <a:t>Centers for Disease Control and Prevention (2019). </a:t>
            </a:r>
            <a:r>
              <a:rPr lang="en-US" sz="1600" i="1" dirty="0">
                <a:latin typeface="Garamond" panose="02020404030301010803" pitchFamily="18" charset="0"/>
              </a:rPr>
              <a:t>Preventing Adverse Childhood Experiences: Leveraging the Best Available Evidence</a:t>
            </a:r>
            <a:r>
              <a:rPr lang="en-US" sz="1600" dirty="0">
                <a:latin typeface="Garamond" panose="02020404030301010803" pitchFamily="18" charset="0"/>
              </a:rPr>
              <a:t>. Atlanta, GA: National Center for Injury Prevention and Control, Centers for Disease Control and Prevention. Retrieved from </a:t>
            </a:r>
            <a:r>
              <a:rPr lang="en-US" sz="1600" dirty="0">
                <a:latin typeface="Garamond" panose="020204040303010108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https://www.cdc.gov/violenceprevention/pdf/preventingACES.pdf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</a:p>
          <a:p>
            <a:endParaRPr lang="en-US" sz="1600" dirty="0">
              <a:latin typeface="Garamond" panose="02020404030301010803" pitchFamily="18" charset="0"/>
            </a:endParaRPr>
          </a:p>
          <a:p>
            <a:r>
              <a:rPr lang="en-US" sz="1600" dirty="0">
                <a:latin typeface="Garamond" panose="02020404030301010803" pitchFamily="18" charset="0"/>
              </a:rPr>
              <a:t>Centers for Disease Control and Prevention (2019).  </a:t>
            </a:r>
            <a:r>
              <a:rPr lang="en-US" sz="1600" i="1" dirty="0">
                <a:latin typeface="Garamond" panose="02020404030301010803" pitchFamily="18" charset="0"/>
              </a:rPr>
              <a:t>Adverse Childhood Experiences: Preventing early childhood trauma to improve adult health</a:t>
            </a:r>
            <a:r>
              <a:rPr lang="en-US" sz="1600" dirty="0">
                <a:latin typeface="Garamond" panose="02020404030301010803" pitchFamily="18" charset="0"/>
              </a:rPr>
              <a:t>.  Retrieved from </a:t>
            </a:r>
            <a:r>
              <a:rPr lang="en-US" sz="1600" dirty="0">
                <a:latin typeface="Garamond" panose="02020404030301010803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https://www.cdc.gov/vitalsigns/aces/pdf/vs-1105-aces-H.pdf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</a:p>
          <a:p>
            <a:endParaRPr lang="en-US" sz="1600" dirty="0">
              <a:latin typeface="Garamond" panose="02020404030301010803" pitchFamily="18" charset="0"/>
            </a:endParaRPr>
          </a:p>
          <a:p>
            <a:r>
              <a:rPr lang="en-US" sz="1600" dirty="0" err="1">
                <a:latin typeface="Garamond" panose="02020404030301010803" pitchFamily="18" charset="0"/>
              </a:rPr>
              <a:t>Felitti</a:t>
            </a:r>
            <a:r>
              <a:rPr lang="en-US" sz="1600" dirty="0">
                <a:latin typeface="Garamond" panose="02020404030301010803" pitchFamily="18" charset="0"/>
              </a:rPr>
              <a:t>, V. J., Anda, R. F., Nordenberg, D., Williamson, D. F., Spitz, A. M., Edwards, V., Koss, M. P., &amp; Marks, J. S. (1998). Relationship of childhood abuse and household dysfunction to many of the leading causes of death in adults. The Adverse Childhood Experiences (ACE) Study. </a:t>
            </a:r>
            <a:r>
              <a:rPr lang="en-US" sz="1600" i="1" dirty="0">
                <a:latin typeface="Garamond" panose="02020404030301010803" pitchFamily="18" charset="0"/>
              </a:rPr>
              <a:t>American Journal of Preventive Medicine</a:t>
            </a:r>
            <a:r>
              <a:rPr lang="en-US" sz="1600" dirty="0">
                <a:latin typeface="Garamond" panose="02020404030301010803" pitchFamily="18" charset="0"/>
              </a:rPr>
              <a:t>, </a:t>
            </a:r>
            <a:r>
              <a:rPr lang="en-US" sz="1600" i="1" dirty="0">
                <a:latin typeface="Garamond" panose="02020404030301010803" pitchFamily="18" charset="0"/>
              </a:rPr>
              <a:t>14</a:t>
            </a:r>
            <a:r>
              <a:rPr lang="en-US" sz="1600" dirty="0">
                <a:latin typeface="Garamond" panose="02020404030301010803" pitchFamily="18" charset="0"/>
              </a:rPr>
              <a:t>(4), 245–258. </a:t>
            </a:r>
            <a:r>
              <a:rPr lang="en-US" sz="1600" dirty="0">
                <a:latin typeface="Garamond" panose="02020404030301010803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https://doi.org/10.1016/s0749-3797(98)00017-8</a:t>
            </a:r>
            <a:endParaRPr lang="en-US" sz="1600" dirty="0">
              <a:latin typeface="Garamond" panose="02020404030301010803" pitchFamily="18" charset="0"/>
            </a:endParaRPr>
          </a:p>
          <a:p>
            <a:endParaRPr lang="en-US" sz="1600" dirty="0">
              <a:latin typeface="Garamond" panose="02020404030301010803" pitchFamily="18" charset="0"/>
            </a:endParaRPr>
          </a:p>
          <a:p>
            <a:r>
              <a:rPr lang="en-US" sz="1600" dirty="0">
                <a:latin typeface="Garamond" panose="02020404030301010803" pitchFamily="18" charset="0"/>
              </a:rPr>
              <a:t>Picker Institute, 2013. </a:t>
            </a:r>
            <a:r>
              <a:rPr lang="en-US" sz="1600" i="1" dirty="0">
                <a:latin typeface="Garamond" panose="02020404030301010803" pitchFamily="18" charset="0"/>
              </a:rPr>
              <a:t>Principles of Patient-</a:t>
            </a:r>
            <a:r>
              <a:rPr lang="en-US" sz="1600" i="1" dirty="0" err="1">
                <a:latin typeface="Garamond" panose="02020404030301010803" pitchFamily="18" charset="0"/>
              </a:rPr>
              <a:t>Centred</a:t>
            </a:r>
            <a:r>
              <a:rPr lang="en-US" sz="1600" i="1" dirty="0">
                <a:latin typeface="Garamond" panose="02020404030301010803" pitchFamily="18" charset="0"/>
              </a:rPr>
              <a:t> Care</a:t>
            </a:r>
            <a:r>
              <a:rPr lang="en-US" sz="1600" dirty="0">
                <a:latin typeface="Garamond" panose="020204040303010108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5027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Basically, we…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Tap into the base of knowledge and core of resilience that trauma-exposed clients bring to the intervention process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17016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896599" cy="982132"/>
          </a:xfrm>
        </p:spPr>
        <p:txBody>
          <a:bodyPr>
            <a:normAutofit fontScale="90000"/>
          </a:bodyPr>
          <a:lstStyle/>
          <a:p>
            <a:r>
              <a:rPr lang="en-US" dirty="0"/>
              <a:t>Experiences that can induce trauma include: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76" y="904875"/>
            <a:ext cx="7428140" cy="4970993"/>
          </a:xfrm>
        </p:spPr>
        <p:txBody>
          <a:bodyPr>
            <a:normAutofit/>
          </a:bodyPr>
          <a:lstStyle/>
          <a:p>
            <a:r>
              <a:rPr lang="en-US" sz="3200" dirty="0"/>
              <a:t>1. High mobility and interrupted school opportunities</a:t>
            </a:r>
          </a:p>
          <a:p>
            <a:r>
              <a:rPr lang="en-US" sz="3200" dirty="0"/>
              <a:t>2. Being unsheltered</a:t>
            </a:r>
          </a:p>
          <a:p>
            <a:r>
              <a:rPr lang="en-US" sz="3200" dirty="0"/>
              <a:t>3.Experiencing chaos (e.g. multiple people coming in and out of the house)</a:t>
            </a:r>
          </a:p>
          <a:p>
            <a:r>
              <a:rPr lang="en-US" sz="3200" dirty="0"/>
              <a:t>4. Living in crime-prone areas</a:t>
            </a:r>
          </a:p>
          <a:p>
            <a:r>
              <a:rPr lang="en-US" sz="3200" dirty="0"/>
              <a:t>5. Experiencing neglect/abuse (NA)</a:t>
            </a:r>
          </a:p>
          <a:p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847" y="2205205"/>
            <a:ext cx="3949947" cy="295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4366" y="1"/>
            <a:ext cx="9712231" cy="1010194"/>
          </a:xfrm>
        </p:spPr>
        <p:txBody>
          <a:bodyPr>
            <a:normAutofit fontScale="90000"/>
          </a:bodyPr>
          <a:lstStyle/>
          <a:p>
            <a:r>
              <a:rPr lang="en-US" dirty="0"/>
              <a:t>The most commonly-occurring form of maltreatment is neglect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4366" y="1140823"/>
            <a:ext cx="9712231" cy="4735045"/>
          </a:xfrm>
        </p:spPr>
        <p:txBody>
          <a:bodyPr>
            <a:normAutofit/>
          </a:bodyPr>
          <a:lstStyle/>
          <a:p>
            <a:r>
              <a:rPr lang="en-US" sz="3200" dirty="0"/>
              <a:t>Neglect is not necessarily tied to poverty</a:t>
            </a:r>
          </a:p>
          <a:p>
            <a:endParaRPr lang="en-US" sz="1200" dirty="0"/>
          </a:p>
          <a:p>
            <a:r>
              <a:rPr lang="en-US" sz="3200" dirty="0"/>
              <a:t>Many forms of neglect occur within the context of adequate resources</a:t>
            </a:r>
          </a:p>
          <a:p>
            <a:endParaRPr lang="en-US" sz="1200" dirty="0"/>
          </a:p>
          <a:p>
            <a:r>
              <a:rPr lang="en-US" sz="3200" b="1" i="1" dirty="0"/>
              <a:t>Complex trauma </a:t>
            </a:r>
            <a:r>
              <a:rPr lang="en-US" sz="3200" dirty="0"/>
              <a:t>can occur when children experience </a:t>
            </a:r>
            <a:r>
              <a:rPr lang="en-US" dirty="0"/>
              <a:t>neglect and/or abuse</a:t>
            </a:r>
            <a:endParaRPr lang="en-US" sz="3200" dirty="0"/>
          </a:p>
          <a:p>
            <a:endParaRPr lang="en-US" sz="1100" dirty="0"/>
          </a:p>
          <a:p>
            <a:r>
              <a:rPr lang="en-US" sz="3200" dirty="0"/>
              <a:t>Complex trauma--long-lasting negative physical, emotional, and cognitive consequences </a:t>
            </a:r>
          </a:p>
        </p:txBody>
      </p:sp>
    </p:spTree>
    <p:extLst>
      <p:ext uri="{BB962C8B-B14F-4D97-AF65-F5344CB8AC3E}">
        <p14:creationId xmlns:p14="http://schemas.microsoft.com/office/powerpoint/2010/main" val="117266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115" y="1"/>
            <a:ext cx="9764484" cy="1010194"/>
          </a:xfrm>
        </p:spPr>
        <p:txBody>
          <a:bodyPr/>
          <a:lstStyle/>
          <a:p>
            <a:r>
              <a:rPr lang="en-US" dirty="0"/>
              <a:t>Recent research: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9829" y="1010195"/>
            <a:ext cx="9546768" cy="4865673"/>
          </a:xfrm>
        </p:spPr>
        <p:txBody>
          <a:bodyPr>
            <a:normAutofit/>
          </a:bodyPr>
          <a:lstStyle/>
          <a:p>
            <a:r>
              <a:rPr lang="en-US" sz="3200" dirty="0"/>
              <a:t>Has shown that mothers experiencing poverty are prone to depression</a:t>
            </a:r>
          </a:p>
          <a:p>
            <a:endParaRPr lang="en-US" sz="3200" dirty="0"/>
          </a:p>
          <a:p>
            <a:r>
              <a:rPr lang="en-US" sz="3200" dirty="0"/>
              <a:t>Depression can lead to neglect, which impacts expressive language skills especially</a:t>
            </a:r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4638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046" y="60961"/>
            <a:ext cx="11930743" cy="888274"/>
          </a:xfrm>
        </p:spPr>
        <p:txBody>
          <a:bodyPr>
            <a:normAutofit fontScale="90000"/>
          </a:bodyPr>
          <a:lstStyle/>
          <a:p>
            <a:r>
              <a:rPr lang="en-US" dirty="0"/>
              <a:t>II. Possible Impacts of Trauma on Language and Cognition—Deficits in: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183" y="1175657"/>
            <a:ext cx="10554788" cy="4752462"/>
          </a:xfrm>
        </p:spPr>
        <p:txBody>
          <a:bodyPr>
            <a:noAutofit/>
          </a:bodyPr>
          <a:lstStyle/>
          <a:p>
            <a:r>
              <a:rPr lang="en-US" sz="3200" dirty="0"/>
              <a:t>Vocabulary</a:t>
            </a:r>
          </a:p>
          <a:p>
            <a:r>
              <a:rPr lang="en-US" sz="3200" dirty="0"/>
              <a:t>Narrative cohesion</a:t>
            </a:r>
          </a:p>
          <a:p>
            <a:r>
              <a:rPr lang="en-US" sz="3200" dirty="0"/>
              <a:t>Social skills/pragmatics (TOM—taking others’ perspectives)</a:t>
            </a:r>
          </a:p>
          <a:p>
            <a:r>
              <a:rPr lang="en-US" sz="3200" dirty="0"/>
              <a:t>Reading</a:t>
            </a:r>
          </a:p>
          <a:p>
            <a:r>
              <a:rPr lang="en-US" sz="3200" dirty="0"/>
              <a:t>Phonological awareness</a:t>
            </a:r>
          </a:p>
          <a:p>
            <a:r>
              <a:rPr lang="en-US" sz="3200" dirty="0"/>
              <a:t>Self-regulation/impulse control</a:t>
            </a:r>
          </a:p>
          <a:p>
            <a:r>
              <a:rPr lang="en-US" sz="3200" dirty="0"/>
              <a:t>Memory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328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Deficits in working memory…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69028"/>
            <a:ext cx="9601195" cy="3306839"/>
          </a:xfrm>
        </p:spPr>
        <p:txBody>
          <a:bodyPr>
            <a:normAutofit/>
          </a:bodyPr>
          <a:lstStyle/>
          <a:p>
            <a:r>
              <a:rPr lang="en-US" sz="3600" dirty="0"/>
              <a:t>Are often created by trauma-induced stress which leads to increased cortisol production</a:t>
            </a:r>
          </a:p>
        </p:txBody>
      </p:sp>
    </p:spTree>
    <p:extLst>
      <p:ext uri="{BB962C8B-B14F-4D97-AF65-F5344CB8AC3E}">
        <p14:creationId xmlns:p14="http://schemas.microsoft.com/office/powerpoint/2010/main" val="2494446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Because some students have difficulty with impulse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They may act out physically and try to harm themselves, other students, and even you</a:t>
            </a:r>
          </a:p>
          <a:p>
            <a:endParaRPr lang="en-US" sz="3200" dirty="0"/>
          </a:p>
          <a:p>
            <a:r>
              <a:rPr lang="en-US" sz="3200" dirty="0"/>
              <a:t>With my teen young men who have tried to commit murder, I always sit across the table and right near the open door so I can run if necessary</a:t>
            </a:r>
          </a:p>
        </p:txBody>
      </p:sp>
    </p:spTree>
    <p:extLst>
      <p:ext uri="{BB962C8B-B14F-4D97-AF65-F5344CB8AC3E}">
        <p14:creationId xmlns:p14="http://schemas.microsoft.com/office/powerpoint/2010/main" val="650916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857" y="130630"/>
            <a:ext cx="10025742" cy="627016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For SLPs who work with children, it is recommended to: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5029" y="957943"/>
            <a:ext cx="9851568" cy="4917925"/>
          </a:xfrm>
        </p:spPr>
        <p:txBody>
          <a:bodyPr>
            <a:normAutofit/>
          </a:bodyPr>
          <a:lstStyle/>
          <a:p>
            <a:r>
              <a:rPr lang="en-US" sz="3200" dirty="0"/>
              <a:t>Take a basic self-defense class</a:t>
            </a:r>
          </a:p>
          <a:p>
            <a:endParaRPr lang="en-US" sz="3200" dirty="0"/>
          </a:p>
          <a:p>
            <a:r>
              <a:rPr lang="en-US" sz="3200" dirty="0"/>
              <a:t>Wear flat, comfortable shoes for running!</a:t>
            </a:r>
          </a:p>
          <a:p>
            <a:endParaRPr lang="en-US" sz="3200" dirty="0"/>
          </a:p>
          <a:p>
            <a:r>
              <a:rPr lang="en-US" sz="3200" dirty="0"/>
              <a:t>Avoid hoop earrings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5920" y="757646"/>
            <a:ext cx="2926080" cy="389493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816483">
            <a:off x="8190714" y="1355234"/>
            <a:ext cx="1961400" cy="783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Nope!!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188" y="2873829"/>
            <a:ext cx="2929041" cy="389887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548846" y="3161211"/>
            <a:ext cx="1820091" cy="5138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Also a no!!</a:t>
            </a:r>
          </a:p>
        </p:txBody>
      </p:sp>
    </p:spTree>
    <p:extLst>
      <p:ext uri="{BB962C8B-B14F-4D97-AF65-F5344CB8AC3E}">
        <p14:creationId xmlns:p14="http://schemas.microsoft.com/office/powerpoint/2010/main" val="1881973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11" y="121920"/>
            <a:ext cx="11974285" cy="809897"/>
          </a:xfrm>
        </p:spPr>
        <p:txBody>
          <a:bodyPr>
            <a:normAutofit fontScale="90000"/>
          </a:bodyPr>
          <a:lstStyle/>
          <a:p>
            <a:r>
              <a:rPr lang="en-US" dirty="0"/>
              <a:t>IV. Trauma-Responsive Strategies for Intervention for Students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245327"/>
            <a:ext cx="11974287" cy="4630542"/>
          </a:xfrm>
        </p:spPr>
        <p:txBody>
          <a:bodyPr>
            <a:normAutofit/>
          </a:bodyPr>
          <a:lstStyle/>
          <a:p>
            <a:r>
              <a:rPr lang="en-US" sz="3200" dirty="0"/>
              <a:t>Art can be a great way for students to express themselves</a:t>
            </a:r>
          </a:p>
          <a:p>
            <a:r>
              <a:rPr lang="en-US" sz="3200" dirty="0"/>
              <a:t>At Ethel Philips Elementary, therapists and social workers help students </a:t>
            </a:r>
            <a:r>
              <a:rPr lang="en-US" sz="3200" dirty="0" err="1"/>
              <a:t>expresss</a:t>
            </a:r>
            <a:r>
              <a:rPr lang="en-US" sz="3200" dirty="0"/>
              <a:t> themselves with sidewalk chalk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544" y="3019697"/>
            <a:ext cx="5117737" cy="383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59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BD9FE-756A-4499-86EA-193E54783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get the full PowerPoint with all the pictures: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C862C-CD02-4D2F-8280-695EFE85B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 to my website 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https://webpages.csus.edu/celeste/</a:t>
            </a:r>
            <a:endParaRPr lang="en-US" dirty="0"/>
          </a:p>
          <a:p>
            <a:endParaRPr lang="en-US" dirty="0"/>
          </a:p>
          <a:p>
            <a:r>
              <a:rPr lang="en-US" dirty="0"/>
              <a:t>Click on </a:t>
            </a:r>
            <a:r>
              <a:rPr lang="en-US"/>
              <a:t>the Workshops </a:t>
            </a:r>
            <a:r>
              <a:rPr lang="en-US" dirty="0"/>
              <a:t>link</a:t>
            </a:r>
          </a:p>
        </p:txBody>
      </p:sp>
    </p:spTree>
    <p:extLst>
      <p:ext uri="{BB962C8B-B14F-4D97-AF65-F5344CB8AC3E}">
        <p14:creationId xmlns:p14="http://schemas.microsoft.com/office/powerpoint/2010/main" val="1380794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5988" y="78378"/>
            <a:ext cx="9790609" cy="783771"/>
          </a:xfrm>
        </p:spPr>
        <p:txBody>
          <a:bodyPr/>
          <a:lstStyle/>
          <a:p>
            <a:r>
              <a:rPr lang="en-US" dirty="0"/>
              <a:t>Provide caregivers with resources: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5988" y="1036320"/>
            <a:ext cx="9790609" cy="4839548"/>
          </a:xfrm>
        </p:spPr>
        <p:txBody>
          <a:bodyPr>
            <a:normAutofit/>
          </a:bodyPr>
          <a:lstStyle/>
          <a:p>
            <a:r>
              <a:rPr lang="en-US" sz="3200" dirty="0"/>
              <a:t>Food, shelter, free medical services (e.g., dentists)</a:t>
            </a:r>
          </a:p>
          <a:p>
            <a:endParaRPr lang="en-US" sz="3200" dirty="0"/>
          </a:p>
          <a:p>
            <a:r>
              <a:rPr lang="en-US" sz="3200" dirty="0"/>
              <a:t>Point out what caregivers are already doing right</a:t>
            </a:r>
          </a:p>
          <a:p>
            <a:endParaRPr lang="en-US" sz="3200" dirty="0"/>
          </a:p>
          <a:p>
            <a:r>
              <a:rPr lang="en-US" sz="3200" dirty="0"/>
              <a:t>Provide caregivers with support groups if possible</a:t>
            </a:r>
          </a:p>
        </p:txBody>
      </p:sp>
    </p:spTree>
    <p:extLst>
      <p:ext uri="{BB962C8B-B14F-4D97-AF65-F5344CB8AC3E}">
        <p14:creationId xmlns:p14="http://schemas.microsoft.com/office/powerpoint/2010/main" val="368012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70" y="217714"/>
            <a:ext cx="11884206" cy="2201636"/>
          </a:xfrm>
        </p:spPr>
        <p:txBody>
          <a:bodyPr>
            <a:noAutofit/>
          </a:bodyPr>
          <a:lstStyle/>
          <a:p>
            <a:r>
              <a:rPr lang="en-US" sz="3200" dirty="0"/>
              <a:t>Be consistent! At CSHA with CSUS alum Lorraine H., who works at the Stockton Juvenile Facility—”Keep your promises.” Use reflective listening—make them feel heard, even though you have no solution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217" y="2311657"/>
            <a:ext cx="3239709" cy="4328630"/>
          </a:xfrm>
        </p:spPr>
      </p:pic>
    </p:spTree>
    <p:extLst>
      <p:ext uri="{BB962C8B-B14F-4D97-AF65-F5344CB8AC3E}">
        <p14:creationId xmlns:p14="http://schemas.microsoft.com/office/powerpoint/2010/main" val="3362045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-60959"/>
            <a:ext cx="9982198" cy="1043092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Provide the student with some control over the environment</a:t>
            </a:r>
            <a:r>
              <a:rPr lang="en-US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" y="982133"/>
            <a:ext cx="6872425" cy="4893735"/>
          </a:xfrm>
        </p:spPr>
        <p:txBody>
          <a:bodyPr>
            <a:normAutofit/>
          </a:bodyPr>
          <a:lstStyle/>
          <a:p>
            <a:r>
              <a:rPr lang="en-US" sz="3200" dirty="0"/>
              <a:t>Have a list of activities and have them pick which one they want to do first</a:t>
            </a:r>
          </a:p>
          <a:p>
            <a:endParaRPr lang="en-US" sz="1200" dirty="0"/>
          </a:p>
          <a:p>
            <a:r>
              <a:rPr lang="en-US" sz="3200" dirty="0"/>
              <a:t>Have them erase activities as they are completed</a:t>
            </a:r>
          </a:p>
          <a:p>
            <a:endParaRPr lang="en-US" sz="1200" dirty="0"/>
          </a:p>
          <a:p>
            <a:r>
              <a:rPr lang="en-US" sz="3200" dirty="0"/>
              <a:t>Let them choose a book to read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508" y="558316"/>
            <a:ext cx="3843395" cy="28706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955" y="3690203"/>
            <a:ext cx="4214948" cy="316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7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075" y="0"/>
            <a:ext cx="9703524" cy="1149531"/>
          </a:xfrm>
        </p:spPr>
        <p:txBody>
          <a:bodyPr>
            <a:normAutofit fontScale="90000"/>
          </a:bodyPr>
          <a:lstStyle/>
          <a:p>
            <a:r>
              <a:rPr lang="en-US" dirty="0"/>
              <a:t>Provide hands-on sensory experiences and physical play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495" y="1454331"/>
            <a:ext cx="4594196" cy="344564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54331"/>
            <a:ext cx="4959531" cy="495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490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1757" y="211606"/>
            <a:ext cx="8772072" cy="65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58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Title 1">
            <a:extLst>
              <a:ext uri="{FF2B5EF4-FFF2-40B4-BE49-F238E27FC236}">
                <a16:creationId xmlns:a16="http://schemas.microsoft.com/office/drawing/2014/main" id="{1104233D-4786-D99F-1A3F-F16B339973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pic>
        <p:nvPicPr>
          <p:cNvPr id="684035" name="Content Placeholder 4" descr="A group of people sitting at a table eating food&#10;&#10;Description automatically generated">
            <a:extLst>
              <a:ext uri="{FF2B5EF4-FFF2-40B4-BE49-F238E27FC236}">
                <a16:creationId xmlns:a16="http://schemas.microsoft.com/office/drawing/2014/main" id="{5020E57F-A86C-D5A7-AA1E-86415DD170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599" y="94005"/>
            <a:ext cx="4601757" cy="6110242"/>
          </a:xfrm>
        </p:spPr>
      </p:pic>
      <p:pic>
        <p:nvPicPr>
          <p:cNvPr id="684036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A2AFB98-0AFD-5B96-D901-47D8F3655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30163"/>
            <a:ext cx="4978400" cy="661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9EC7886-C354-78DA-81B3-973AF5830088}"/>
              </a:ext>
            </a:extLst>
          </p:cNvPr>
          <p:cNvSpPr/>
          <p:nvPr/>
        </p:nvSpPr>
        <p:spPr>
          <a:xfrm>
            <a:off x="6024785" y="2016807"/>
            <a:ext cx="247828" cy="128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93D78-5F22-F826-55B8-17CDDDFAA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17" y="-143123"/>
            <a:ext cx="9495183" cy="1065474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Kids </a:t>
            </a:r>
            <a:r>
              <a:rPr lang="en-US" sz="3200" dirty="0" err="1"/>
              <a:t>loooove</a:t>
            </a:r>
            <a:r>
              <a:rPr lang="en-US" sz="3200" dirty="0"/>
              <a:t> shaving cream! And our little therapy room smells heavenly!</a:t>
            </a:r>
          </a:p>
        </p:txBody>
      </p:sp>
      <p:pic>
        <p:nvPicPr>
          <p:cNvPr id="707587" name="Content Placeholder 7">
            <a:extLst>
              <a:ext uri="{FF2B5EF4-FFF2-40B4-BE49-F238E27FC236}">
                <a16:creationId xmlns:a16="http://schemas.microsoft.com/office/drawing/2014/main" id="{ED62DBFC-386B-52C4-513D-CC263B5F23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7826" y="915725"/>
            <a:ext cx="7549874" cy="5685101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32F7A-87AE-E878-8941-D7AC61998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060" y="102550"/>
            <a:ext cx="8706741" cy="1310325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Shaving cream gives good tactile feedback in writing letters and words:</a:t>
            </a:r>
          </a:p>
        </p:txBody>
      </p:sp>
      <p:pic>
        <p:nvPicPr>
          <p:cNvPr id="709635" name="Content Placeholder 7">
            <a:extLst>
              <a:ext uri="{FF2B5EF4-FFF2-40B4-BE49-F238E27FC236}">
                <a16:creationId xmlns:a16="http://schemas.microsoft.com/office/drawing/2014/main" id="{A175D1EF-88C0-96D9-2FB9-4B943F7B77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87320" y="1434523"/>
            <a:ext cx="3740060" cy="4988301"/>
          </a:xfrm>
        </p:spPr>
      </p:pic>
      <p:pic>
        <p:nvPicPr>
          <p:cNvPr id="709636" name="Picture 8">
            <a:extLst>
              <a:ext uri="{FF2B5EF4-FFF2-40B4-BE49-F238E27FC236}">
                <a16:creationId xmlns:a16="http://schemas.microsoft.com/office/drawing/2014/main" id="{4AF68CD4-0CCF-020F-24B3-6689B44CC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21" y="1412875"/>
            <a:ext cx="3182878" cy="424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9637" name="Picture 9">
            <a:extLst>
              <a:ext uri="{FF2B5EF4-FFF2-40B4-BE49-F238E27FC236}">
                <a16:creationId xmlns:a16="http://schemas.microsoft.com/office/drawing/2014/main" id="{2C384E84-53A5-FA02-3D48-F11D5B397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99" y="1982920"/>
            <a:ext cx="3101901" cy="413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D3F29-E5E5-4E15-4A63-D6DA948A6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103188"/>
            <a:ext cx="8305800" cy="811212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Haley traces her name in the sanitizing spray at the end of therapy</a:t>
            </a:r>
          </a:p>
        </p:txBody>
      </p:sp>
      <p:pic>
        <p:nvPicPr>
          <p:cNvPr id="710659" name="Content Placeholder 4" descr="A picture containing indoor, floor, person, little&#10;&#10;Description automatically generated">
            <a:extLst>
              <a:ext uri="{FF2B5EF4-FFF2-40B4-BE49-F238E27FC236}">
                <a16:creationId xmlns:a16="http://schemas.microsoft.com/office/drawing/2014/main" id="{041BB7DF-E45B-91F6-BDA9-DC3ED29ADB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54488" y="1258348"/>
            <a:ext cx="4198814" cy="5586951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A88AD-32F6-5403-5E56-AEF86B9FF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274638"/>
            <a:ext cx="11224591" cy="544346"/>
          </a:xfrm>
        </p:spPr>
        <p:txBody>
          <a:bodyPr/>
          <a:lstStyle/>
          <a:p>
            <a:pPr>
              <a:defRPr/>
            </a:pPr>
            <a:r>
              <a:rPr lang="en-US" dirty="0"/>
              <a:t>Melissa and Doug</a:t>
            </a:r>
          </a:p>
        </p:txBody>
      </p:sp>
      <p:pic>
        <p:nvPicPr>
          <p:cNvPr id="746499" name="Content Placeholder 5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F13256D4-957C-7921-BFFC-EFADC0B80D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3099" y="815396"/>
            <a:ext cx="8126911" cy="6122781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95B5A-69F6-9A83-D843-8D14DE4F5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connect on social media: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AB6E6-71BF-32F9-548E-3EFA38427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85" y="1371601"/>
            <a:ext cx="11164815" cy="4754564"/>
          </a:xfrm>
        </p:spPr>
        <p:txBody>
          <a:bodyPr/>
          <a:lstStyle/>
          <a:p>
            <a:r>
              <a:rPr lang="en-US" sz="3600" dirty="0"/>
              <a:t>Instagram:</a:t>
            </a:r>
          </a:p>
          <a:p>
            <a:endParaRPr lang="en-US" sz="3600" dirty="0"/>
          </a:p>
          <a:p>
            <a:r>
              <a:rPr lang="en-US" sz="3600" dirty="0" err="1"/>
              <a:t>dr.celesteroseberry</a:t>
            </a:r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Tik Tok:</a:t>
            </a:r>
          </a:p>
          <a:p>
            <a:endParaRPr lang="en-US" sz="3600" dirty="0"/>
          </a:p>
          <a:p>
            <a:r>
              <a:rPr lang="en-US" sz="3600" dirty="0"/>
              <a:t>@celesteroseberry</a:t>
            </a:r>
          </a:p>
          <a:p>
            <a:endParaRPr lang="en-US" sz="3600" dirty="0"/>
          </a:p>
          <a:p>
            <a:r>
              <a:rPr lang="en-US" sz="3600" dirty="0"/>
              <a:t>Facebook: Celeste Roseberry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F01758-8DCE-4A07-568E-535BB41A51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43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D38FB-AFCA-09F8-9BF7-E870BA066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04" y="274638"/>
            <a:ext cx="10946296" cy="647713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Soft sensory balls are comforting</a:t>
            </a:r>
          </a:p>
        </p:txBody>
      </p:sp>
      <p:pic>
        <p:nvPicPr>
          <p:cNvPr id="751619" name="Content Placeholder 3">
            <a:extLst>
              <a:ext uri="{FF2B5EF4-FFF2-40B4-BE49-F238E27FC236}">
                <a16:creationId xmlns:a16="http://schemas.microsoft.com/office/drawing/2014/main" id="{393CCFF1-6D07-30F5-F82C-22137FA9F1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6500" y="890229"/>
            <a:ext cx="7794688" cy="5844525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CFE2A-C46A-4499-A3FC-F6D0DD9E1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752643" name="Content Placeholder 3">
            <a:extLst>
              <a:ext uri="{FF2B5EF4-FFF2-40B4-BE49-F238E27FC236}">
                <a16:creationId xmlns:a16="http://schemas.microsoft.com/office/drawing/2014/main" id="{BE2B173E-7E64-BEC7-A151-D21FAC7A67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247650"/>
            <a:ext cx="8510588" cy="638175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390" y="171315"/>
            <a:ext cx="4604160" cy="612611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140" y="518158"/>
            <a:ext cx="7418175" cy="554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65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" y="1"/>
            <a:ext cx="11913327" cy="853440"/>
          </a:xfrm>
        </p:spPr>
        <p:txBody>
          <a:bodyPr>
            <a:normAutofit/>
          </a:bodyPr>
          <a:lstStyle/>
          <a:p>
            <a:r>
              <a:rPr lang="en-US" sz="3200" dirty="0"/>
              <a:t>Incorporate a growth mindset—it’s about hard work and effort!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851" y="708252"/>
            <a:ext cx="4476206" cy="5968277"/>
          </a:xfrm>
        </p:spPr>
      </p:pic>
    </p:spTree>
    <p:extLst>
      <p:ext uri="{BB962C8B-B14F-4D97-AF65-F5344CB8AC3E}">
        <p14:creationId xmlns:p14="http://schemas.microsoft.com/office/powerpoint/2010/main" val="17246624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87459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239713"/>
            <a:ext cx="4953000" cy="6604000"/>
          </a:xfrm>
        </p:spPr>
      </p:pic>
    </p:spTree>
    <p:extLst>
      <p:ext uri="{BB962C8B-B14F-4D97-AF65-F5344CB8AC3E}">
        <p14:creationId xmlns:p14="http://schemas.microsoft.com/office/powerpoint/2010/main" val="19541178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109" y="0"/>
            <a:ext cx="9973489" cy="661851"/>
          </a:xfrm>
        </p:spPr>
        <p:txBody>
          <a:bodyPr>
            <a:normAutofit fontScale="90000"/>
          </a:bodyPr>
          <a:lstStyle/>
          <a:p>
            <a:r>
              <a:rPr lang="en-US" dirty="0"/>
              <a:t>Discuss the language of feelings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6949" y="940526"/>
            <a:ext cx="5503817" cy="4935342"/>
          </a:xfrm>
        </p:spPr>
        <p:txBody>
          <a:bodyPr>
            <a:normAutofit/>
          </a:bodyPr>
          <a:lstStyle/>
          <a:p>
            <a:r>
              <a:rPr lang="en-US" sz="3200" dirty="0"/>
              <a:t>Give students the vocabulary to describe what they are feeling </a:t>
            </a:r>
          </a:p>
          <a:p>
            <a:endParaRPr lang="en-US" sz="3200" dirty="0"/>
          </a:p>
          <a:p>
            <a:r>
              <a:rPr lang="en-US" sz="3200" dirty="0"/>
              <a:t>Talk about ways to handle negative emotions without hurting others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095" y="1349827"/>
            <a:ext cx="5240905" cy="391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1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0D1B75E5-B86F-6338-04F1-B93F26C44C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8610600" cy="685800"/>
          </a:xfrm>
        </p:spPr>
        <p:txBody>
          <a:bodyPr/>
          <a:lstStyle/>
          <a:p>
            <a:r>
              <a:rPr lang="en-US" altLang="en-US" sz="3200"/>
              <a:t>“Sarah,” 7 years, reads all but 2 sight words fluently and tells me her story</a:t>
            </a:r>
          </a:p>
        </p:txBody>
      </p:sp>
      <p:pic>
        <p:nvPicPr>
          <p:cNvPr id="22531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EAFB9DAA-6A5A-9DEC-FAA7-392F55FBF3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94126" y="865189"/>
            <a:ext cx="4511675" cy="6015037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AE2548-BF2B-7487-0936-3323E26C6EB5}"/>
              </a:ext>
            </a:extLst>
          </p:cNvPr>
          <p:cNvSpPr/>
          <p:nvPr/>
        </p:nvSpPr>
        <p:spPr>
          <a:xfrm>
            <a:off x="5029200" y="1295400"/>
            <a:ext cx="9144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22" y="1"/>
            <a:ext cx="10837875" cy="453006"/>
          </a:xfrm>
        </p:spPr>
        <p:txBody>
          <a:bodyPr>
            <a:normAutofit fontScale="90000"/>
          </a:bodyPr>
          <a:lstStyle/>
          <a:p>
            <a:r>
              <a:rPr lang="en-US" dirty="0"/>
              <a:t>Social stories (e.g., Carol Gray 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09739A-5ED6-44EB-AE44-DCE006711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38" y="780177"/>
            <a:ext cx="11230062" cy="4520488"/>
          </a:xfrm>
        </p:spPr>
        <p:txBody>
          <a:bodyPr/>
          <a:lstStyle/>
          <a:p>
            <a:r>
              <a:rPr lang="en-US" sz="3200" dirty="0"/>
              <a:t>I also like Michelle Winner-Garcia’s stories and materials</a:t>
            </a:r>
          </a:p>
          <a:p>
            <a:endParaRPr lang="en-US" sz="3200" dirty="0"/>
          </a:p>
          <a:p>
            <a:r>
              <a:rPr lang="en-US" sz="3200" dirty="0"/>
              <a:t>We </a:t>
            </a:r>
            <a:r>
              <a:rPr lang="en-US" sz="3200"/>
              <a:t>can show </a:t>
            </a:r>
            <a:r>
              <a:rPr lang="en-US" sz="3200" dirty="0"/>
              <a:t>videos that are funny and help kids see the impact of their behavior on others—without hurting their feelings</a:t>
            </a:r>
          </a:p>
          <a:p>
            <a:endParaRPr lang="en-US" sz="3200" dirty="0"/>
          </a:p>
          <a:p>
            <a:r>
              <a:rPr lang="en-US" sz="3200" dirty="0"/>
              <a:t>We ask “How is Donkey annoying? What could he do instead?”</a:t>
            </a:r>
          </a:p>
          <a:p>
            <a:endParaRPr lang="en-US" sz="3200" dirty="0"/>
          </a:p>
          <a:p>
            <a:r>
              <a:rPr lang="en-US" sz="3200" dirty="0">
                <a:hlinkClick r:id="rId2"/>
              </a:rPr>
              <a:t>https://www.youtube.com/watch?v=BY9Kxa6AdZ0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2478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55B15-A253-025A-C279-E84B4BE35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002" y="1"/>
            <a:ext cx="11431398" cy="5300664"/>
          </a:xfrm>
        </p:spPr>
        <p:txBody>
          <a:bodyPr/>
          <a:lstStyle/>
          <a:p>
            <a:r>
              <a:rPr lang="en-US" dirty="0"/>
              <a:t>Explicitly teach empathy and theory of mind skills</a:t>
            </a:r>
          </a:p>
          <a:p>
            <a:endParaRPr lang="en-US" dirty="0"/>
          </a:p>
          <a:p>
            <a:r>
              <a:rPr lang="en-US" dirty="0"/>
              <a:t>Help students learn how to feel and respond to the emotions of others</a:t>
            </a:r>
          </a:p>
          <a:p>
            <a:endParaRPr lang="en-US" dirty="0"/>
          </a:p>
          <a:p>
            <a:r>
              <a:rPr lang="en-US" dirty="0"/>
              <a:t>Help them learn to express empathy</a:t>
            </a:r>
          </a:p>
          <a:p>
            <a:endParaRPr lang="en-US" dirty="0"/>
          </a:p>
          <a:p>
            <a:r>
              <a:rPr lang="en-US" dirty="0"/>
              <a:t>Help them learn appropriate school behavior</a:t>
            </a:r>
          </a:p>
        </p:txBody>
      </p:sp>
    </p:spTree>
    <p:extLst>
      <p:ext uri="{BB962C8B-B14F-4D97-AF65-F5344CB8AC3E}">
        <p14:creationId xmlns:p14="http://schemas.microsoft.com/office/powerpoint/2010/main" val="19988344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066" y="-58722"/>
            <a:ext cx="10032532" cy="687896"/>
          </a:xfrm>
        </p:spPr>
        <p:txBody>
          <a:bodyPr>
            <a:noAutofit/>
          </a:bodyPr>
          <a:lstStyle/>
          <a:p>
            <a:r>
              <a:rPr lang="en-US" sz="3200" dirty="0"/>
              <a:t>There are great </a:t>
            </a:r>
            <a:r>
              <a:rPr lang="en-US" sz="3200" dirty="0" err="1"/>
              <a:t>youtube</a:t>
            </a:r>
            <a:r>
              <a:rPr lang="en-US" sz="3200" dirty="0"/>
              <a:t> videos: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065" y="771787"/>
            <a:ext cx="10032532" cy="5104081"/>
          </a:xfrm>
        </p:spPr>
        <p:txBody>
          <a:bodyPr/>
          <a:lstStyle/>
          <a:p>
            <a:r>
              <a:rPr lang="en-US" sz="3200" b="1" dirty="0"/>
              <a:t>Following Expectations at School Video Social Story</a:t>
            </a:r>
          </a:p>
          <a:p>
            <a:r>
              <a:rPr lang="en-US" sz="3200" b="1" dirty="0">
                <a:hlinkClick r:id="rId2"/>
              </a:rPr>
              <a:t>https://www.youtube.com/watch?v=uDafP7lbmvI</a:t>
            </a:r>
            <a:endParaRPr lang="en-US" b="1" dirty="0"/>
          </a:p>
          <a:p>
            <a:endParaRPr lang="en-US" sz="1050" b="1" dirty="0"/>
          </a:p>
          <a:p>
            <a:endParaRPr lang="en-US" sz="800" dirty="0"/>
          </a:p>
          <a:p>
            <a:r>
              <a:rPr lang="en-US" sz="3200" b="1" dirty="0"/>
              <a:t>Choosing a Tool to Stay Calm at School Video Social Story</a:t>
            </a:r>
          </a:p>
          <a:p>
            <a:r>
              <a:rPr lang="en-US" sz="3200" b="1" dirty="0">
                <a:hlinkClick r:id="rId3"/>
              </a:rPr>
              <a:t>https://www.google.com/search?q=Choosing+a+Tool+to+Stay+Calm+at+School+Video+Social+Story&amp;rlz=1C1GCEA_enUS1076US1076&amp;oq=Choosing+a+Tool+to+Stay+Calm+at+School+Video+Social+Story&amp;gs_lcrp=EgZjaHJvbWUyBggAEEUYOTIHCAEQIR</a:t>
            </a:r>
            <a:endParaRPr lang="en-US" sz="3200" b="1" dirty="0"/>
          </a:p>
          <a:p>
            <a:endParaRPr lang="en-US" sz="32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569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5136" y="0"/>
            <a:ext cx="9751462" cy="376015"/>
          </a:xfrm>
        </p:spPr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44381"/>
            <a:ext cx="11765281" cy="5756121"/>
          </a:xfrm>
        </p:spPr>
        <p:txBody>
          <a:bodyPr>
            <a:noAutofit/>
          </a:bodyPr>
          <a:lstStyle/>
          <a:p>
            <a:r>
              <a:rPr lang="en-US" sz="3200" dirty="0"/>
              <a:t>I. Introduction</a:t>
            </a:r>
          </a:p>
          <a:p>
            <a:r>
              <a:rPr lang="en-US" sz="3200" dirty="0"/>
              <a:t>II. Possible Effects of Trauma on Language and Cognition in Mainstream </a:t>
            </a:r>
            <a:r>
              <a:rPr lang="en-US" sz="3200"/>
              <a:t>and Diverse Children</a:t>
            </a:r>
            <a:endParaRPr lang="en-US" sz="3200" dirty="0"/>
          </a:p>
          <a:p>
            <a:r>
              <a:rPr lang="en-US" sz="3200" dirty="0"/>
              <a:t>III. Trauma-Responsive Strategies for Intervention for Students with </a:t>
            </a:r>
            <a:r>
              <a:rPr lang="en-US" dirty="0"/>
              <a:t>Communication Disorders</a:t>
            </a:r>
            <a:endParaRPr lang="en-US" sz="3200" dirty="0"/>
          </a:p>
          <a:p>
            <a:r>
              <a:rPr lang="en-US" sz="3200" dirty="0"/>
              <a:t>IV. Restorative Justice Strategies for Addressing Hurtful Behavior</a:t>
            </a:r>
          </a:p>
          <a:p>
            <a:r>
              <a:rPr lang="en-US" sz="3200" dirty="0"/>
              <a:t>V. Stress Reduction Techniques</a:t>
            </a:r>
          </a:p>
          <a:p>
            <a:r>
              <a:rPr lang="en-US" dirty="0"/>
              <a:t>VI. Implementing a Growth Mindset</a:t>
            </a:r>
          </a:p>
        </p:txBody>
      </p:sp>
    </p:spTree>
    <p:extLst>
      <p:ext uri="{BB962C8B-B14F-4D97-AF65-F5344CB8AC3E}">
        <p14:creationId xmlns:p14="http://schemas.microsoft.com/office/powerpoint/2010/main" val="20382254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84744-E5BC-8BB7-4A8F-88D880812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120" y="274638"/>
            <a:ext cx="10813279" cy="383388"/>
          </a:xfrm>
        </p:spPr>
        <p:txBody>
          <a:bodyPr/>
          <a:lstStyle/>
          <a:p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77B86-8A72-B1C5-E2E0-40523BD6A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508" y="159391"/>
            <a:ext cx="10902891" cy="5141273"/>
          </a:xfrm>
        </p:spPr>
        <p:txBody>
          <a:bodyPr/>
          <a:lstStyle/>
          <a:p>
            <a:r>
              <a:rPr lang="en-US" dirty="0"/>
              <a:t>Use play to teach positive ways to share emotions face to face through verbal and nonverbal means (Vincent)</a:t>
            </a:r>
          </a:p>
          <a:p>
            <a:endParaRPr lang="en-US" dirty="0"/>
          </a:p>
        </p:txBody>
      </p:sp>
      <p:pic>
        <p:nvPicPr>
          <p:cNvPr id="5" name="Picture 4" descr="A picture containing text, table, worktable, desk&#10;&#10;Description automatically generated">
            <a:extLst>
              <a:ext uri="{FF2B5EF4-FFF2-40B4-BE49-F238E27FC236}">
                <a16:creationId xmlns:a16="http://schemas.microsoft.com/office/drawing/2014/main" id="{DA13BEA5-CC2C-4CC4-2466-FD060DE15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945" y="2001837"/>
            <a:ext cx="6096000" cy="4581525"/>
          </a:xfrm>
          <a:prstGeom prst="rect">
            <a:avLst/>
          </a:prstGeom>
        </p:spPr>
      </p:pic>
      <p:pic>
        <p:nvPicPr>
          <p:cNvPr id="7" name="Picture 6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BF4835A6-0EF4-EB32-543C-AE53B77A9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62" y="2579252"/>
            <a:ext cx="4392087" cy="329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023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149" y="0"/>
            <a:ext cx="9901101" cy="1352549"/>
          </a:xfrm>
        </p:spPr>
        <p:txBody>
          <a:bodyPr>
            <a:normAutofit fontScale="90000"/>
          </a:bodyPr>
          <a:lstStyle/>
          <a:p>
            <a:r>
              <a:rPr lang="en-US" dirty="0"/>
              <a:t>Puppets can help students express their feelings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4095" y="1896111"/>
            <a:ext cx="6191250" cy="3238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13" y="2008959"/>
            <a:ext cx="5990682" cy="399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189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0FC42-0E70-961B-1C24-704F0D550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62370"/>
            <a:ext cx="11861562" cy="598206"/>
          </a:xfrm>
        </p:spPr>
        <p:txBody>
          <a:bodyPr/>
          <a:lstStyle/>
          <a:p>
            <a:pPr algn="l"/>
            <a:r>
              <a:rPr lang="en-US" sz="3600" dirty="0" err="1"/>
              <a:t>Kimochis</a:t>
            </a:r>
            <a:r>
              <a:rPr lang="en-US" sz="3600" dirty="0"/>
              <a:t>—Ellen Pritchard Dodge—for young children:</a:t>
            </a:r>
          </a:p>
        </p:txBody>
      </p:sp>
      <p:pic>
        <p:nvPicPr>
          <p:cNvPr id="7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7CDBAFC3-CD22-12E4-B3D8-63E9DF74B0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824" y="905854"/>
            <a:ext cx="8149504" cy="6124863"/>
          </a:xfrm>
        </p:spPr>
      </p:pic>
    </p:spTree>
    <p:extLst>
      <p:ext uri="{BB962C8B-B14F-4D97-AF65-F5344CB8AC3E}">
        <p14:creationId xmlns:p14="http://schemas.microsoft.com/office/powerpoint/2010/main" val="33236864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984A2-0EE3-86D7-9F1C-18C35A241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110" y="94004"/>
            <a:ext cx="11095290" cy="752030"/>
          </a:xfrm>
        </p:spPr>
        <p:txBody>
          <a:bodyPr/>
          <a:lstStyle/>
          <a:p>
            <a:r>
              <a:rPr lang="en-US" sz="3200" dirty="0"/>
              <a:t>For older students—these are activities at the high school where I serve high-risk teen young men:</a:t>
            </a:r>
          </a:p>
        </p:txBody>
      </p:sp>
      <p:pic>
        <p:nvPicPr>
          <p:cNvPr id="5" name="Content Placeholder 4" descr="Text, whiteboard&#10;&#10;Description automatically generated">
            <a:extLst>
              <a:ext uri="{FF2B5EF4-FFF2-40B4-BE49-F238E27FC236}">
                <a16:creationId xmlns:a16="http://schemas.microsoft.com/office/drawing/2014/main" id="{D2E94CD8-2C0B-3B70-B624-47724D66D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242" y="1121269"/>
            <a:ext cx="4285382" cy="5701963"/>
          </a:xfrm>
        </p:spPr>
      </p:pic>
    </p:spTree>
    <p:extLst>
      <p:ext uri="{BB962C8B-B14F-4D97-AF65-F5344CB8AC3E}">
        <p14:creationId xmlns:p14="http://schemas.microsoft.com/office/powerpoint/2010/main" val="28686935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483C6-8CED-AA01-FE23-99BF7657A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BF5222D2-5F7C-3686-52C6-E70CCFE472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92975" y="1003712"/>
            <a:ext cx="6502200" cy="4876650"/>
          </a:xfrm>
        </p:spPr>
      </p:pic>
      <p:pic>
        <p:nvPicPr>
          <p:cNvPr id="8" name="Picture 7" descr="A white board with green writing&#10;&#10;Description automatically generated with low confidence">
            <a:extLst>
              <a:ext uri="{FF2B5EF4-FFF2-40B4-BE49-F238E27FC236}">
                <a16:creationId xmlns:a16="http://schemas.microsoft.com/office/drawing/2014/main" id="{9CC6389E-8031-8E3F-A5CD-52D7E5CE0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392" y="980896"/>
            <a:ext cx="6528275" cy="489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737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767" y="165464"/>
            <a:ext cx="10321832" cy="1149530"/>
          </a:xfrm>
        </p:spPr>
        <p:txBody>
          <a:bodyPr/>
          <a:lstStyle/>
          <a:p>
            <a:r>
              <a:rPr lang="en-US" dirty="0"/>
              <a:t>Start each therapy session: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6651" y="1314995"/>
            <a:ext cx="9929946" cy="4560874"/>
          </a:xfrm>
        </p:spPr>
        <p:txBody>
          <a:bodyPr>
            <a:normAutofit/>
          </a:bodyPr>
          <a:lstStyle/>
          <a:p>
            <a:r>
              <a:rPr lang="en-US" sz="3200" dirty="0"/>
              <a:t>With a “high and low” of the day</a:t>
            </a:r>
          </a:p>
          <a:p>
            <a:endParaRPr lang="en-US" sz="3200" dirty="0"/>
          </a:p>
          <a:p>
            <a:r>
              <a:rPr lang="en-US" sz="3200" dirty="0"/>
              <a:t>“We got a new puppy!”</a:t>
            </a:r>
          </a:p>
          <a:p>
            <a:endParaRPr lang="en-US" sz="3200" dirty="0"/>
          </a:p>
          <a:p>
            <a:r>
              <a:rPr lang="en-US" sz="3200" dirty="0"/>
              <a:t>“My uncle just got out of prison!”</a:t>
            </a:r>
          </a:p>
        </p:txBody>
      </p:sp>
    </p:spTree>
    <p:extLst>
      <p:ext uri="{BB962C8B-B14F-4D97-AF65-F5344CB8AC3E}">
        <p14:creationId xmlns:p14="http://schemas.microsoft.com/office/powerpoint/2010/main" val="23077165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83" y="0"/>
            <a:ext cx="11643360" cy="42672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Discussion starters after a traumatic event: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190" y="531223"/>
            <a:ext cx="11129554" cy="6122126"/>
          </a:xfrm>
        </p:spPr>
        <p:txBody>
          <a:bodyPr>
            <a:normAutofit fontScale="92500"/>
          </a:bodyPr>
          <a:lstStyle/>
          <a:p>
            <a:r>
              <a:rPr lang="en-US" sz="3200" dirty="0"/>
              <a:t>What has this been like for you? </a:t>
            </a:r>
          </a:p>
          <a:p>
            <a:r>
              <a:rPr lang="en-US" sz="3200" dirty="0"/>
              <a:t>How have you been taking care of yourself? </a:t>
            </a:r>
          </a:p>
          <a:p>
            <a:r>
              <a:rPr lang="en-US" sz="3200" dirty="0"/>
              <a:t>How have you been taking care of others? </a:t>
            </a:r>
          </a:p>
          <a:p>
            <a:r>
              <a:rPr lang="en-US" sz="3200" dirty="0"/>
              <a:t>Where have you seen helpers? </a:t>
            </a:r>
          </a:p>
          <a:p>
            <a:r>
              <a:rPr lang="en-US" sz="3200" dirty="0"/>
              <a:t>How can we support each other? </a:t>
            </a:r>
          </a:p>
          <a:p>
            <a:r>
              <a:rPr lang="en-US" sz="3200" dirty="0"/>
              <a:t>How did you help your family during or after the disaster? </a:t>
            </a:r>
          </a:p>
          <a:p>
            <a:r>
              <a:rPr lang="en-US" sz="3200" dirty="0"/>
              <a:t>How could you help your family if you were in another disaster? </a:t>
            </a:r>
          </a:p>
          <a:p>
            <a:r>
              <a:rPr lang="en-US" sz="3200" dirty="0"/>
              <a:t>Did anything good or positive happen because of the disaster? </a:t>
            </a:r>
          </a:p>
          <a:p>
            <a:r>
              <a:rPr lang="en-US" sz="3200" dirty="0"/>
              <a:t>Did you learn anything? </a:t>
            </a:r>
          </a:p>
          <a:p>
            <a:r>
              <a:rPr lang="en-US" sz="3200" dirty="0"/>
              <a:t>What has this experience made you grateful for?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9343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171" y="226503"/>
            <a:ext cx="10569427" cy="679188"/>
          </a:xfrm>
        </p:spPr>
        <p:txBody>
          <a:bodyPr>
            <a:normAutofit fontScale="90000"/>
          </a:bodyPr>
          <a:lstStyle/>
          <a:p>
            <a:r>
              <a:rPr lang="en-US" dirty="0"/>
              <a:t>Ramon as we are walking along practicing /r/: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8274" y="1619794"/>
            <a:ext cx="5686697" cy="4256074"/>
          </a:xfrm>
        </p:spPr>
        <p:txBody>
          <a:bodyPr>
            <a:normAutofit/>
          </a:bodyPr>
          <a:lstStyle/>
          <a:p>
            <a:r>
              <a:rPr lang="en-US" sz="3200" dirty="0"/>
              <a:t>My uncle just got sentenced to life. He is 24. When he was 19, as part of gang activity he shot and killed 2 teenagers.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129" y="905691"/>
            <a:ext cx="4295957" cy="572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939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4069" y="1"/>
            <a:ext cx="9912529" cy="731520"/>
          </a:xfrm>
        </p:spPr>
        <p:txBody>
          <a:bodyPr>
            <a:normAutofit fontScale="90000"/>
          </a:bodyPr>
          <a:lstStyle/>
          <a:p>
            <a:r>
              <a:rPr lang="en-US" dirty="0"/>
              <a:t>For older students…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5657" y="940527"/>
            <a:ext cx="9720939" cy="4935342"/>
          </a:xfrm>
        </p:spPr>
        <p:txBody>
          <a:bodyPr>
            <a:normAutofit/>
          </a:bodyPr>
          <a:lstStyle/>
          <a:p>
            <a:r>
              <a:rPr lang="en-US" sz="3200" dirty="0"/>
              <a:t>Dialogue journals help</a:t>
            </a:r>
          </a:p>
          <a:p>
            <a:endParaRPr lang="en-US" sz="3200" dirty="0"/>
          </a:p>
          <a:p>
            <a:r>
              <a:rPr lang="en-US" sz="3200" dirty="0"/>
              <a:t>They write out their thoughts in a safe space</a:t>
            </a:r>
          </a:p>
          <a:p>
            <a:endParaRPr lang="en-US" sz="3200" dirty="0"/>
          </a:p>
          <a:p>
            <a:r>
              <a:rPr lang="en-US" sz="3200" dirty="0"/>
              <a:t>The professional then writes responses</a:t>
            </a:r>
          </a:p>
          <a:p>
            <a:endParaRPr lang="en-US" sz="3200" dirty="0"/>
          </a:p>
          <a:p>
            <a:r>
              <a:rPr lang="en-US" sz="3200" dirty="0"/>
              <a:t>A reciprocal relationship is established</a:t>
            </a:r>
          </a:p>
        </p:txBody>
      </p:sp>
    </p:spTree>
    <p:extLst>
      <p:ext uri="{BB962C8B-B14F-4D97-AF65-F5344CB8AC3E}">
        <p14:creationId xmlns:p14="http://schemas.microsoft.com/office/powerpoint/2010/main" val="137271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CE582-287E-D4A2-8F0C-C9151B778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79" y="125835"/>
            <a:ext cx="9219501" cy="5972961"/>
          </a:xfrm>
        </p:spPr>
        <p:txBody>
          <a:bodyPr/>
          <a:lstStyle/>
          <a:p>
            <a:r>
              <a:rPr lang="en-US" dirty="0"/>
              <a:t>Caring mentors are very helpful</a:t>
            </a:r>
          </a:p>
          <a:p>
            <a:endParaRPr lang="en-US" sz="1000" dirty="0"/>
          </a:p>
          <a:p>
            <a:r>
              <a:rPr lang="en-US" dirty="0"/>
              <a:t>In some studies, they have found positive emotional and academic outcomes when children/students meet with mentors 1-4 hours per week</a:t>
            </a:r>
          </a:p>
          <a:p>
            <a:endParaRPr lang="en-US" sz="1050" dirty="0"/>
          </a:p>
          <a:p>
            <a:r>
              <a:rPr lang="en-US" sz="3200" dirty="0"/>
              <a:t>In some high schools, there is a service learning component where you need to do X hours of community service to graduate from high school</a:t>
            </a:r>
          </a:p>
          <a:p>
            <a:endParaRPr lang="en-US" sz="1000" dirty="0"/>
          </a:p>
          <a:p>
            <a:r>
              <a:rPr lang="en-US" sz="3200" dirty="0"/>
              <a:t>College students are a great resource—Generation Z is documented to be the best of all generations at caring for and bettering their communities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D6623E-6972-4891-83F6-E34662E7D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19452">
            <a:off x="8715678" y="526691"/>
            <a:ext cx="3032827" cy="170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64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II. Possible Effects of Trauma on Language and Cognition of Children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We have increasing numbers of students coming to school who have experienced trauma</a:t>
            </a:r>
          </a:p>
          <a:p>
            <a:endParaRPr lang="en-US" sz="3200" dirty="0"/>
          </a:p>
          <a:p>
            <a:r>
              <a:rPr lang="en-US" sz="3200" dirty="0"/>
              <a:t>This is due to reasons such as the Covid-19 pandemic, wars (leading to increased numbers of immigrants and refugees), displacement, etc.</a:t>
            </a:r>
          </a:p>
        </p:txBody>
      </p:sp>
    </p:spTree>
    <p:extLst>
      <p:ext uri="{BB962C8B-B14F-4D97-AF65-F5344CB8AC3E}">
        <p14:creationId xmlns:p14="http://schemas.microsoft.com/office/powerpoint/2010/main" val="40718867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60960"/>
            <a:ext cx="10896598" cy="626937"/>
          </a:xfrm>
        </p:spPr>
        <p:txBody>
          <a:bodyPr>
            <a:normAutofit fontScale="90000"/>
          </a:bodyPr>
          <a:lstStyle/>
          <a:p>
            <a:r>
              <a:rPr lang="en-US" dirty="0"/>
              <a:t>Target narrative skills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2447" y="1306286"/>
            <a:ext cx="6026330" cy="45695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Make story books where students draw out and write about their daily routines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Help them draw out stories sequentially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667" y="931418"/>
            <a:ext cx="4988333" cy="374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3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31" y="0"/>
            <a:ext cx="11678195" cy="1419497"/>
          </a:xfrm>
        </p:spPr>
        <p:txBody>
          <a:bodyPr>
            <a:normAutofit/>
          </a:bodyPr>
          <a:lstStyle/>
          <a:p>
            <a:r>
              <a:rPr lang="en-US" dirty="0"/>
              <a:t>Train students: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0857" y="1193074"/>
            <a:ext cx="10025740" cy="4682794"/>
          </a:xfrm>
        </p:spPr>
        <p:txBody>
          <a:bodyPr>
            <a:normAutofit/>
          </a:bodyPr>
          <a:lstStyle/>
          <a:p>
            <a:r>
              <a:rPr lang="en-US" sz="3600" dirty="0"/>
              <a:t>To use positive self talk and a growth mindset</a:t>
            </a:r>
          </a:p>
          <a:p>
            <a:endParaRPr lang="en-US" sz="3600" dirty="0"/>
          </a:p>
          <a:p>
            <a:r>
              <a:rPr lang="en-US" sz="3600" dirty="0"/>
              <a:t>Many have learned helplessness as a result of trauma</a:t>
            </a:r>
          </a:p>
        </p:txBody>
      </p:sp>
    </p:spTree>
    <p:extLst>
      <p:ext uri="{BB962C8B-B14F-4D97-AF65-F5344CB8AC3E}">
        <p14:creationId xmlns:p14="http://schemas.microsoft.com/office/powerpoint/2010/main" val="273553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1782" y="78377"/>
            <a:ext cx="9694815" cy="1288870"/>
          </a:xfrm>
        </p:spPr>
        <p:txBody>
          <a:bodyPr>
            <a:normAutofit/>
          </a:bodyPr>
          <a:lstStyle/>
          <a:p>
            <a:r>
              <a:rPr lang="en-US" sz="3200" dirty="0"/>
              <a:t>V. Restorative Justice Strategies for Addressing Hurtful Behavior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697" y="1297577"/>
            <a:ext cx="9781900" cy="4578291"/>
          </a:xfrm>
        </p:spPr>
        <p:txBody>
          <a:bodyPr>
            <a:normAutofit/>
          </a:bodyPr>
          <a:lstStyle/>
          <a:p>
            <a:r>
              <a:rPr lang="en-US" sz="3200" dirty="0"/>
              <a:t>The high security school where I see my teen young men is a restorative justice facility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873" y="2747605"/>
            <a:ext cx="5100992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93" y="2384940"/>
            <a:ext cx="3405052" cy="453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039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747001"/>
            <a:ext cx="9601197" cy="393822"/>
          </a:xfrm>
        </p:spPr>
        <p:txBody>
          <a:bodyPr>
            <a:normAutofit fontScale="90000"/>
          </a:bodyPr>
          <a:lstStyle/>
          <a:p>
            <a:r>
              <a:rPr lang="en-US" dirty="0"/>
              <a:t>It’s important…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2114" y="1532709"/>
            <a:ext cx="9764483" cy="4343159"/>
          </a:xfrm>
        </p:spPr>
        <p:txBody>
          <a:bodyPr>
            <a:normAutofit/>
          </a:bodyPr>
          <a:lstStyle/>
          <a:p>
            <a:r>
              <a:rPr lang="en-US" sz="3200" dirty="0"/>
              <a:t>To not ask “What is wrong with the student?”</a:t>
            </a:r>
          </a:p>
          <a:p>
            <a:endParaRPr lang="en-US" sz="3200" dirty="0"/>
          </a:p>
          <a:p>
            <a:r>
              <a:rPr lang="en-US" sz="3200" dirty="0"/>
              <a:t>Instead, ask “What happened to the student?”</a:t>
            </a:r>
          </a:p>
          <a:p>
            <a:endParaRPr lang="en-US" sz="3200" dirty="0"/>
          </a:p>
          <a:p>
            <a:r>
              <a:rPr lang="en-US" sz="3200" dirty="0"/>
              <a:t>This uses a restorative lens and helps work toward healing</a:t>
            </a:r>
          </a:p>
        </p:txBody>
      </p:sp>
    </p:spTree>
    <p:extLst>
      <p:ext uri="{BB962C8B-B14F-4D97-AF65-F5344CB8AC3E}">
        <p14:creationId xmlns:p14="http://schemas.microsoft.com/office/powerpoint/2010/main" val="236361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0"/>
            <a:ext cx="9601197" cy="1262743"/>
          </a:xfrm>
        </p:spPr>
        <p:txBody>
          <a:bodyPr>
            <a:normAutofit fontScale="90000"/>
          </a:bodyPr>
          <a:lstStyle/>
          <a:p>
            <a:r>
              <a:rPr lang="en-US" dirty="0"/>
              <a:t>Principles of Restorative Justice—Help Students: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4366" y="1132114"/>
            <a:ext cx="9712231" cy="4743754"/>
          </a:xfrm>
        </p:spPr>
        <p:txBody>
          <a:bodyPr>
            <a:normAutofit/>
          </a:bodyPr>
          <a:lstStyle/>
          <a:p>
            <a:r>
              <a:rPr lang="en-US" sz="3200" dirty="0"/>
              <a:t>1. Take responsibility for their actions</a:t>
            </a:r>
          </a:p>
          <a:p>
            <a:r>
              <a:rPr lang="en-US" sz="3200" dirty="0"/>
              <a:t>2. Learn how they can rectify the harm they have done</a:t>
            </a:r>
          </a:p>
          <a:p>
            <a:r>
              <a:rPr lang="en-US" sz="3200" dirty="0"/>
              <a:t>3. Restore relationships with individuals they have harmed</a:t>
            </a:r>
          </a:p>
          <a:p>
            <a:r>
              <a:rPr lang="en-US" sz="3200" dirty="0"/>
              <a:t>4. Reflect on how their behavior affects others</a:t>
            </a:r>
          </a:p>
          <a:p>
            <a:r>
              <a:rPr lang="en-US" sz="3200" dirty="0"/>
              <a:t>5. Improve their interpersonal communication skills</a:t>
            </a:r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5892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646" y="982133"/>
            <a:ext cx="10138952" cy="89022"/>
          </a:xfrm>
        </p:spPr>
        <p:txBody>
          <a:bodyPr>
            <a:normAutofit fontScale="90000"/>
          </a:bodyPr>
          <a:lstStyle/>
          <a:p>
            <a:r>
              <a:rPr lang="en-US" dirty="0"/>
              <a:t>VI. Stress Reduction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1486" y="1410789"/>
            <a:ext cx="9895111" cy="4465079"/>
          </a:xfrm>
        </p:spPr>
        <p:txBody>
          <a:bodyPr>
            <a:normAutofit/>
          </a:bodyPr>
          <a:lstStyle/>
          <a:p>
            <a:r>
              <a:rPr lang="en-US" sz="3200" dirty="0" err="1"/>
              <a:t>Jappa</a:t>
            </a:r>
            <a:r>
              <a:rPr lang="en-US" sz="3200" dirty="0"/>
              <a:t> meditation helps </a:t>
            </a:r>
            <a:r>
              <a:rPr lang="en-US" sz="3200" dirty="0" err="1"/>
              <a:t>Emlin</a:t>
            </a:r>
            <a:r>
              <a:rPr lang="en-US" sz="3200" dirty="0"/>
              <a:t>, who is very nervous and has Tourette’s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568" y="2083253"/>
            <a:ext cx="3669030" cy="489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82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274" y="104504"/>
            <a:ext cx="10008324" cy="757645"/>
          </a:xfrm>
        </p:spPr>
        <p:txBody>
          <a:bodyPr>
            <a:normAutofit fontScale="90000"/>
          </a:bodyPr>
          <a:lstStyle/>
          <a:p>
            <a:r>
              <a:rPr lang="en-US" dirty="0"/>
              <a:t>Fidget toys can be helpful: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560" y="979437"/>
            <a:ext cx="3962400" cy="5272217"/>
          </a:xfrm>
        </p:spPr>
      </p:pic>
    </p:spTree>
    <p:extLst>
      <p:ext uri="{BB962C8B-B14F-4D97-AF65-F5344CB8AC3E}">
        <p14:creationId xmlns:p14="http://schemas.microsoft.com/office/powerpoint/2010/main" val="6567970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F6642-F204-E75D-D26E-F803BE47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the child is scared to go to a new setting: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D910D-CA49-EEE8-F72F-4D216263B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them take a transfer object such as a toy car, blanket, stuffed animal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A72BF1-7A0B-07F1-C43E-7C7C279D5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837" y="2320635"/>
            <a:ext cx="4408055" cy="440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126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1"/>
            <a:ext cx="10226038" cy="400594"/>
          </a:xfrm>
        </p:spPr>
        <p:txBody>
          <a:bodyPr>
            <a:normAutofit fontScale="90000"/>
          </a:bodyPr>
          <a:lstStyle/>
          <a:p>
            <a:r>
              <a:rPr lang="en-US" dirty="0"/>
              <a:t>Exercise is the best!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684" y="681702"/>
            <a:ext cx="4449343" cy="593245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28" y="577198"/>
            <a:ext cx="4720045" cy="62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506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811000" cy="102761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Practice Finger Breathing with a Partner—Great Stress Management Tool!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103" y="704850"/>
            <a:ext cx="7450804" cy="517101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800" dirty="0"/>
              <a:t>Stretch one hand out so that you have space between your fingers. </a:t>
            </a:r>
          </a:p>
          <a:p>
            <a:r>
              <a:rPr lang="en-US" sz="2800" dirty="0"/>
              <a:t>Hold up your pointer finger from the other hand. </a:t>
            </a:r>
          </a:p>
          <a:p>
            <a:r>
              <a:rPr lang="en-US" sz="2800" dirty="0"/>
              <a:t>Start at the bottom of your thumb. Use your pointer finger to trace up your thumb as you slowly breathe in through your mouth. </a:t>
            </a:r>
          </a:p>
          <a:p>
            <a:r>
              <a:rPr lang="en-US" sz="2800" dirty="0"/>
              <a:t>When you get to the top of your thumb, slowly breathe out your nose as you trace down the other side. </a:t>
            </a:r>
          </a:p>
          <a:p>
            <a:r>
              <a:rPr lang="en-US" sz="2800" dirty="0"/>
              <a:t>Repeat for all fingers until you have traced your whole hand.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907" y="1027610"/>
            <a:ext cx="3841291" cy="496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71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>
            <a:extLst>
              <a:ext uri="{FF2B5EF4-FFF2-40B4-BE49-F238E27FC236}">
                <a16:creationId xmlns:a16="http://schemas.microsoft.com/office/drawing/2014/main" id="{C0FB8959-27CF-B30A-58D6-4283CF41C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 was blessed to work face to face through the whole pandemic…</a:t>
            </a:r>
          </a:p>
        </p:txBody>
      </p:sp>
      <p:sp>
        <p:nvSpPr>
          <p:cNvPr id="80899" name="Content Placeholder 2">
            <a:extLst>
              <a:ext uri="{FF2B5EF4-FFF2-40B4-BE49-F238E27FC236}">
                <a16:creationId xmlns:a16="http://schemas.microsoft.com/office/drawing/2014/main" id="{F0AB106C-D50A-2712-9F1A-27EB51FAA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524001"/>
            <a:ext cx="8534400" cy="4602163"/>
          </a:xfrm>
        </p:spPr>
        <p:txBody>
          <a:bodyPr/>
          <a:lstStyle/>
          <a:p>
            <a:r>
              <a:rPr lang="en-US" altLang="en-US"/>
              <a:t>From March 2020-March 2021, I did F2F intervention with preschoolers in our special day class with no vaccine</a:t>
            </a:r>
          </a:p>
          <a:p>
            <a:endParaRPr lang="en-US" altLang="en-US" sz="1200"/>
          </a:p>
          <a:p>
            <a:r>
              <a:rPr lang="en-US" altLang="en-US"/>
              <a:t>I also assessed diverse students F2F whose cases were urgent</a:t>
            </a:r>
          </a:p>
          <a:p>
            <a:endParaRPr lang="en-US" altLang="en-US" sz="1000"/>
          </a:p>
          <a:p>
            <a:r>
              <a:rPr lang="en-US" altLang="en-US"/>
              <a:t>I didn’t’ get Covid! </a:t>
            </a:r>
            <a:r>
              <a:rPr lang="en-US" altLang="en-US">
                <a:sym typeface="Wingdings" panose="05000000000000000000" pitchFamily="2" charset="2"/>
              </a:rPr>
              <a:t></a:t>
            </a:r>
            <a:endParaRPr lang="en-US" alt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03994-0006-4969-8DF0-0439CB0E1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I’m beginning every therapy session with deep breathing and affirmations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B1A9E-9D04-40DB-9905-FA1CE5B1E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400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668000" cy="17526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VI. IMPLEMENTING A GROWTH MINDSET TO SUPPORT TRAUMA-INFORMED </a:t>
            </a:r>
            <a:r>
              <a:rPr lang="en-US" altLang="en-US" dirty="0"/>
              <a:t>INTERVENTION</a:t>
            </a:r>
          </a:p>
        </p:txBody>
      </p:sp>
      <p:sp>
        <p:nvSpPr>
          <p:cNvPr id="755715" name="Text Placeholder 2"/>
          <p:cNvSpPr>
            <a:spLocks noGrp="1"/>
          </p:cNvSpPr>
          <p:nvPr>
            <p:ph type="body" sz="half" idx="1"/>
          </p:nvPr>
        </p:nvSpPr>
        <p:spPr>
          <a:xfrm>
            <a:off x="1600200" y="1600200"/>
            <a:ext cx="8763000" cy="5181600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7557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3159">
            <a:off x="1151602" y="2782297"/>
            <a:ext cx="6268151" cy="281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57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584" y="3316663"/>
            <a:ext cx="38385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88087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trauma-exposed students…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10972800" cy="3700463"/>
          </a:xfrm>
        </p:spPr>
        <p:txBody>
          <a:bodyPr/>
          <a:lstStyle/>
          <a:p>
            <a:r>
              <a:rPr lang="en-US" dirty="0"/>
              <a:t>Exhibit learned helplessness</a:t>
            </a:r>
          </a:p>
          <a:p>
            <a:endParaRPr lang="en-US" dirty="0"/>
          </a:p>
          <a:p>
            <a:r>
              <a:rPr lang="en-US" dirty="0"/>
              <a:t>Using a growth mindset approach to therapy helps all aspects </a:t>
            </a:r>
            <a:r>
              <a:rPr lang="en-US"/>
              <a:t>of life!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126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38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8458200" cy="1371600"/>
          </a:xfrm>
        </p:spPr>
        <p:txBody>
          <a:bodyPr/>
          <a:lstStyle/>
          <a:p>
            <a:pPr eaLnBrk="1" hangingPunct="1"/>
            <a:r>
              <a:rPr lang="en-US" altLang="en-US"/>
              <a:t>When children are little: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0" y="1447800"/>
            <a:ext cx="8839200" cy="5257800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dirty="0"/>
              <a:t>High levels of warmth and nurturance from caregivers promote bonding, attachment, and a secure foundation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/>
              <a:t>However, when children reach early adolescence, they are motivated by a very different kind of nurturance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US" sz="1050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/>
              <a:t>This includes being taken seriously and challenged to work hard and improve themselves—a growth mindset</a:t>
            </a:r>
          </a:p>
        </p:txBody>
      </p:sp>
    </p:spTree>
    <p:extLst>
      <p:ext uri="{BB962C8B-B14F-4D97-AF65-F5344CB8AC3E}">
        <p14:creationId xmlns:p14="http://schemas.microsoft.com/office/powerpoint/2010/main" val="16255660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5776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57764" name="Content Placeholder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463" y="228600"/>
            <a:ext cx="8570912" cy="6400800"/>
          </a:xfrm>
        </p:spPr>
      </p:pic>
    </p:spTree>
    <p:extLst>
      <p:ext uri="{BB962C8B-B14F-4D97-AF65-F5344CB8AC3E}">
        <p14:creationId xmlns:p14="http://schemas.microsoft.com/office/powerpoint/2010/main" val="35114419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6" name="Title 3"/>
          <p:cNvSpPr>
            <a:spLocks noGrp="1"/>
          </p:cNvSpPr>
          <p:nvPr>
            <p:ph type="title"/>
          </p:nvPr>
        </p:nvSpPr>
        <p:spPr>
          <a:xfrm>
            <a:off x="1524000" y="304800"/>
            <a:ext cx="8458200" cy="1447800"/>
          </a:xfrm>
        </p:spPr>
        <p:txBody>
          <a:bodyPr/>
          <a:lstStyle/>
          <a:p>
            <a:pPr eaLnBrk="1" hangingPunct="1"/>
            <a:r>
              <a:rPr lang="en-US" altLang="en-US"/>
              <a:t>The research of Carol Dweck</a:t>
            </a:r>
          </a:p>
        </p:txBody>
      </p:sp>
      <p:sp>
        <p:nvSpPr>
          <p:cNvPr id="758787" name="Text Placeholder 4"/>
          <p:cNvSpPr>
            <a:spLocks noGrp="1"/>
          </p:cNvSpPr>
          <p:nvPr>
            <p:ph type="body" sz="half" idx="1"/>
          </p:nvPr>
        </p:nvSpPr>
        <p:spPr>
          <a:xfrm>
            <a:off x="2209800" y="1981200"/>
            <a:ext cx="8077200" cy="4114800"/>
          </a:xfrm>
        </p:spPr>
        <p:txBody>
          <a:bodyPr/>
          <a:lstStyle/>
          <a:p>
            <a:pPr eaLnBrk="1" hangingPunct="1"/>
            <a:r>
              <a:rPr lang="en-US" altLang="en-US"/>
              <a:t>Divided people into 2 types: those who have a fixed mindset, and those who have a growth mindset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Those with a fixed mindset believe that intelligence and other skills are inborn and static, or not amenable to change</a:t>
            </a:r>
          </a:p>
        </p:txBody>
      </p:sp>
    </p:spTree>
    <p:extLst>
      <p:ext uri="{BB962C8B-B14F-4D97-AF65-F5344CB8AC3E}">
        <p14:creationId xmlns:p14="http://schemas.microsoft.com/office/powerpoint/2010/main" val="15178434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Those with a growth mindset…</a:t>
            </a:r>
          </a:p>
        </p:txBody>
      </p:sp>
      <p:sp>
        <p:nvSpPr>
          <p:cNvPr id="759811" name="Text Placeholder 2"/>
          <p:cNvSpPr>
            <a:spLocks noGrp="1"/>
          </p:cNvSpPr>
          <p:nvPr>
            <p:ph type="body" sz="half" idx="1"/>
          </p:nvPr>
        </p:nvSpPr>
        <p:spPr>
          <a:xfrm>
            <a:off x="2209800" y="1981200"/>
            <a:ext cx="8458200" cy="4114800"/>
          </a:xfrm>
        </p:spPr>
        <p:txBody>
          <a:bodyPr/>
          <a:lstStyle/>
          <a:p>
            <a:pPr eaLnBrk="1" hangingPunct="1"/>
            <a:r>
              <a:rPr lang="en-US" altLang="en-US"/>
              <a:t>Believe that intelligence and overall skills can be improved with hard work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Students who believe that they can improve their intelligence and overall performance are more academically successful than those with a fixed mindset</a:t>
            </a:r>
          </a:p>
        </p:txBody>
      </p:sp>
    </p:spTree>
    <p:extLst>
      <p:ext uri="{BB962C8B-B14F-4D97-AF65-F5344CB8AC3E}">
        <p14:creationId xmlns:p14="http://schemas.microsoft.com/office/powerpoint/2010/main" val="29999689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4" name="Text Placeholder 2"/>
          <p:cNvSpPr>
            <a:spLocks noGrp="1"/>
          </p:cNvSpPr>
          <p:nvPr>
            <p:ph type="body" sz="half" idx="1"/>
          </p:nvPr>
        </p:nvSpPr>
        <p:spPr>
          <a:xfrm>
            <a:off x="200297" y="296091"/>
            <a:ext cx="10391503" cy="6257109"/>
          </a:xfrm>
        </p:spPr>
        <p:txBody>
          <a:bodyPr/>
          <a:lstStyle/>
          <a:p>
            <a:pPr eaLnBrk="1" hangingPunct="1"/>
            <a:r>
              <a:rPr lang="en-US" altLang="en-US" dirty="0"/>
              <a:t>We have believed for years in a “</a:t>
            </a:r>
            <a:r>
              <a:rPr lang="en-US" altLang="en-US" dirty="0">
                <a:solidFill>
                  <a:srgbClr val="FF0000"/>
                </a:solidFill>
              </a:rPr>
              <a:t>fixed brain</a:t>
            </a:r>
            <a:r>
              <a:rPr lang="en-US" altLang="en-US" dirty="0"/>
              <a:t>,” or that we are born with a certain fixed amount of innate intelligence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Recent findings in neuroscience and cognitive psychology have shown that the brain has a great deal of plasticity and can be taught, even into older age 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(I love the story of a student’s grandma, who began studying Spanish when she was 80!)</a:t>
            </a:r>
          </a:p>
        </p:txBody>
      </p:sp>
    </p:spTree>
    <p:extLst>
      <p:ext uri="{BB962C8B-B14F-4D97-AF65-F5344CB8AC3E}">
        <p14:creationId xmlns:p14="http://schemas.microsoft.com/office/powerpoint/2010/main" val="11620507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8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In Dweck’s research…</a:t>
            </a:r>
          </a:p>
        </p:txBody>
      </p:sp>
      <p:sp>
        <p:nvSpPr>
          <p:cNvPr id="761859" name="Text Placeholder 2"/>
          <p:cNvSpPr>
            <a:spLocks noGrp="1"/>
          </p:cNvSpPr>
          <p:nvPr>
            <p:ph type="body" sz="half" idx="1"/>
          </p:nvPr>
        </p:nvSpPr>
        <p:spPr>
          <a:xfrm>
            <a:off x="389614" y="1526650"/>
            <a:ext cx="9363986" cy="4569350"/>
          </a:xfrm>
        </p:spPr>
        <p:txBody>
          <a:bodyPr/>
          <a:lstStyle/>
          <a:p>
            <a:pPr eaLnBrk="1" hangingPunct="1"/>
            <a:r>
              <a:rPr lang="en-US" altLang="en-US" dirty="0"/>
              <a:t>They conducted a study with low-SES 7</a:t>
            </a:r>
            <a:r>
              <a:rPr lang="en-US" altLang="en-US" baseline="30000" dirty="0"/>
              <a:t>th</a:t>
            </a:r>
            <a:r>
              <a:rPr lang="en-US" altLang="en-US" dirty="0"/>
              <a:t> graders in Texas. Over the school year, each student in the study worked with a college student mentor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Students in the control group heard standard messages about how drugs could interfere with academic achievement</a:t>
            </a:r>
          </a:p>
        </p:txBody>
      </p:sp>
    </p:spTree>
    <p:extLst>
      <p:ext uri="{BB962C8B-B14F-4D97-AF65-F5344CB8AC3E}">
        <p14:creationId xmlns:p14="http://schemas.microsoft.com/office/powerpoint/2010/main" val="32730697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8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Students in the experimental group…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8984" y="1327868"/>
            <a:ext cx="9468016" cy="4768132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dirty="0"/>
              <a:t>Heard </a:t>
            </a:r>
            <a:r>
              <a:rPr lang="en-US" b="1" dirty="0">
                <a:solidFill>
                  <a:srgbClr val="FF0000"/>
                </a:solidFill>
              </a:rPr>
              <a:t>growth mind-set </a:t>
            </a:r>
            <a:r>
              <a:rPr lang="en-US" dirty="0"/>
              <a:t>messages from their mentors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US" sz="1050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/>
              <a:t>For example, mentors would say “intelligence is not a finite endowment, but an expandable capacity that increases with mental work.”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US" sz="1100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/>
              <a:t>“The brain is like a muscle—the </a:t>
            </a:r>
            <a:r>
              <a:rPr lang="en-US" b="1" dirty="0">
                <a:solidFill>
                  <a:srgbClr val="FF0000"/>
                </a:solidFill>
              </a:rPr>
              <a:t>more you use it</a:t>
            </a:r>
            <a:r>
              <a:rPr lang="en-US" dirty="0"/>
              <a:t>, the </a:t>
            </a:r>
            <a:r>
              <a:rPr lang="en-US" b="1" dirty="0">
                <a:solidFill>
                  <a:srgbClr val="FF0000"/>
                </a:solidFill>
              </a:rPr>
              <a:t>stronger </a:t>
            </a:r>
            <a:r>
              <a:rPr lang="en-US" dirty="0"/>
              <a:t>it gets.”</a:t>
            </a:r>
          </a:p>
        </p:txBody>
      </p:sp>
    </p:spTree>
    <p:extLst>
      <p:ext uri="{BB962C8B-B14F-4D97-AF65-F5344CB8AC3E}">
        <p14:creationId xmlns:p14="http://schemas.microsoft.com/office/powerpoint/2010/main" val="2088877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>
            <a:extLst>
              <a:ext uri="{FF2B5EF4-FFF2-40B4-BE49-F238E27FC236}">
                <a16:creationId xmlns:a16="http://schemas.microsoft.com/office/drawing/2014/main" id="{2AD5EC24-8E8D-F93F-36BD-536D0DBE2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 have the perspective…</a:t>
            </a:r>
          </a:p>
        </p:txBody>
      </p:sp>
      <p:sp>
        <p:nvSpPr>
          <p:cNvPr id="81923" name="Content Placeholder 2">
            <a:extLst>
              <a:ext uri="{FF2B5EF4-FFF2-40B4-BE49-F238E27FC236}">
                <a16:creationId xmlns:a16="http://schemas.microsoft.com/office/drawing/2014/main" id="{A724DF06-5D35-B3F9-2C61-DE54B0D41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95401"/>
            <a:ext cx="8229600" cy="4830763"/>
          </a:xfrm>
        </p:spPr>
        <p:txBody>
          <a:bodyPr/>
          <a:lstStyle/>
          <a:p>
            <a:r>
              <a:rPr lang="en-US" altLang="en-US"/>
              <a:t>Of having worked F2F before, during, and after the pandemic</a:t>
            </a:r>
          </a:p>
          <a:p>
            <a:endParaRPr lang="en-US" altLang="en-US"/>
          </a:p>
          <a:p>
            <a:r>
              <a:rPr lang="en-US" altLang="en-US"/>
              <a:t>It’s been a revelation to see how today, children’s background exposure is SO limited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906" name="Title 1"/>
          <p:cNvSpPr>
            <a:spLocks noGrp="1"/>
          </p:cNvSpPr>
          <p:nvPr>
            <p:ph type="title"/>
          </p:nvPr>
        </p:nvSpPr>
        <p:spPr>
          <a:xfrm>
            <a:off x="1676400" y="228600"/>
            <a:ext cx="8305800" cy="1524000"/>
          </a:xfrm>
        </p:spPr>
        <p:txBody>
          <a:bodyPr/>
          <a:lstStyle/>
          <a:p>
            <a:pPr eaLnBrk="1" hangingPunct="1"/>
            <a:r>
              <a:rPr lang="en-US" altLang="en-US" dirty="0"/>
              <a:t>Again, the experimental students heard that:</a:t>
            </a:r>
          </a:p>
        </p:txBody>
      </p:sp>
      <p:sp>
        <p:nvSpPr>
          <p:cNvPr id="763907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0" y="1676400"/>
            <a:ext cx="8534400" cy="4419600"/>
          </a:xfrm>
        </p:spPr>
        <p:txBody>
          <a:bodyPr/>
          <a:lstStyle/>
          <a:p>
            <a:pPr eaLnBrk="1" hangingPunct="1"/>
            <a:r>
              <a:rPr lang="en-US" altLang="en-US" dirty="0"/>
              <a:t>The brain is like a muscle that grows stronger with use, and that every time you stretch yourself and </a:t>
            </a:r>
            <a:r>
              <a:rPr lang="en-US" altLang="en-US" b="1" dirty="0">
                <a:solidFill>
                  <a:srgbClr val="FF0000"/>
                </a:solidFill>
              </a:rPr>
              <a:t>learn something new, </a:t>
            </a:r>
            <a:r>
              <a:rPr lang="en-US" altLang="en-US" dirty="0"/>
              <a:t>your brain forms </a:t>
            </a:r>
            <a:r>
              <a:rPr lang="en-US" altLang="en-US" b="1" dirty="0">
                <a:solidFill>
                  <a:srgbClr val="FF0000"/>
                </a:solidFill>
              </a:rPr>
              <a:t>new connections</a:t>
            </a:r>
          </a:p>
        </p:txBody>
      </p:sp>
      <p:pic>
        <p:nvPicPr>
          <p:cNvPr id="7639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292" y="3875314"/>
            <a:ext cx="2804160" cy="280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3868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In other words…</a:t>
            </a:r>
          </a:p>
        </p:txBody>
      </p:sp>
      <p:sp>
        <p:nvSpPr>
          <p:cNvPr id="764931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543050"/>
            <a:ext cx="9582150" cy="5314950"/>
          </a:xfrm>
        </p:spPr>
        <p:txBody>
          <a:bodyPr/>
          <a:lstStyle/>
          <a:p>
            <a:pPr eaLnBrk="1" hangingPunct="1"/>
            <a:r>
              <a:rPr lang="en-US" altLang="en-US" dirty="0"/>
              <a:t>The experimental group heard the message that </a:t>
            </a:r>
            <a:r>
              <a:rPr lang="en-US" altLang="en-US" b="1" dirty="0">
                <a:solidFill>
                  <a:srgbClr val="FF0000"/>
                </a:solidFill>
              </a:rPr>
              <a:t>intelligence w</a:t>
            </a:r>
            <a:r>
              <a:rPr lang="en-US" altLang="en-US" dirty="0"/>
              <a:t>as not fixed—it was malleable, and could be increased with hard </a:t>
            </a:r>
            <a:r>
              <a:rPr lang="en-US" altLang="en-US" b="1" dirty="0">
                <a:solidFill>
                  <a:srgbClr val="FF0000"/>
                </a:solidFill>
              </a:rPr>
              <a:t>work, grit, and perseverance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7649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1417638"/>
            <a:ext cx="233362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50472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954" name="Title 2"/>
          <p:cNvSpPr>
            <a:spLocks noGrp="1"/>
          </p:cNvSpPr>
          <p:nvPr>
            <p:ph type="title"/>
          </p:nvPr>
        </p:nvSpPr>
        <p:spPr>
          <a:xfrm>
            <a:off x="191589" y="274638"/>
            <a:ext cx="11390811" cy="613636"/>
          </a:xfrm>
        </p:spPr>
        <p:txBody>
          <a:bodyPr/>
          <a:lstStyle/>
          <a:p>
            <a:pPr eaLnBrk="1" hangingPunct="1"/>
            <a:r>
              <a:rPr lang="en-US" altLang="en-US" dirty="0"/>
              <a:t>The researchers reported that:</a:t>
            </a:r>
          </a:p>
        </p:txBody>
      </p:sp>
      <p:sp>
        <p:nvSpPr>
          <p:cNvPr id="765955" name="Content Placeholder 3"/>
          <p:cNvSpPr>
            <a:spLocks noGrp="1"/>
          </p:cNvSpPr>
          <p:nvPr>
            <p:ph idx="1"/>
          </p:nvPr>
        </p:nvSpPr>
        <p:spPr>
          <a:xfrm>
            <a:off x="644434" y="1001486"/>
            <a:ext cx="9642566" cy="5551714"/>
          </a:xfrm>
        </p:spPr>
        <p:txBody>
          <a:bodyPr/>
          <a:lstStyle/>
          <a:p>
            <a:pPr eaLnBrk="1" hangingPunct="1"/>
            <a:r>
              <a:rPr lang="en-US" altLang="en-US" dirty="0"/>
              <a:t>The image of </a:t>
            </a:r>
            <a:r>
              <a:rPr lang="en-US" altLang="en-US" b="1" dirty="0">
                <a:solidFill>
                  <a:srgbClr val="FF0000"/>
                </a:solidFill>
              </a:rPr>
              <a:t>new connections </a:t>
            </a:r>
            <a:r>
              <a:rPr lang="en-US" altLang="en-US" dirty="0"/>
              <a:t>forming proved extremely </a:t>
            </a:r>
            <a:r>
              <a:rPr lang="en-US" altLang="en-US" b="1" dirty="0">
                <a:solidFill>
                  <a:srgbClr val="FF0000"/>
                </a:solidFill>
              </a:rPr>
              <a:t>motivating </a:t>
            </a:r>
            <a:r>
              <a:rPr lang="en-US" altLang="en-US" dirty="0"/>
              <a:t>to the students in the pilot studies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They reported that as they paid attention in class or studied difficult material, they pictured their </a:t>
            </a:r>
            <a:r>
              <a:rPr lang="en-US" altLang="en-US" b="1" dirty="0">
                <a:solidFill>
                  <a:srgbClr val="FF0000"/>
                </a:solidFill>
              </a:rPr>
              <a:t>neurons growing new connections</a:t>
            </a:r>
            <a:r>
              <a:rPr lang="en-US" altLang="en-US" dirty="0"/>
              <a:t>; and that when they considered not studying, they warned themselves that they would be missing a chance to form new connections</a:t>
            </a:r>
          </a:p>
        </p:txBody>
      </p:sp>
    </p:spTree>
    <p:extLst>
      <p:ext uri="{BB962C8B-B14F-4D97-AF65-F5344CB8AC3E}">
        <p14:creationId xmlns:p14="http://schemas.microsoft.com/office/powerpoint/2010/main" val="32625016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Students were taught that:</a:t>
            </a:r>
          </a:p>
        </p:txBody>
      </p:sp>
      <p:sp>
        <p:nvSpPr>
          <p:cNvPr id="766979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417638"/>
            <a:ext cx="12192000" cy="5211762"/>
          </a:xfrm>
        </p:spPr>
        <p:txBody>
          <a:bodyPr/>
          <a:lstStyle/>
          <a:p>
            <a:pPr eaLnBrk="1" hangingPunct="1"/>
            <a:r>
              <a:rPr lang="en-US" altLang="en-US" dirty="0"/>
              <a:t>The brain grows </a:t>
            </a:r>
            <a:r>
              <a:rPr lang="en-US" altLang="en-US" dirty="0">
                <a:solidFill>
                  <a:srgbClr val="FF0000"/>
                </a:solidFill>
              </a:rPr>
              <a:t>new connections every time we face challenges</a:t>
            </a:r>
            <a:r>
              <a:rPr lang="en-US" altLang="en-US" dirty="0"/>
              <a:t> and learn, and that great mathematicians and scientists are people who have engaged in this process more than other people</a:t>
            </a:r>
          </a:p>
        </p:txBody>
      </p:sp>
      <p:pic>
        <p:nvPicPr>
          <p:cNvPr id="7669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438526"/>
            <a:ext cx="26289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53463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Title 1"/>
          <p:cNvSpPr>
            <a:spLocks noGrp="1"/>
          </p:cNvSpPr>
          <p:nvPr>
            <p:ph type="title"/>
          </p:nvPr>
        </p:nvSpPr>
        <p:spPr>
          <a:xfrm>
            <a:off x="1" y="228600"/>
            <a:ext cx="10439400" cy="590550"/>
          </a:xfrm>
        </p:spPr>
        <p:txBody>
          <a:bodyPr/>
          <a:lstStyle/>
          <a:p>
            <a:pPr eaLnBrk="1" hangingPunct="1"/>
            <a:r>
              <a:rPr lang="en-US" altLang="en-US"/>
              <a:t>At the end of the year…</a:t>
            </a:r>
          </a:p>
        </p:txBody>
      </p:sp>
      <p:sp>
        <p:nvSpPr>
          <p:cNvPr id="768003" name="Text Placeholder 2"/>
          <p:cNvSpPr>
            <a:spLocks noGrp="1"/>
          </p:cNvSpPr>
          <p:nvPr>
            <p:ph type="body" sz="half" idx="1"/>
          </p:nvPr>
        </p:nvSpPr>
        <p:spPr>
          <a:xfrm>
            <a:off x="428625" y="1066800"/>
            <a:ext cx="11763375" cy="5562600"/>
          </a:xfrm>
        </p:spPr>
        <p:txBody>
          <a:bodyPr/>
          <a:lstStyle/>
          <a:p>
            <a:pPr eaLnBrk="1" hangingPunct="1"/>
            <a:r>
              <a:rPr lang="en-US" altLang="en-US" dirty="0"/>
              <a:t>Dweck and colleagues compared the 2 groups’ scores on Texas</a:t>
            </a:r>
            <a:r>
              <a:rPr lang="en-US" altLang="en-US" b="1" dirty="0">
                <a:solidFill>
                  <a:srgbClr val="FF0000"/>
                </a:solidFill>
              </a:rPr>
              <a:t>’ standardized achievement tests</a:t>
            </a:r>
          </a:p>
          <a:p>
            <a:pPr eaLnBrk="1" hangingPunct="1"/>
            <a:endParaRPr lang="en-US" altLang="en-US" sz="1000" dirty="0"/>
          </a:p>
          <a:p>
            <a:pPr eaLnBrk="1" hangingPunct="1"/>
            <a:r>
              <a:rPr lang="en-US" altLang="en-US" dirty="0"/>
              <a:t>The students who’d heard growth mindset messages did </a:t>
            </a:r>
            <a:r>
              <a:rPr lang="en-US" altLang="en-US" b="1" dirty="0">
                <a:solidFill>
                  <a:srgbClr val="FF0000"/>
                </a:solidFill>
              </a:rPr>
              <a:t>significantly better </a:t>
            </a:r>
            <a:r>
              <a:rPr lang="en-US" altLang="en-US" dirty="0"/>
              <a:t>than those who heard anti-drug messages</a:t>
            </a:r>
          </a:p>
          <a:p>
            <a:pPr eaLnBrk="1" hangingPunct="1"/>
            <a:endParaRPr lang="en-US" altLang="en-US" sz="900" dirty="0"/>
          </a:p>
          <a:p>
            <a:pPr eaLnBrk="1" hangingPunct="1"/>
            <a:r>
              <a:rPr lang="en-US" altLang="en-US" dirty="0"/>
              <a:t>The </a:t>
            </a:r>
            <a:r>
              <a:rPr lang="en-US" altLang="en-US" b="1" dirty="0">
                <a:solidFill>
                  <a:srgbClr val="FF0000"/>
                </a:solidFill>
              </a:rPr>
              <a:t>girls</a:t>
            </a:r>
            <a:r>
              <a:rPr lang="en-US" altLang="en-US" dirty="0"/>
              <a:t> who heard the growth mindset messages scored 10 points higher in </a:t>
            </a:r>
            <a:r>
              <a:rPr lang="en-US" altLang="en-US" b="1" dirty="0">
                <a:solidFill>
                  <a:srgbClr val="FF0000"/>
                </a:solidFill>
              </a:rPr>
              <a:t>math </a:t>
            </a:r>
            <a:r>
              <a:rPr lang="en-US" altLang="en-US" dirty="0"/>
              <a:t>than the controls, closing the math male-female gap completely</a:t>
            </a:r>
          </a:p>
        </p:txBody>
      </p:sp>
    </p:spTree>
    <p:extLst>
      <p:ext uri="{BB962C8B-B14F-4D97-AF65-F5344CB8AC3E}">
        <p14:creationId xmlns:p14="http://schemas.microsoft.com/office/powerpoint/2010/main" val="36403209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Title 4"/>
          <p:cNvSpPr>
            <a:spLocks noGrp="1"/>
          </p:cNvSpPr>
          <p:nvPr>
            <p:ph type="title"/>
          </p:nvPr>
        </p:nvSpPr>
        <p:spPr>
          <a:xfrm>
            <a:off x="0" y="274638"/>
            <a:ext cx="11582400" cy="411162"/>
          </a:xfrm>
        </p:spPr>
        <p:txBody>
          <a:bodyPr/>
          <a:lstStyle/>
          <a:p>
            <a:pPr eaLnBrk="1" hangingPunct="1"/>
            <a:r>
              <a:rPr lang="en-US" altLang="en-US" dirty="0"/>
              <a:t>The researchers concluded:</a:t>
            </a:r>
          </a:p>
        </p:txBody>
      </p:sp>
      <p:sp>
        <p:nvSpPr>
          <p:cNvPr id="769027" name="Text Placeholder 2"/>
          <p:cNvSpPr>
            <a:spLocks noGrp="1"/>
          </p:cNvSpPr>
          <p:nvPr>
            <p:ph idx="1"/>
          </p:nvPr>
        </p:nvSpPr>
        <p:spPr>
          <a:xfrm>
            <a:off x="95249" y="857250"/>
            <a:ext cx="11487149" cy="4443415"/>
          </a:xfrm>
        </p:spPr>
        <p:txBody>
          <a:bodyPr/>
          <a:lstStyle/>
          <a:p>
            <a:pPr eaLnBrk="1" hangingPunct="1"/>
            <a:r>
              <a:rPr lang="en-US" altLang="en-US" dirty="0"/>
              <a:t>It is important, particularly if this era of high stakes testing continues, for students to understand that these tests assess current skills and </a:t>
            </a:r>
            <a:r>
              <a:rPr lang="en-US" altLang="en-US" b="1" dirty="0">
                <a:solidFill>
                  <a:srgbClr val="FF0000"/>
                </a:solidFill>
              </a:rPr>
              <a:t>not long-term potential to learn</a:t>
            </a:r>
          </a:p>
          <a:p>
            <a:pPr eaLnBrk="1" hangingPunct="1"/>
            <a:endParaRPr lang="en-US" altLang="en-US" b="1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dirty="0"/>
              <a:t>This is critical since many students make take their disappointing achievement </a:t>
            </a:r>
            <a:r>
              <a:rPr lang="en-US" altLang="en-US" b="1" dirty="0">
                <a:solidFill>
                  <a:srgbClr val="FF0000"/>
                </a:solidFill>
              </a:rPr>
              <a:t>test scores </a:t>
            </a:r>
            <a:r>
              <a:rPr lang="en-US" altLang="en-US" dirty="0"/>
              <a:t>as a measure of their </a:t>
            </a:r>
            <a:r>
              <a:rPr lang="en-US" altLang="en-US" b="1" dirty="0">
                <a:solidFill>
                  <a:srgbClr val="FF0000"/>
                </a:solidFill>
              </a:rPr>
              <a:t>fixed, underlying ability </a:t>
            </a:r>
            <a:r>
              <a:rPr lang="en-US" altLang="en-US" dirty="0"/>
              <a:t>and become </a:t>
            </a:r>
            <a:r>
              <a:rPr lang="en-US" altLang="en-US" b="1" dirty="0">
                <a:solidFill>
                  <a:srgbClr val="FF0000"/>
                </a:solidFill>
              </a:rPr>
              <a:t>discouraged</a:t>
            </a:r>
            <a:r>
              <a:rPr lang="en-US" altLang="en-US" dirty="0"/>
              <a:t> about their academic futures</a:t>
            </a:r>
          </a:p>
        </p:txBody>
      </p:sp>
    </p:spTree>
    <p:extLst>
      <p:ext uri="{BB962C8B-B14F-4D97-AF65-F5344CB8AC3E}">
        <p14:creationId xmlns:p14="http://schemas.microsoft.com/office/powerpoint/2010/main" val="30898465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12096750" cy="1219200"/>
          </a:xfrm>
        </p:spPr>
        <p:txBody>
          <a:bodyPr/>
          <a:lstStyle/>
          <a:p>
            <a:pPr eaLnBrk="1" hangingPunct="1"/>
            <a:r>
              <a:rPr lang="en-US" altLang="en-US" dirty="0"/>
              <a:t>Interestingly, the researchers also commented </a:t>
            </a:r>
            <a:r>
              <a:rPr lang="en-US" altLang="en-US" sz="3600" dirty="0"/>
              <a:t>that:</a:t>
            </a:r>
          </a:p>
        </p:txBody>
      </p:sp>
      <p:sp>
        <p:nvSpPr>
          <p:cNvPr id="770051" name="Text Placeholder 2"/>
          <p:cNvSpPr>
            <a:spLocks noGrp="1"/>
          </p:cNvSpPr>
          <p:nvPr>
            <p:ph type="body" sz="half" idx="1"/>
          </p:nvPr>
        </p:nvSpPr>
        <p:spPr>
          <a:xfrm>
            <a:off x="419100" y="1304925"/>
            <a:ext cx="11677650" cy="5400675"/>
          </a:xfrm>
        </p:spPr>
        <p:txBody>
          <a:bodyPr/>
          <a:lstStyle/>
          <a:p>
            <a:pPr eaLnBrk="1" hangingPunct="1"/>
            <a:r>
              <a:rPr lang="en-US" altLang="en-US" dirty="0"/>
              <a:t>Throughout our research, we have seen that students with </a:t>
            </a:r>
            <a:r>
              <a:rPr lang="en-US" altLang="en-US" b="1" dirty="0">
                <a:solidFill>
                  <a:srgbClr val="FF0000"/>
                </a:solidFill>
              </a:rPr>
              <a:t>a fixed mindset </a:t>
            </a:r>
            <a:r>
              <a:rPr lang="en-US" altLang="en-US" dirty="0"/>
              <a:t>are threatened by challenges, effort, and mistakes, for these are the things that threaten to reveal the limits of the students’ ability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In our schools and in our society, we too often portray </a:t>
            </a:r>
            <a:r>
              <a:rPr lang="en-US" altLang="en-US" b="1" dirty="0">
                <a:solidFill>
                  <a:srgbClr val="FF0000"/>
                </a:solidFill>
              </a:rPr>
              <a:t>effortless achievement </a:t>
            </a:r>
            <a:r>
              <a:rPr lang="en-US" altLang="en-US" dirty="0"/>
              <a:t>as the sign of true talent. Many bright students, praised for their easy successes, may come to believe that they are gifted </a:t>
            </a:r>
            <a:r>
              <a:rPr lang="en-US" altLang="en-US" b="1" dirty="0">
                <a:solidFill>
                  <a:srgbClr val="FF0000"/>
                </a:solidFill>
              </a:rPr>
              <a:t>only when things come easily</a:t>
            </a:r>
            <a:r>
              <a:rPr lang="en-US" altLang="en-US" dirty="0"/>
              <a:t> to them </a:t>
            </a:r>
          </a:p>
        </p:txBody>
      </p:sp>
    </p:spTree>
    <p:extLst>
      <p:ext uri="{BB962C8B-B14F-4D97-AF65-F5344CB8AC3E}">
        <p14:creationId xmlns:p14="http://schemas.microsoft.com/office/powerpoint/2010/main" val="18589569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Title 4"/>
          <p:cNvSpPr>
            <a:spLocks noGrp="1"/>
          </p:cNvSpPr>
          <p:nvPr>
            <p:ph type="title"/>
          </p:nvPr>
        </p:nvSpPr>
        <p:spPr>
          <a:xfrm>
            <a:off x="0" y="274638"/>
            <a:ext cx="11582400" cy="373062"/>
          </a:xfrm>
        </p:spPr>
        <p:txBody>
          <a:bodyPr/>
          <a:lstStyle/>
          <a:p>
            <a:pPr eaLnBrk="1" hangingPunct="1"/>
            <a:r>
              <a:rPr lang="en-US" altLang="en-US" dirty="0"/>
              <a:t>We can help students by…</a:t>
            </a:r>
          </a:p>
        </p:txBody>
      </p:sp>
      <p:sp>
        <p:nvSpPr>
          <p:cNvPr id="771075" name="Text Placeholder 2"/>
          <p:cNvSpPr>
            <a:spLocks noGrp="1"/>
          </p:cNvSpPr>
          <p:nvPr>
            <p:ph idx="1"/>
          </p:nvPr>
        </p:nvSpPr>
        <p:spPr>
          <a:xfrm>
            <a:off x="-66674" y="895350"/>
            <a:ext cx="12001500" cy="5886450"/>
          </a:xfrm>
        </p:spPr>
        <p:txBody>
          <a:bodyPr/>
          <a:lstStyle/>
          <a:p>
            <a:pPr eaLnBrk="1" hangingPunct="1"/>
            <a:r>
              <a:rPr lang="en-US" altLang="en-US" dirty="0"/>
              <a:t>Teaching them about the new science of brain plasticity and the new view of talent and giftedness as </a:t>
            </a:r>
            <a:r>
              <a:rPr lang="en-US" altLang="en-US" b="1" dirty="0">
                <a:solidFill>
                  <a:srgbClr val="FF0000"/>
                </a:solidFill>
              </a:rPr>
              <a:t>dynamic attributes </a:t>
            </a:r>
            <a:r>
              <a:rPr lang="en-US" altLang="en-US" dirty="0"/>
              <a:t>that can be </a:t>
            </a:r>
            <a:r>
              <a:rPr lang="en-US" altLang="en-US" b="1" dirty="0">
                <a:solidFill>
                  <a:srgbClr val="FF0000"/>
                </a:solidFill>
              </a:rPr>
              <a:t>developed</a:t>
            </a:r>
            <a:r>
              <a:rPr lang="en-US" altLang="en-US" dirty="0"/>
              <a:t>. 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Too often, the brain is believed to be static, and </a:t>
            </a:r>
            <a:r>
              <a:rPr lang="en-US" altLang="en-US" b="1" dirty="0">
                <a:solidFill>
                  <a:srgbClr val="FF0000"/>
                </a:solidFill>
              </a:rPr>
              <a:t>talent and giftedness are seen as permanent</a:t>
            </a:r>
            <a:r>
              <a:rPr lang="en-US" altLang="en-US" dirty="0"/>
              <a:t>, unchanging personal attributes that automatically bring later success</a:t>
            </a:r>
          </a:p>
          <a:p>
            <a:pPr eaLnBrk="1" hangingPunct="1"/>
            <a:r>
              <a:rPr lang="en-US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247101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8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8382000" cy="1524000"/>
          </a:xfrm>
        </p:spPr>
        <p:txBody>
          <a:bodyPr/>
          <a:lstStyle/>
          <a:p>
            <a:pPr eaLnBrk="1" hangingPunct="1"/>
            <a:r>
              <a:rPr lang="en-US" altLang="en-US"/>
              <a:t>Process praise is best:</a:t>
            </a:r>
          </a:p>
        </p:txBody>
      </p:sp>
      <p:sp>
        <p:nvSpPr>
          <p:cNvPr id="772099" name="Text Placeholder 2"/>
          <p:cNvSpPr>
            <a:spLocks noGrp="1"/>
          </p:cNvSpPr>
          <p:nvPr>
            <p:ph type="body" sz="half" idx="1"/>
          </p:nvPr>
        </p:nvSpPr>
        <p:spPr>
          <a:xfrm>
            <a:off x="1676400" y="1981200"/>
            <a:ext cx="8610600" cy="4800600"/>
          </a:xfrm>
        </p:spPr>
        <p:txBody>
          <a:bodyPr/>
          <a:lstStyle/>
          <a:p>
            <a:pPr eaLnBrk="1" hangingPunct="1"/>
            <a:r>
              <a:rPr lang="en-US" altLang="en-US"/>
              <a:t>Process praise/feedback includes feedback about strategies, effort, perseverance, challenge-seeking, improvement, etc., 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This is much more successful than </a:t>
            </a:r>
            <a:r>
              <a:rPr lang="en-US" altLang="en-US" b="1">
                <a:solidFill>
                  <a:srgbClr val="FF0000"/>
                </a:solidFill>
              </a:rPr>
              <a:t>person praise/feedback</a:t>
            </a:r>
            <a:r>
              <a:rPr lang="en-US" altLang="en-US"/>
              <a:t>, which refers to the intelligence or talents of the student, or </a:t>
            </a:r>
            <a:r>
              <a:rPr lang="en-US" altLang="en-US" b="1" i="1">
                <a:solidFill>
                  <a:srgbClr val="FF0000"/>
                </a:solidFill>
              </a:rPr>
              <a:t>outcome</a:t>
            </a:r>
            <a:r>
              <a:rPr lang="en-US" altLang="en-US" i="1">
                <a:solidFill>
                  <a:srgbClr val="FF0000"/>
                </a:solidFill>
              </a:rPr>
              <a:t> </a:t>
            </a:r>
            <a:r>
              <a:rPr lang="en-US" altLang="en-US"/>
              <a:t>praise/feedback, which puts the focus on the final product </a:t>
            </a:r>
          </a:p>
        </p:txBody>
      </p:sp>
    </p:spTree>
    <p:extLst>
      <p:ext uri="{BB962C8B-B14F-4D97-AF65-F5344CB8AC3E}">
        <p14:creationId xmlns:p14="http://schemas.microsoft.com/office/powerpoint/2010/main" val="261628792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5E25E-7C95-3965-5B02-E0457B062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75" y="1"/>
            <a:ext cx="11172825" cy="781049"/>
          </a:xfrm>
        </p:spPr>
        <p:txBody>
          <a:bodyPr/>
          <a:lstStyle/>
          <a:p>
            <a:r>
              <a:rPr lang="en-US" dirty="0"/>
              <a:t>Process praise is best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>
          <a:xfrm>
            <a:off x="0" y="981075"/>
            <a:ext cx="11744325" cy="3724275"/>
          </a:xfrm>
        </p:spPr>
        <p:txBody>
          <a:bodyPr/>
          <a:lstStyle/>
          <a:p>
            <a:pPr algn="l" eaLnBrk="1" hangingPunct="1">
              <a:buFont typeface="Arial" charset="0"/>
              <a:buChar char="•"/>
              <a:defRPr/>
            </a:pPr>
            <a:r>
              <a:rPr lang="en-US" b="1" dirty="0">
                <a:solidFill>
                  <a:srgbClr val="FF0000"/>
                </a:solidFill>
              </a:rPr>
              <a:t>Process praise </a:t>
            </a:r>
            <a:r>
              <a:rPr lang="en-US" dirty="0"/>
              <a:t>contributes to much better outcomes than intelligence or product praise</a:t>
            </a:r>
          </a:p>
          <a:p>
            <a:pPr algn="l" eaLnBrk="1" hangingPunct="1">
              <a:buFont typeface="Arial" charset="0"/>
              <a:buChar char="•"/>
              <a:defRPr/>
            </a:pPr>
            <a:endParaRPr lang="en-US" sz="1050" dirty="0"/>
          </a:p>
          <a:p>
            <a:pPr algn="l" eaLnBrk="1" hangingPunct="1">
              <a:buFont typeface="Arial" charset="0"/>
              <a:buChar char="•"/>
              <a:defRPr/>
            </a:pPr>
            <a:r>
              <a:rPr lang="en-US" dirty="0"/>
              <a:t>“You are such </a:t>
            </a:r>
            <a:r>
              <a:rPr lang="en-US" b="1" dirty="0">
                <a:solidFill>
                  <a:srgbClr val="FF0000"/>
                </a:solidFill>
              </a:rPr>
              <a:t>a hard worker</a:t>
            </a:r>
            <a:r>
              <a:rPr lang="en-US" dirty="0"/>
              <a:t>. I’m really excited about how you’re stretching yourself now and working to learn hard things.” </a:t>
            </a:r>
          </a:p>
          <a:p>
            <a:pPr algn="l" eaLnBrk="1" hangingPunct="1">
              <a:buFont typeface="Arial" charset="0"/>
              <a:buChar char="•"/>
              <a:defRPr/>
            </a:pPr>
            <a:endParaRPr lang="en-US" sz="1100" dirty="0"/>
          </a:p>
          <a:p>
            <a:pPr algn="l" eaLnBrk="1" hangingPunct="1">
              <a:buFont typeface="Arial" charset="0"/>
              <a:buChar char="•"/>
              <a:defRPr/>
            </a:pPr>
            <a:r>
              <a:rPr lang="en-US" dirty="0"/>
              <a:t>It may take more time for you to catch on to this and be comfortable with this material, but you if you keep at it like this you will.” </a:t>
            </a:r>
          </a:p>
          <a:p>
            <a:pPr algn="l" eaLnBrk="1" hangingPunct="1">
              <a:buFont typeface="Arial" charset="0"/>
              <a:buChar char="•"/>
              <a:defRPr/>
            </a:pPr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052007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>
            <a:extLst>
              <a:ext uri="{FF2B5EF4-FFF2-40B4-BE49-F238E27FC236}">
                <a16:creationId xmlns:a16="http://schemas.microsoft.com/office/drawing/2014/main" id="{BF9BFE37-86AE-1A06-1C90-1BCEC78F0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2947" name="Content Placeholder 4" descr="A picture containing person, table, child, indoor&#10;&#10;Description automatically generated">
            <a:extLst>
              <a:ext uri="{FF2B5EF4-FFF2-40B4-BE49-F238E27FC236}">
                <a16:creationId xmlns:a16="http://schemas.microsoft.com/office/drawing/2014/main" id="{6B7401FD-B463-7DD8-519C-7AB2606825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43763" y="22226"/>
            <a:ext cx="3402012" cy="4525963"/>
          </a:xfrm>
        </p:spPr>
      </p:pic>
      <p:pic>
        <p:nvPicPr>
          <p:cNvPr id="82948" name="Picture 6" descr="A picture containing text, indoor, child, person&#10;&#10;Description automatically generated">
            <a:extLst>
              <a:ext uri="{FF2B5EF4-FFF2-40B4-BE49-F238E27FC236}">
                <a16:creationId xmlns:a16="http://schemas.microsoft.com/office/drawing/2014/main" id="{D89F2E59-F027-9D56-E1FD-B10097768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2286000"/>
            <a:ext cx="5180012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147" name="Content Placeholder 2"/>
          <p:cNvSpPr>
            <a:spLocks noGrp="1"/>
          </p:cNvSpPr>
          <p:nvPr>
            <p:ph idx="1"/>
          </p:nvPr>
        </p:nvSpPr>
        <p:spPr>
          <a:xfrm>
            <a:off x="247650" y="180975"/>
            <a:ext cx="11334750" cy="5119689"/>
          </a:xfrm>
        </p:spPr>
        <p:txBody>
          <a:bodyPr/>
          <a:lstStyle/>
          <a:p>
            <a:pPr eaLnBrk="1" hangingPunct="1"/>
            <a:r>
              <a:rPr lang="en-US" altLang="en-US" dirty="0"/>
              <a:t>Thus, when we teach </a:t>
            </a:r>
            <a:r>
              <a:rPr lang="en-US" altLang="en-US" b="1" dirty="0">
                <a:solidFill>
                  <a:srgbClr val="FF0000"/>
                </a:solidFill>
              </a:rPr>
              <a:t>new skills</a:t>
            </a:r>
            <a:r>
              <a:rPr lang="en-US" altLang="en-US" dirty="0"/>
              <a:t>, it is important for us to emphasize that skills in this area are acquired through </a:t>
            </a:r>
            <a:r>
              <a:rPr lang="en-US" altLang="en-US" b="1" dirty="0">
                <a:solidFill>
                  <a:srgbClr val="FF0000"/>
                </a:solidFill>
              </a:rPr>
              <a:t>instruction</a:t>
            </a:r>
            <a:r>
              <a:rPr lang="en-US" altLang="en-US" dirty="0"/>
              <a:t> and </a:t>
            </a:r>
            <a:r>
              <a:rPr lang="en-US" altLang="en-US" b="1" dirty="0">
                <a:solidFill>
                  <a:srgbClr val="FF0000"/>
                </a:solidFill>
              </a:rPr>
              <a:t>personal application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This is not to deny that students may learn at different rates, but it is meant to emphasize that these skills are not the domain of a special few </a:t>
            </a:r>
          </a:p>
          <a:p>
            <a:pPr eaLnBrk="1" hangingPunct="1"/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42438931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170" name="Title 4"/>
          <p:cNvSpPr>
            <a:spLocks noGrp="1"/>
          </p:cNvSpPr>
          <p:nvPr>
            <p:ph type="title"/>
          </p:nvPr>
        </p:nvSpPr>
        <p:spPr>
          <a:xfrm>
            <a:off x="0" y="-115887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Examples of what to say:</a:t>
            </a:r>
          </a:p>
        </p:txBody>
      </p:sp>
      <p:sp>
        <p:nvSpPr>
          <p:cNvPr id="775171" name="Text Placeholder 2"/>
          <p:cNvSpPr>
            <a:spLocks noGrp="1"/>
          </p:cNvSpPr>
          <p:nvPr>
            <p:ph idx="1"/>
          </p:nvPr>
        </p:nvSpPr>
        <p:spPr>
          <a:xfrm>
            <a:off x="142875" y="914400"/>
            <a:ext cx="11868150" cy="6019800"/>
          </a:xfrm>
        </p:spPr>
        <p:txBody>
          <a:bodyPr/>
          <a:lstStyle/>
          <a:p>
            <a:pPr eaLnBrk="1" hangingPunct="1"/>
            <a:r>
              <a:rPr lang="en-US" altLang="en-US" dirty="0"/>
              <a:t>“Let’s go around and have each of you share something hard you learned today that you didn’t know before.” </a:t>
            </a:r>
          </a:p>
          <a:p>
            <a:pPr eaLnBrk="1" hangingPunct="1"/>
            <a:r>
              <a:rPr lang="en-US" altLang="en-US" dirty="0"/>
              <a:t>“Who had a good struggle? Let’s share what we struggled with today” </a:t>
            </a:r>
          </a:p>
          <a:p>
            <a:pPr eaLnBrk="1" hangingPunct="1"/>
            <a:r>
              <a:rPr lang="en-US" altLang="en-US" dirty="0"/>
              <a:t>“Get ready for a terrific struggle! Are you ready? Here we go.” </a:t>
            </a:r>
          </a:p>
          <a:p>
            <a:pPr eaLnBrk="1" hangingPunct="1"/>
            <a:r>
              <a:rPr lang="en-US" altLang="en-US" dirty="0"/>
              <a:t>“That was a lot of hard work. Can you just imagine all the connections you grew today?” </a:t>
            </a:r>
          </a:p>
          <a:p>
            <a:pPr eaLnBrk="1" hangingPunct="1"/>
            <a:r>
              <a:rPr lang="en-US" altLang="en-US" dirty="0"/>
              <a:t>“Who thinks they made a really interesting mistake?” </a:t>
            </a:r>
          </a:p>
          <a:p>
            <a:pPr eaLnBrk="1" hangingPunct="1"/>
            <a:r>
              <a:rPr lang="en-US" altLang="en-US" dirty="0"/>
              <a:t>“Who else made a terrific mistake that will help us learn?” </a:t>
            </a:r>
          </a:p>
        </p:txBody>
      </p:sp>
    </p:spTree>
    <p:extLst>
      <p:ext uri="{BB962C8B-B14F-4D97-AF65-F5344CB8AC3E}">
        <p14:creationId xmlns:p14="http://schemas.microsoft.com/office/powerpoint/2010/main" val="349550481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76195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52400"/>
            <a:ext cx="8636000" cy="6477000"/>
          </a:xfrm>
        </p:spPr>
      </p:pic>
      <p:sp>
        <p:nvSpPr>
          <p:cNvPr id="3" name="5-Point Star 2"/>
          <p:cNvSpPr/>
          <p:nvPr/>
        </p:nvSpPr>
        <p:spPr>
          <a:xfrm>
            <a:off x="4191000" y="0"/>
            <a:ext cx="1219200" cy="6096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1063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77219" name="Content Placeholder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1" y="-76200"/>
            <a:ext cx="5103813" cy="6805613"/>
          </a:xfrm>
        </p:spPr>
      </p:pic>
      <p:sp>
        <p:nvSpPr>
          <p:cNvPr id="2" name="5-Point Star 1"/>
          <p:cNvSpPr/>
          <p:nvPr/>
        </p:nvSpPr>
        <p:spPr>
          <a:xfrm>
            <a:off x="3810000" y="511175"/>
            <a:ext cx="1143000" cy="685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9547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Me with a defiant (and huge!) 15-year old with Fetal Alcohol Syndrome and a history of violence:</a:t>
            </a:r>
          </a:p>
        </p:txBody>
      </p:sp>
      <p:sp>
        <p:nvSpPr>
          <p:cNvPr id="778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Celeste: “Kiree, I want you to do 50 productions of sentences with slow, careful speech.”</a:t>
            </a:r>
          </a:p>
          <a:p>
            <a:pPr eaLnBrk="1" hangingPunct="1"/>
            <a:endParaRPr lang="en-US" altLang="en-US" sz="1000"/>
          </a:p>
          <a:p>
            <a:pPr eaLnBrk="1" hangingPunct="1"/>
            <a:r>
              <a:rPr lang="en-US" altLang="en-US"/>
              <a:t>Kiree: “No way. I can’t.”</a:t>
            </a:r>
          </a:p>
          <a:p>
            <a:pPr eaLnBrk="1" hangingPunct="1"/>
            <a:endParaRPr lang="en-US" altLang="en-US" sz="1000"/>
          </a:p>
          <a:p>
            <a:pPr eaLnBrk="1" hangingPunct="1"/>
            <a:r>
              <a:rPr lang="en-US" altLang="en-US"/>
              <a:t>Celeste (after the hour was up): “Just so you know, you did 120 good productions. You didn’t even think you could do 50! Look at you! “</a:t>
            </a:r>
          </a:p>
        </p:txBody>
      </p:sp>
    </p:spTree>
    <p:extLst>
      <p:ext uri="{BB962C8B-B14F-4D97-AF65-F5344CB8AC3E}">
        <p14:creationId xmlns:p14="http://schemas.microsoft.com/office/powerpoint/2010/main" val="41966599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Recent research concludes:</a:t>
            </a:r>
          </a:p>
        </p:txBody>
      </p:sp>
      <p:sp>
        <p:nvSpPr>
          <p:cNvPr id="779267" name="Text Placeholder 2"/>
          <p:cNvSpPr>
            <a:spLocks noGrp="1"/>
          </p:cNvSpPr>
          <p:nvPr>
            <p:ph type="body" sz="half" idx="1"/>
          </p:nvPr>
        </p:nvSpPr>
        <p:spPr>
          <a:xfrm>
            <a:off x="1484851" y="1417638"/>
            <a:ext cx="8573549" cy="4678362"/>
          </a:xfrm>
        </p:spPr>
        <p:txBody>
          <a:bodyPr/>
          <a:lstStyle/>
          <a:p>
            <a:pPr eaLnBrk="1" hangingPunct="1"/>
            <a:r>
              <a:rPr lang="en-US" altLang="en-US" dirty="0"/>
              <a:t>Low-SES students can succeed when they receive constant encouragement and messages about how hard work, grit, and perseverance can change things for the better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It’s all about character, conscientiousness, and good habits—and these can be developed!</a:t>
            </a:r>
          </a:p>
        </p:txBody>
      </p:sp>
    </p:spTree>
    <p:extLst>
      <p:ext uri="{BB962C8B-B14F-4D97-AF65-F5344CB8AC3E}">
        <p14:creationId xmlns:p14="http://schemas.microsoft.com/office/powerpoint/2010/main" val="16430595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8458200" cy="1066800"/>
          </a:xfrm>
        </p:spPr>
        <p:txBody>
          <a:bodyPr/>
          <a:lstStyle/>
          <a:p>
            <a:pPr eaLnBrk="1" hangingPunct="1"/>
            <a:r>
              <a:rPr lang="en-US" altLang="en-US"/>
              <a:t>How have I applied this?</a:t>
            </a:r>
          </a:p>
        </p:txBody>
      </p:sp>
      <p:sp>
        <p:nvSpPr>
          <p:cNvPr id="780291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80292" name="Content Placeholder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1" y="838200"/>
            <a:ext cx="3673475" cy="2743200"/>
          </a:xfrm>
        </p:spPr>
      </p:pic>
      <p:pic>
        <p:nvPicPr>
          <p:cNvPr id="78029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2513013"/>
            <a:ext cx="5816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7620000" y="2513013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52180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4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81315" name="Content Placeholder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1038" y="1295400"/>
            <a:ext cx="7269162" cy="5429250"/>
          </a:xfrm>
        </p:spPr>
      </p:pic>
      <p:sp>
        <p:nvSpPr>
          <p:cNvPr id="2" name="5-Point Star 1"/>
          <p:cNvSpPr/>
          <p:nvPr/>
        </p:nvSpPr>
        <p:spPr>
          <a:xfrm>
            <a:off x="5715000" y="1143000"/>
            <a:ext cx="2057400" cy="1295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6433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82339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82340" name="Content Placeholder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877889"/>
            <a:ext cx="7848600" cy="5862637"/>
          </a:xfrm>
        </p:spPr>
      </p:pic>
      <p:sp>
        <p:nvSpPr>
          <p:cNvPr id="2" name="5-Point Star 1"/>
          <p:cNvSpPr/>
          <p:nvPr/>
        </p:nvSpPr>
        <p:spPr>
          <a:xfrm>
            <a:off x="6248400" y="685800"/>
            <a:ext cx="1600200" cy="17526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3528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36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8305800" cy="1295400"/>
          </a:xfrm>
        </p:spPr>
        <p:txBody>
          <a:bodyPr/>
          <a:lstStyle/>
          <a:p>
            <a:pPr eaLnBrk="1" hangingPunct="1"/>
            <a:r>
              <a:rPr lang="en-US" altLang="en-US"/>
              <a:t>My latest:</a:t>
            </a:r>
          </a:p>
        </p:txBody>
      </p:sp>
      <p:pic>
        <p:nvPicPr>
          <p:cNvPr id="783363" name="Content Placeholder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371601"/>
            <a:ext cx="7086600" cy="5292725"/>
          </a:xfrm>
        </p:spPr>
      </p:pic>
    </p:spTree>
    <p:extLst>
      <p:ext uri="{BB962C8B-B14F-4D97-AF65-F5344CB8AC3E}">
        <p14:creationId xmlns:p14="http://schemas.microsoft.com/office/powerpoint/2010/main" val="4272851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>
            <a:extLst>
              <a:ext uri="{FF2B5EF4-FFF2-40B4-BE49-F238E27FC236}">
                <a16:creationId xmlns:a16="http://schemas.microsoft.com/office/drawing/2014/main" id="{497B396F-781C-4B02-888A-2ABEF76E8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3971" name="Content Placeholder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92B0A64-B3F5-44BC-3796-7FF073034F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4800" y="103188"/>
            <a:ext cx="4800600" cy="6400800"/>
          </a:xfr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84387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533401"/>
            <a:ext cx="8229600" cy="6143625"/>
          </a:xfrm>
        </p:spPr>
      </p:pic>
      <p:sp>
        <p:nvSpPr>
          <p:cNvPr id="2" name="Right Arrow 1"/>
          <p:cNvSpPr/>
          <p:nvPr/>
        </p:nvSpPr>
        <p:spPr>
          <a:xfrm>
            <a:off x="2667000" y="1524000"/>
            <a:ext cx="1587500" cy="86518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4871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410" name="Title 1"/>
          <p:cNvSpPr>
            <a:spLocks noGrp="1"/>
          </p:cNvSpPr>
          <p:nvPr>
            <p:ph type="title"/>
          </p:nvPr>
        </p:nvSpPr>
        <p:spPr>
          <a:xfrm>
            <a:off x="1774826" y="274639"/>
            <a:ext cx="4549775" cy="922337"/>
          </a:xfrm>
        </p:spPr>
        <p:txBody>
          <a:bodyPr/>
          <a:lstStyle/>
          <a:p>
            <a:r>
              <a:rPr lang="en-US" altLang="en-US"/>
              <a:t>Vision board for Sammy--17</a:t>
            </a:r>
          </a:p>
        </p:txBody>
      </p:sp>
      <p:pic>
        <p:nvPicPr>
          <p:cNvPr id="785411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0" y="0"/>
            <a:ext cx="4064000" cy="3048000"/>
          </a:xfrm>
        </p:spPr>
      </p:pic>
      <p:pic>
        <p:nvPicPr>
          <p:cNvPr id="78541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00"/>
            <a:ext cx="5373688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713415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86435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200" y="0"/>
            <a:ext cx="5257800" cy="3943350"/>
          </a:xfrm>
        </p:spPr>
      </p:pic>
      <p:pic>
        <p:nvPicPr>
          <p:cNvPr id="78643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67000"/>
            <a:ext cx="54752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16995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28600"/>
            <a:ext cx="7772400" cy="609600"/>
          </a:xfrm>
        </p:spPr>
        <p:txBody>
          <a:bodyPr/>
          <a:lstStyle/>
          <a:p>
            <a:r>
              <a:rPr lang="en-US" dirty="0" err="1"/>
              <a:t>Treston</a:t>
            </a:r>
            <a:r>
              <a:rPr lang="en-US" dirty="0"/>
              <a:t>: 13 years old with repaired cleft palate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52600" y="1219200"/>
            <a:ext cx="7467600" cy="4876800"/>
          </a:xfrm>
        </p:spPr>
        <p:txBody>
          <a:bodyPr/>
          <a:lstStyle/>
          <a:p>
            <a:r>
              <a:rPr lang="en-US" dirty="0"/>
              <a:t>Not doing his homework</a:t>
            </a:r>
          </a:p>
          <a:p>
            <a:endParaRPr lang="en-US" dirty="0"/>
          </a:p>
          <a:p>
            <a:r>
              <a:rPr lang="en-US" dirty="0"/>
              <a:t>Acting out in the group home</a:t>
            </a:r>
          </a:p>
          <a:p>
            <a:endParaRPr lang="en-US" dirty="0"/>
          </a:p>
          <a:p>
            <a:r>
              <a:rPr lang="en-US" dirty="0"/>
              <a:t>We did a trip to the future on the whiteboard</a:t>
            </a:r>
          </a:p>
          <a:p>
            <a:endParaRPr lang="en-US" dirty="0"/>
          </a:p>
          <a:p>
            <a:r>
              <a:rPr lang="en-US" dirty="0"/>
              <a:t>He wants to be a nurse and earn $100,000 a year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414" y="990600"/>
            <a:ext cx="3302577" cy="440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2195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609600"/>
          </a:xfrm>
        </p:spPr>
        <p:txBody>
          <a:bodyPr/>
          <a:lstStyle/>
          <a:p>
            <a:r>
              <a:rPr lang="en-US" dirty="0" err="1"/>
              <a:t>Treston</a:t>
            </a:r>
            <a:r>
              <a:rPr lang="en-US" dirty="0"/>
              <a:t> wants: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657600" y="838200"/>
            <a:ext cx="6553200" cy="6019800"/>
          </a:xfrm>
        </p:spPr>
        <p:txBody>
          <a:bodyPr/>
          <a:lstStyle/>
          <a:p>
            <a:r>
              <a:rPr lang="en-US" dirty="0"/>
              <a:t>Nice home in a good area</a:t>
            </a:r>
          </a:p>
          <a:p>
            <a:r>
              <a:rPr lang="en-US" dirty="0"/>
              <a:t>Pug</a:t>
            </a:r>
          </a:p>
          <a:p>
            <a:r>
              <a:rPr lang="en-US" dirty="0"/>
              <a:t>Yard</a:t>
            </a:r>
          </a:p>
          <a:p>
            <a:r>
              <a:rPr lang="en-US" dirty="0"/>
              <a:t>Spouse</a:t>
            </a:r>
          </a:p>
          <a:p>
            <a:r>
              <a:rPr lang="en-US" dirty="0"/>
              <a:t>Food</a:t>
            </a:r>
          </a:p>
          <a:p>
            <a:r>
              <a:rPr lang="en-US" dirty="0"/>
              <a:t>Utilities</a:t>
            </a:r>
          </a:p>
          <a:p>
            <a:r>
              <a:rPr lang="en-US" dirty="0"/>
              <a:t>Vacations to Hawaii, Greenland, Iceland</a:t>
            </a:r>
          </a:p>
          <a:p>
            <a:endParaRPr lang="en-US" sz="900" dirty="0"/>
          </a:p>
          <a:p>
            <a:r>
              <a:rPr lang="en-US" dirty="0"/>
              <a:t>We talked about how much all this would cost a year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1371600"/>
            <a:ext cx="304800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236" y="1600200"/>
            <a:ext cx="227622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8012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382" y="76200"/>
            <a:ext cx="10342418" cy="685800"/>
          </a:xfrm>
        </p:spPr>
        <p:txBody>
          <a:bodyPr/>
          <a:lstStyle/>
          <a:p>
            <a:pPr algn="l"/>
            <a:r>
              <a:rPr lang="en-US" sz="3200" dirty="0"/>
              <a:t>How does he get there? He came up with all this and wrote it on the whiteboard himself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53655" y="914400"/>
            <a:ext cx="10342417" cy="5181600"/>
          </a:xfrm>
        </p:spPr>
        <p:txBody>
          <a:bodyPr/>
          <a:lstStyle/>
          <a:p>
            <a:r>
              <a:rPr lang="en-US" sz="2800" dirty="0"/>
              <a:t>Graduate from high school with good grades</a:t>
            </a:r>
          </a:p>
          <a:p>
            <a:r>
              <a:rPr lang="en-US" sz="2800" dirty="0"/>
              <a:t>Proper hygiene</a:t>
            </a:r>
          </a:p>
          <a:p>
            <a:r>
              <a:rPr lang="en-US" sz="2800" dirty="0"/>
              <a:t>Be organized and neat</a:t>
            </a:r>
          </a:p>
          <a:p>
            <a:r>
              <a:rPr lang="en-US" sz="2800" dirty="0"/>
              <a:t>Be active and exercise</a:t>
            </a:r>
          </a:p>
          <a:p>
            <a:r>
              <a:rPr lang="en-US" sz="2800" dirty="0"/>
              <a:t>Fulfill assigned tasks in the group home (which he wasn’t doing)</a:t>
            </a:r>
          </a:p>
          <a:p>
            <a:r>
              <a:rPr lang="en-US" sz="2800" dirty="0"/>
              <a:t>Do chores</a:t>
            </a:r>
          </a:p>
          <a:p>
            <a:r>
              <a:rPr lang="en-US" sz="2800" dirty="0"/>
              <a:t>Better social skills</a:t>
            </a:r>
          </a:p>
          <a:p>
            <a:r>
              <a:rPr lang="en-US" sz="2800" dirty="0"/>
              <a:t>Control his temper</a:t>
            </a:r>
          </a:p>
          <a:p>
            <a:r>
              <a:rPr lang="en-US" sz="2800" dirty="0"/>
              <a:t>Get better at bio/life science</a:t>
            </a:r>
          </a:p>
        </p:txBody>
      </p:sp>
    </p:spTree>
    <p:extLst>
      <p:ext uri="{BB962C8B-B14F-4D97-AF65-F5344CB8AC3E}">
        <p14:creationId xmlns:p14="http://schemas.microsoft.com/office/powerpoint/2010/main" val="195015737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76200"/>
            <a:ext cx="7391400" cy="1066800"/>
          </a:xfrm>
        </p:spPr>
        <p:txBody>
          <a:bodyPr/>
          <a:lstStyle/>
          <a:p>
            <a:r>
              <a:rPr lang="en-US" dirty="0"/>
              <a:t>I emphasized that if he wanted to be a nurse…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09800" y="1524000"/>
            <a:ext cx="8153400" cy="4572000"/>
          </a:xfrm>
        </p:spPr>
        <p:txBody>
          <a:bodyPr/>
          <a:lstStyle/>
          <a:p>
            <a:r>
              <a:rPr lang="en-US" dirty="0"/>
              <a:t>People had to understand his speech!</a:t>
            </a:r>
          </a:p>
          <a:p>
            <a:endParaRPr lang="en-US" dirty="0"/>
          </a:p>
          <a:p>
            <a:r>
              <a:rPr lang="en-US" dirty="0"/>
              <a:t>Thus, carryover homework was imperative</a:t>
            </a:r>
          </a:p>
        </p:txBody>
      </p:sp>
    </p:spTree>
    <p:extLst>
      <p:ext uri="{BB962C8B-B14F-4D97-AF65-F5344CB8AC3E}">
        <p14:creationId xmlns:p14="http://schemas.microsoft.com/office/powerpoint/2010/main" val="429412953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152400"/>
            <a:ext cx="7391400" cy="914400"/>
          </a:xfrm>
        </p:spPr>
        <p:txBody>
          <a:bodyPr/>
          <a:lstStyle/>
          <a:p>
            <a:r>
              <a:rPr lang="en-US" dirty="0"/>
              <a:t>For many students….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399" y="1066800"/>
            <a:ext cx="11111345" cy="5029199"/>
          </a:xfrm>
        </p:spPr>
        <p:txBody>
          <a:bodyPr/>
          <a:lstStyle/>
          <a:p>
            <a:r>
              <a:rPr lang="en-US" dirty="0"/>
              <a:t>No one has ever connected the dots</a:t>
            </a:r>
          </a:p>
          <a:p>
            <a:endParaRPr lang="en-US" dirty="0"/>
          </a:p>
          <a:p>
            <a:r>
              <a:rPr lang="en-US" dirty="0"/>
              <a:t>No one has ever talked about what they want and the path to get it</a:t>
            </a:r>
          </a:p>
        </p:txBody>
      </p:sp>
    </p:spTree>
    <p:extLst>
      <p:ext uri="{BB962C8B-B14F-4D97-AF65-F5344CB8AC3E}">
        <p14:creationId xmlns:p14="http://schemas.microsoft.com/office/powerpoint/2010/main" val="31266903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7BE47-5BDD-A25E-3AC4-3E494597E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8FEE59-FA71-7078-8A78-66799C3831CE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7DA5384-006C-F18A-AF64-D52CFB4F2C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448" y="84438"/>
            <a:ext cx="4976216" cy="6621162"/>
          </a:xfrm>
        </p:spPr>
      </p:pic>
    </p:spTree>
    <p:extLst>
      <p:ext uri="{BB962C8B-B14F-4D97-AF65-F5344CB8AC3E}">
        <p14:creationId xmlns:p14="http://schemas.microsoft.com/office/powerpoint/2010/main" val="17381299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5136" y="0"/>
            <a:ext cx="9751462" cy="376015"/>
          </a:xfrm>
        </p:spPr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44381"/>
            <a:ext cx="11765281" cy="5756121"/>
          </a:xfrm>
        </p:spPr>
        <p:txBody>
          <a:bodyPr>
            <a:noAutofit/>
          </a:bodyPr>
          <a:lstStyle/>
          <a:p>
            <a:r>
              <a:rPr lang="en-US" sz="3200" dirty="0"/>
              <a:t>I. Introduction</a:t>
            </a:r>
          </a:p>
          <a:p>
            <a:r>
              <a:rPr lang="en-US" sz="3200" dirty="0"/>
              <a:t>II. Possible Effects of Trauma on Language and Cognition in Children</a:t>
            </a:r>
          </a:p>
          <a:p>
            <a:r>
              <a:rPr lang="en-US" sz="3200" dirty="0"/>
              <a:t>III. Trauma-Responsive Strategies for Intervention for Students with LI</a:t>
            </a:r>
          </a:p>
          <a:p>
            <a:r>
              <a:rPr lang="en-US" sz="3200" dirty="0"/>
              <a:t>IV. Restorative Justice Strategies for Addressing Hurtful Behavior</a:t>
            </a:r>
          </a:p>
          <a:p>
            <a:r>
              <a:rPr lang="en-US" sz="3200" dirty="0"/>
              <a:t>V. Stress Reduction Techniques</a:t>
            </a:r>
          </a:p>
          <a:p>
            <a:r>
              <a:rPr lang="en-US" dirty="0"/>
              <a:t>VI. Implementing a Growth Mindset</a:t>
            </a:r>
          </a:p>
        </p:txBody>
      </p:sp>
    </p:spTree>
    <p:extLst>
      <p:ext uri="{BB962C8B-B14F-4D97-AF65-F5344CB8AC3E}">
        <p14:creationId xmlns:p14="http://schemas.microsoft.com/office/powerpoint/2010/main" val="248002927"/>
      </p:ext>
    </p:extLst>
  </p:cSld>
  <p:clrMapOvr>
    <a:masterClrMapping/>
  </p:clrMapOvr>
</p:sld>
</file>

<file path=ppt/theme/theme1.xml><?xml version="1.0" encoding="utf-8"?>
<a:theme xmlns:a="http://schemas.openxmlformats.org/drawingml/2006/main" name="PptAqua">
  <a:themeElements>
    <a:clrScheme name="">
      <a:dk1>
        <a:srgbClr val="000000"/>
      </a:dk1>
      <a:lt1>
        <a:srgbClr val="FFFFFF"/>
      </a:lt1>
      <a:dk2>
        <a:srgbClr val="008040"/>
      </a:dk2>
      <a:lt2>
        <a:srgbClr val="004080"/>
      </a:lt2>
      <a:accent1>
        <a:srgbClr val="008040"/>
      </a:accent1>
      <a:accent2>
        <a:srgbClr val="66CCFF"/>
      </a:accent2>
      <a:accent3>
        <a:srgbClr val="FFFFFF"/>
      </a:accent3>
      <a:accent4>
        <a:srgbClr val="000000"/>
      </a:accent4>
      <a:accent5>
        <a:srgbClr val="AAC0AF"/>
      </a:accent5>
      <a:accent6>
        <a:srgbClr val="5CB9E7"/>
      </a:accent6>
      <a:hlink>
        <a:srgbClr val="FF6666"/>
      </a:hlink>
      <a:folHlink>
        <a:srgbClr val="CCFF6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PptAqua</Template>
  <TotalTime>424</TotalTime>
  <Words>3887</Words>
  <Application>Microsoft Office PowerPoint</Application>
  <PresentationFormat>Widescreen</PresentationFormat>
  <Paragraphs>375</Paragraphs>
  <Slides>102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8" baseType="lpstr">
      <vt:lpstr>Arial</vt:lpstr>
      <vt:lpstr>Calibri</vt:lpstr>
      <vt:lpstr>Garamond</vt:lpstr>
      <vt:lpstr>Times New Roman</vt:lpstr>
      <vt:lpstr>Wingdings</vt:lpstr>
      <vt:lpstr>PptAqua</vt:lpstr>
      <vt:lpstr>Trauma-Informed Intervention for Students with Communication Disorders: Practical Strategies and Materials  Celeste Roseberry-McKibbin, Ph.D., CCC-SLP San Juan Unified School District Sacramento State University </vt:lpstr>
      <vt:lpstr>To get the full PowerPoint with all the pictures:</vt:lpstr>
      <vt:lpstr>To connect on social media:</vt:lpstr>
      <vt:lpstr>Outline</vt:lpstr>
      <vt:lpstr>II. Possible Effects of Trauma on Language and Cognition of Children</vt:lpstr>
      <vt:lpstr>I was blessed to work face to face through the whole pandemic…</vt:lpstr>
      <vt:lpstr>I have the perspective…</vt:lpstr>
      <vt:lpstr>PowerPoint Presentation</vt:lpstr>
      <vt:lpstr>PowerPoint Presentation</vt:lpstr>
      <vt:lpstr>Remember the words of wisdom from Indigenous education scholar Eve Tuck (Unangax̂)</vt:lpstr>
      <vt:lpstr>Basically, we…</vt:lpstr>
      <vt:lpstr>Experiences that can induce trauma include:</vt:lpstr>
      <vt:lpstr>The most commonly-occurring form of maltreatment is neglect</vt:lpstr>
      <vt:lpstr>Recent research:</vt:lpstr>
      <vt:lpstr>II. Possible Impacts of Trauma on Language and Cognition—Deficits in:</vt:lpstr>
      <vt:lpstr>Deficits in working memory…</vt:lpstr>
      <vt:lpstr>Because some students have difficulty with impulse control</vt:lpstr>
      <vt:lpstr>For SLPs who work with children, it is recommended to:</vt:lpstr>
      <vt:lpstr>IV. Trauma-Responsive Strategies for Intervention for Students </vt:lpstr>
      <vt:lpstr>Provide caregivers with resources:</vt:lpstr>
      <vt:lpstr>Be consistent! At CSHA with CSUS alum Lorraine H., who works at the Stockton Juvenile Facility—”Keep your promises.” Use reflective listening—make them feel heard, even though you have no solution</vt:lpstr>
      <vt:lpstr>Provide the student with some control over the environment:</vt:lpstr>
      <vt:lpstr>Provide hands-on sensory experiences and physical play</vt:lpstr>
      <vt:lpstr>PowerPoint Presentation</vt:lpstr>
      <vt:lpstr>PowerPoint Presentation</vt:lpstr>
      <vt:lpstr>Kids loooove shaving cream! And our little therapy room smells heavenly!</vt:lpstr>
      <vt:lpstr>Shaving cream gives good tactile feedback in writing letters and words:</vt:lpstr>
      <vt:lpstr>Haley traces her name in the sanitizing spray at the end of therapy</vt:lpstr>
      <vt:lpstr>Melissa and Doug</vt:lpstr>
      <vt:lpstr>Soft sensory balls are comforting</vt:lpstr>
      <vt:lpstr>PowerPoint Presentation</vt:lpstr>
      <vt:lpstr>PowerPoint Presentation</vt:lpstr>
      <vt:lpstr>Incorporate a growth mindset—it’s about hard work and effort!</vt:lpstr>
      <vt:lpstr>PowerPoint Presentation</vt:lpstr>
      <vt:lpstr>Discuss the language of feelings</vt:lpstr>
      <vt:lpstr>“Sarah,” 7 years, reads all but 2 sight words fluently and tells me her story</vt:lpstr>
      <vt:lpstr>Social stories (e.g., Carol Gray )</vt:lpstr>
      <vt:lpstr>PowerPoint Presentation</vt:lpstr>
      <vt:lpstr>There are great youtube videos:</vt:lpstr>
      <vt:lpstr>PowerPoint Presentation</vt:lpstr>
      <vt:lpstr>Puppets can help students express their feelings</vt:lpstr>
      <vt:lpstr>Kimochis—Ellen Pritchard Dodge—for young children:</vt:lpstr>
      <vt:lpstr>For older students—these are activities at the high school where I serve high-risk teen young men:</vt:lpstr>
      <vt:lpstr>PowerPoint Presentation</vt:lpstr>
      <vt:lpstr>Start each therapy session:</vt:lpstr>
      <vt:lpstr>Discussion starters after a traumatic event:</vt:lpstr>
      <vt:lpstr>Ramon as we are walking along practicing /r/:</vt:lpstr>
      <vt:lpstr>For older students…</vt:lpstr>
      <vt:lpstr>PowerPoint Presentation</vt:lpstr>
      <vt:lpstr>Target narrative skills</vt:lpstr>
      <vt:lpstr>Train students:</vt:lpstr>
      <vt:lpstr>V. Restorative Justice Strategies for Addressing Hurtful Behavior</vt:lpstr>
      <vt:lpstr>It’s important…</vt:lpstr>
      <vt:lpstr>Principles of Restorative Justice—Help Students:</vt:lpstr>
      <vt:lpstr>VI. Stress Reduction Techniques</vt:lpstr>
      <vt:lpstr>Fidget toys can be helpful:</vt:lpstr>
      <vt:lpstr>If the child is scared to go to a new setting:</vt:lpstr>
      <vt:lpstr>Exercise is the best!</vt:lpstr>
      <vt:lpstr>Practice Finger Breathing with a Partner—Great Stress Management Tool!</vt:lpstr>
      <vt:lpstr>I’m beginning every therapy session with deep breathing and affirmations</vt:lpstr>
      <vt:lpstr>VI. IMPLEMENTING A GROWTH MINDSET TO SUPPORT TRAUMA-INFORMED INTERVENTION</vt:lpstr>
      <vt:lpstr>Many trauma-exposed students…</vt:lpstr>
      <vt:lpstr>When children are little:</vt:lpstr>
      <vt:lpstr>PowerPoint Presentation</vt:lpstr>
      <vt:lpstr>The research of Carol Dweck</vt:lpstr>
      <vt:lpstr>Those with a growth mindset…</vt:lpstr>
      <vt:lpstr>PowerPoint Presentation</vt:lpstr>
      <vt:lpstr>In Dweck’s research…</vt:lpstr>
      <vt:lpstr>Students in the experimental group…</vt:lpstr>
      <vt:lpstr>Again, the experimental students heard that:</vt:lpstr>
      <vt:lpstr>In other words…</vt:lpstr>
      <vt:lpstr>The researchers reported that:</vt:lpstr>
      <vt:lpstr>Students were taught that:</vt:lpstr>
      <vt:lpstr>At the end of the year…</vt:lpstr>
      <vt:lpstr>The researchers concluded:</vt:lpstr>
      <vt:lpstr>Interestingly, the researchers also commented that:</vt:lpstr>
      <vt:lpstr>We can help students by…</vt:lpstr>
      <vt:lpstr>Process praise is best:</vt:lpstr>
      <vt:lpstr>Process praise is best</vt:lpstr>
      <vt:lpstr>PowerPoint Presentation</vt:lpstr>
      <vt:lpstr>Examples of what to say:</vt:lpstr>
      <vt:lpstr>PowerPoint Presentation</vt:lpstr>
      <vt:lpstr>PowerPoint Presentation</vt:lpstr>
      <vt:lpstr>Me with a defiant (and huge!) 15-year old with Fetal Alcohol Syndrome and a history of violence:</vt:lpstr>
      <vt:lpstr>Recent research concludes:</vt:lpstr>
      <vt:lpstr>How have I applied this?</vt:lpstr>
      <vt:lpstr>PowerPoint Presentation</vt:lpstr>
      <vt:lpstr>PowerPoint Presentation</vt:lpstr>
      <vt:lpstr>My latest:</vt:lpstr>
      <vt:lpstr>PowerPoint Presentation</vt:lpstr>
      <vt:lpstr>Vision board for Sammy--17</vt:lpstr>
      <vt:lpstr>PowerPoint Presentation</vt:lpstr>
      <vt:lpstr>Treston: 13 years old with repaired cleft palate</vt:lpstr>
      <vt:lpstr>Treston wants:</vt:lpstr>
      <vt:lpstr>How does he get there? He came up with all this and wrote it on the whiteboard himself</vt:lpstr>
      <vt:lpstr>I emphasized that if he wanted to be a nurse…</vt:lpstr>
      <vt:lpstr>For many students….</vt:lpstr>
      <vt:lpstr>PowerPoint Presentation</vt:lpstr>
      <vt:lpstr>Outline</vt:lpstr>
      <vt:lpstr>References</vt:lpstr>
      <vt:lpstr>PowerPoint Presentation</vt:lpstr>
      <vt:lpstr>Other Selected 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Roseberry-Mckibbin, Celeste</dc:creator>
  <cp:lastModifiedBy>Roseberry-Mckibbin, Celeste</cp:lastModifiedBy>
  <cp:revision>77</cp:revision>
  <dcterms:created xsi:type="dcterms:W3CDTF">2022-05-22T16:03:50Z</dcterms:created>
  <dcterms:modified xsi:type="dcterms:W3CDTF">2025-01-17T23:38:28Z</dcterms:modified>
</cp:coreProperties>
</file>