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1324" r:id="rId2"/>
    <p:sldId id="1318" r:id="rId3"/>
    <p:sldId id="1325" r:id="rId4"/>
    <p:sldId id="1326" r:id="rId5"/>
    <p:sldId id="307" r:id="rId6"/>
    <p:sldId id="257" r:id="rId7"/>
    <p:sldId id="259" r:id="rId8"/>
    <p:sldId id="1319" r:id="rId9"/>
    <p:sldId id="308" r:id="rId10"/>
    <p:sldId id="258" r:id="rId11"/>
    <p:sldId id="260" r:id="rId12"/>
    <p:sldId id="261" r:id="rId13"/>
    <p:sldId id="1309" r:id="rId14"/>
    <p:sldId id="1315" r:id="rId15"/>
    <p:sldId id="1316" r:id="rId16"/>
    <p:sldId id="315" r:id="rId17"/>
    <p:sldId id="276" r:id="rId18"/>
    <p:sldId id="316" r:id="rId19"/>
    <p:sldId id="284" r:id="rId20"/>
    <p:sldId id="1327" r:id="rId21"/>
    <p:sldId id="465" r:id="rId22"/>
    <p:sldId id="1321" r:id="rId23"/>
    <p:sldId id="266" r:id="rId24"/>
    <p:sldId id="433" r:id="rId25"/>
    <p:sldId id="843" r:id="rId26"/>
    <p:sldId id="277" r:id="rId27"/>
    <p:sldId id="847" r:id="rId28"/>
    <p:sldId id="848" r:id="rId29"/>
    <p:sldId id="435" r:id="rId30"/>
    <p:sldId id="293" r:id="rId31"/>
    <p:sldId id="288" r:id="rId32"/>
    <p:sldId id="290" r:id="rId33"/>
    <p:sldId id="291" r:id="rId34"/>
    <p:sldId id="297" r:id="rId35"/>
    <p:sldId id="292" r:id="rId36"/>
    <p:sldId id="289" r:id="rId37"/>
    <p:sldId id="849" r:id="rId38"/>
    <p:sldId id="1328" r:id="rId39"/>
    <p:sldId id="366" r:id="rId40"/>
    <p:sldId id="1323" r:id="rId41"/>
    <p:sldId id="854" r:id="rId42"/>
    <p:sldId id="862" r:id="rId43"/>
    <p:sldId id="321" r:id="rId44"/>
    <p:sldId id="323" r:id="rId45"/>
    <p:sldId id="324" r:id="rId46"/>
    <p:sldId id="320" r:id="rId47"/>
    <p:sldId id="325" r:id="rId48"/>
    <p:sldId id="420" r:id="rId49"/>
    <p:sldId id="401" r:id="rId50"/>
    <p:sldId id="340" r:id="rId51"/>
    <p:sldId id="341" r:id="rId52"/>
    <p:sldId id="480" r:id="rId53"/>
    <p:sldId id="481" r:id="rId54"/>
    <p:sldId id="1320" r:id="rId5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3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FB7D5-5239-491E-AE1B-09B3196E6B27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D04C3-A9A8-4D27-9A52-14C635824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1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60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06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75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66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98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554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55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88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82EFDD-3885-4913-ABEE-C169A92E292E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Statistics:</a:t>
            </a:r>
          </a:p>
          <a:p>
            <a:r>
              <a:rPr lang="en-US" altLang="en-US" dirty="0"/>
              <a:t>1979 Ayers estimated 5-10% have SI </a:t>
            </a:r>
            <a:r>
              <a:rPr lang="en-US" altLang="en-US" dirty="0" err="1"/>
              <a:t>probs</a:t>
            </a:r>
            <a:r>
              <a:rPr lang="en-US" altLang="en-US" dirty="0"/>
              <a:t> significant enough to warrant intervention</a:t>
            </a:r>
          </a:p>
          <a:p>
            <a:endParaRPr lang="en-US" altLang="en-US" dirty="0"/>
          </a:p>
          <a:p>
            <a:r>
              <a:rPr lang="en-US" altLang="en-US" dirty="0"/>
              <a:t>Today </a:t>
            </a:r>
          </a:p>
          <a:p>
            <a:r>
              <a:rPr lang="en-US" altLang="en-US" dirty="0"/>
              <a:t>According to Dr. Lucy Jane Miller, the statistics report a minimum of 1 in 20 children in the US have SPD. This is the only published statistic and is based on her research thus far. 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“It is when the brain is so disorganized that a person has difficulty functioning in daily life that the person has a diagnosis of SID”  </a:t>
            </a:r>
            <a:r>
              <a:rPr lang="en-US" altLang="en-US" dirty="0" err="1"/>
              <a:t>Kranowitz</a:t>
            </a:r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75515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Far – 0versensitive		Near - under sensitive</a:t>
            </a:r>
          </a:p>
          <a:p>
            <a:endParaRPr lang="en-US" dirty="0"/>
          </a:p>
          <a:p>
            <a:r>
              <a:rPr lang="en-US" dirty="0"/>
              <a:t>			</a:t>
            </a:r>
            <a:r>
              <a:rPr lang="en-US" dirty="0" err="1"/>
              <a:t>Inetroception</a:t>
            </a:r>
            <a:endParaRPr lang="en-US" dirty="0"/>
          </a:p>
          <a:p>
            <a:r>
              <a:rPr lang="en-US" dirty="0"/>
              <a:t>			Internal sensations</a:t>
            </a:r>
          </a:p>
          <a:p>
            <a:r>
              <a:rPr lang="en-US" dirty="0"/>
              <a:t>				hunger/thirst</a:t>
            </a:r>
          </a:p>
          <a:p>
            <a:r>
              <a:rPr lang="en-US" dirty="0"/>
              <a:t>				hot/cold</a:t>
            </a:r>
          </a:p>
          <a:p>
            <a:r>
              <a:rPr lang="en-US" dirty="0"/>
              <a:t>				pain/discomfort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89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33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27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43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33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instinct is to calm them down</a:t>
            </a:r>
          </a:p>
          <a:p>
            <a:endParaRPr lang="en-US" dirty="0"/>
          </a:p>
          <a:p>
            <a:r>
              <a:rPr lang="en-US" dirty="0"/>
              <a:t>Seekers can become even more disorganized if input is not provided in an =organized  and structured manner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43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66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850292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9101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1308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CD66-3F2E-4DF8-9498-DFD53415AE9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CCE7-9971-4621-B739-E7530E7C47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0338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CD66-3F2E-4DF8-9498-DFD53415AE9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CCE7-9971-4621-B739-E7530E7C47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4570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CD66-3F2E-4DF8-9498-DFD53415AE9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CCE7-9971-4621-B739-E7530E7C47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3477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CD66-3F2E-4DF8-9498-DFD53415AE9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CCE7-9971-4621-B739-E7530E7C47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1792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CCE7-9971-4621-B739-E7530E7C47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222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CCE7-9971-4621-B739-E7530E7C47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7037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CD66-3F2E-4DF8-9498-DFD53415AE9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CCE7-9971-4621-B739-E7530E7C47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9584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CD66-3F2E-4DF8-9498-DFD53415AE9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CCE7-9971-4621-B739-E7530E7C47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9676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CD66-3F2E-4DF8-9498-DFD53415AE9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CCE7-9971-4621-B739-E7530E7C47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86625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CD66-3F2E-4DF8-9498-DFD53415AE9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CCE7-9971-4621-B739-E7530E7C4709}" type="slidenum">
              <a:rPr lang="en-US" smtClean="0"/>
              <a:t>‹#›</a:t>
            </a:fld>
            <a:endParaRPr lang="en-US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158182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1977040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95401"/>
            <a:ext cx="5384800" cy="4830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1"/>
            <a:ext cx="5384800" cy="4830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EFF782-610B-C5CA-BFEC-B6EA23E8B0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477001"/>
            <a:ext cx="28448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49C68F-C3B6-95AF-AB5D-20B40FE10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477001"/>
            <a:ext cx="38608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4AE44-C3CA-5A13-757B-B4D11CAC8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77001"/>
            <a:ext cx="28448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1FCFB-7E15-4206-8E3D-2633F3C7FA1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7200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102616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6000" y="4000500"/>
            <a:ext cx="102616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E33A355-0DCF-4AF3-AA09-0E65476A81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331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748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8400" y="19050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48400" y="40005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B1FAA5C-7929-4A58-A7AD-5A231B8735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8576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CD66-3F2E-4DF8-9498-DFD53415AE9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CCE7-9971-4621-B739-E7530E7C470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84008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CD66-3F2E-4DF8-9498-DFD53415AE9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CCE7-9971-4621-B739-E7530E7C4709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1389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CCE7-9971-4621-B739-E7530E7C470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83953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CCE7-9971-4621-B739-E7530E7C47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2279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CCE7-9971-4621-B739-E7530E7C47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2373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CCE7-9971-4621-B739-E7530E7C4709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218155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CCE7-9971-4621-B739-E7530E7C470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2524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3BBACD66-3F2E-4DF8-9498-DFD53415AE9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551BCCE7-9971-4621-B739-E7530E7C4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6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com/url?sa=i&amp;rct=j&amp;q=&amp;esrc=s&amp;source=images&amp;cd=&amp;cad=rja&amp;uact=8&amp;ved=0ahUKEwj5yr_37rHMAhVX3mMKHVJ0CZ8QjRwIBw&amp;url=http%3A%2F%2Fwww.wired.co.uk%2Fnews%2Farchive%2F2014-04%2F07%2Fgaming-brain-thickness&amp;psig=AFQjCNGBCh8jBta6Ght0V9dvi1ZiY32TWw&amp;ust=1461951246020727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76D0F-5C55-CC25-8993-056E7B841C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ADHD and Sensory Processing Disorder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B18703-FE4C-7F88-8904-6200541E75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9</a:t>
            </a:r>
          </a:p>
        </p:txBody>
      </p:sp>
    </p:spTree>
    <p:extLst>
      <p:ext uri="{BB962C8B-B14F-4D97-AF65-F5344CB8AC3E}">
        <p14:creationId xmlns:p14="http://schemas.microsoft.com/office/powerpoint/2010/main" val="4163278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1FFF3-C9C3-5E64-E48C-22BBE0298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45367" y="-126857"/>
            <a:ext cx="6340723" cy="1919121"/>
          </a:xfrm>
        </p:spPr>
        <p:txBody>
          <a:bodyPr>
            <a:normAutofit/>
          </a:bodyPr>
          <a:lstStyle/>
          <a:p>
            <a:r>
              <a:rPr lang="en-US" sz="2800" dirty="0"/>
              <a:t>II. SPEECH AND </a:t>
            </a:r>
            <a:br>
              <a:rPr lang="en-US" sz="2800" dirty="0"/>
            </a:br>
            <a:r>
              <a:rPr lang="en-US" sz="2800" dirty="0"/>
              <a:t>LANGUAGE DIFFICULTIES (ADHD)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E42FD-61E6-F53A-6D6D-552114173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Mostly associated with language disorders (not speech sound disorders)</a:t>
            </a:r>
          </a:p>
          <a:p>
            <a:endParaRPr lang="en-US" sz="1000" dirty="0"/>
          </a:p>
          <a:p>
            <a:r>
              <a:rPr lang="en-US" dirty="0"/>
              <a:t>Pragmatics is a huge issue!</a:t>
            </a:r>
          </a:p>
          <a:p>
            <a:endParaRPr lang="en-US" sz="1400" dirty="0"/>
          </a:p>
          <a:p>
            <a:r>
              <a:rPr lang="en-US" dirty="0"/>
              <a:t>These children may interrupt more, introduce random topics, say awkward things</a:t>
            </a:r>
          </a:p>
          <a:p>
            <a:endParaRPr lang="en-US" dirty="0"/>
          </a:p>
          <a:p>
            <a:r>
              <a:rPr lang="en-US" dirty="0"/>
              <a:t>Difficulty with executive function—thinking, organizing, planning</a:t>
            </a:r>
          </a:p>
        </p:txBody>
      </p:sp>
    </p:spTree>
    <p:extLst>
      <p:ext uri="{BB962C8B-B14F-4D97-AF65-F5344CB8AC3E}">
        <p14:creationId xmlns:p14="http://schemas.microsoft.com/office/powerpoint/2010/main" val="21832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06E0E-F00A-E279-DBC6-796B0C6AC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III. ASSESSMENT-ADHD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5CF88-D4BA-6F4B-024E-5EC2DCF4E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Usually it’s observations and having parents and teachers fill out questionnaires</a:t>
            </a:r>
          </a:p>
          <a:p>
            <a:endParaRPr lang="en-US" dirty="0"/>
          </a:p>
          <a:p>
            <a:r>
              <a:rPr lang="en-US" dirty="0"/>
              <a:t>In the schools, the psychologist does this</a:t>
            </a:r>
          </a:p>
          <a:p>
            <a:endParaRPr lang="en-US" dirty="0"/>
          </a:p>
          <a:p>
            <a:r>
              <a:rPr lang="en-US" dirty="0"/>
              <a:t>We can evaluate speech and language, especially pragmatics</a:t>
            </a:r>
          </a:p>
          <a:p>
            <a:endParaRPr lang="en-US" dirty="0"/>
          </a:p>
          <a:p>
            <a:r>
              <a:rPr lang="en-US" dirty="0"/>
              <a:t>Testing them 1:1 in a quiet room generally tells us nothing about pragmatics—we need to observe the child in everyday settings with other children</a:t>
            </a:r>
          </a:p>
        </p:txBody>
      </p:sp>
    </p:spTree>
    <p:extLst>
      <p:ext uri="{BB962C8B-B14F-4D97-AF65-F5344CB8AC3E}">
        <p14:creationId xmlns:p14="http://schemas.microsoft.com/office/powerpoint/2010/main" val="68974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08944-974D-2DDA-FF70-2B707E2B2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will sometimes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5C854-1ABD-2763-0043-46F8F9E5B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playground duty or bus duty and observe interactions with peers</a:t>
            </a:r>
          </a:p>
          <a:p>
            <a:endParaRPr lang="en-US" dirty="0"/>
          </a:p>
          <a:p>
            <a:r>
              <a:rPr lang="en-US" dirty="0"/>
              <a:t>You can observe in the classroom, at recess, and in the cafeteria</a:t>
            </a:r>
          </a:p>
        </p:txBody>
      </p:sp>
    </p:spTree>
    <p:extLst>
      <p:ext uri="{BB962C8B-B14F-4D97-AF65-F5344CB8AC3E}">
        <p14:creationId xmlns:p14="http://schemas.microsoft.com/office/powerpoint/2010/main" val="298042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itle 1">
            <a:extLst>
              <a:ext uri="{FF2B5EF4-FFF2-40B4-BE49-F238E27FC236}">
                <a16:creationId xmlns:a16="http://schemas.microsoft.com/office/drawing/2014/main" id="{19B40BF7-2526-031A-7409-4AAC20553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2579" name="Content Placeholder 3">
            <a:extLst>
              <a:ext uri="{FF2B5EF4-FFF2-40B4-BE49-F238E27FC236}">
                <a16:creationId xmlns:a16="http://schemas.microsoft.com/office/drawing/2014/main" id="{0D2D1E40-48C3-64C8-8971-E96606FF0A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9364" y="381000"/>
            <a:ext cx="5303837" cy="3962400"/>
          </a:xfrm>
        </p:spPr>
      </p:pic>
      <p:pic>
        <p:nvPicPr>
          <p:cNvPr id="152580" name="Picture 4">
            <a:extLst>
              <a:ext uri="{FF2B5EF4-FFF2-40B4-BE49-F238E27FC236}">
                <a16:creationId xmlns:a16="http://schemas.microsoft.com/office/drawing/2014/main" id="{3744A31F-A59D-71F2-3DFE-91D5239C3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4" y="2743200"/>
            <a:ext cx="510063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itle 1">
            <a:extLst>
              <a:ext uri="{FF2B5EF4-FFF2-40B4-BE49-F238E27FC236}">
                <a16:creationId xmlns:a16="http://schemas.microsoft.com/office/drawing/2014/main" id="{B9D2E05F-3610-B366-1215-B5BA2D2D90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\</a:t>
            </a:r>
          </a:p>
        </p:txBody>
      </p:sp>
      <p:pic>
        <p:nvPicPr>
          <p:cNvPr id="153603" name="Picture 4">
            <a:extLst>
              <a:ext uri="{FF2B5EF4-FFF2-40B4-BE49-F238E27FC236}">
                <a16:creationId xmlns:a16="http://schemas.microsoft.com/office/drawing/2014/main" id="{848607E9-52B2-6C0B-E17F-E24D5F497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-20638"/>
            <a:ext cx="4195763" cy="558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4" name="Picture 5">
            <a:extLst>
              <a:ext uri="{FF2B5EF4-FFF2-40B4-BE49-F238E27FC236}">
                <a16:creationId xmlns:a16="http://schemas.microsoft.com/office/drawing/2014/main" id="{29B0CADB-D8A3-8012-5F1C-982E3A41E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6" y="0"/>
            <a:ext cx="45815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5" name="Content Placeholder 1">
            <a:extLst>
              <a:ext uri="{FF2B5EF4-FFF2-40B4-BE49-F238E27FC236}">
                <a16:creationId xmlns:a16="http://schemas.microsoft.com/office/drawing/2014/main" id="{F54F482D-C851-510B-EE28-956D3E755B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03E80-F8A9-7150-AF6A-D647DC8BC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IV. TREATMENT--ADHD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6AA2-44BE-87EF-72A1-EEECB5E88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4418157" cy="4351338"/>
          </a:xfrm>
        </p:spPr>
        <p:txBody>
          <a:bodyPr/>
          <a:lstStyle/>
          <a:p>
            <a:r>
              <a:rPr lang="en-US" dirty="0"/>
              <a:t>Medication is popular</a:t>
            </a:r>
          </a:p>
          <a:p>
            <a:endParaRPr lang="en-US" dirty="0"/>
          </a:p>
          <a:p>
            <a:r>
              <a:rPr lang="en-US" dirty="0"/>
              <a:t>I like to work with kids (including teens) on planning and organizing</a:t>
            </a:r>
          </a:p>
          <a:p>
            <a:endParaRPr lang="en-US" dirty="0"/>
          </a:p>
        </p:txBody>
      </p:sp>
      <p:pic>
        <p:nvPicPr>
          <p:cNvPr id="5" name="Picture 4" descr="A person holding a calendar&#10;&#10;Description automatically generated with medium confidence">
            <a:extLst>
              <a:ext uri="{FF2B5EF4-FFF2-40B4-BE49-F238E27FC236}">
                <a16:creationId xmlns:a16="http://schemas.microsoft.com/office/drawing/2014/main" id="{8DD48B5D-F739-2106-3C15-60A9DE5CA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248" y="235166"/>
            <a:ext cx="5486881" cy="411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8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D65A1CE9-F38E-D73E-0E33-E4E7A10698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Help them organize their thoughts to avoid verbal mazes**</a:t>
            </a:r>
          </a:p>
        </p:txBody>
      </p:sp>
      <p:sp>
        <p:nvSpPr>
          <p:cNvPr id="41987" name="Text Placeholder 2">
            <a:extLst>
              <a:ext uri="{FF2B5EF4-FFF2-40B4-BE49-F238E27FC236}">
                <a16:creationId xmlns:a16="http://schemas.microsoft.com/office/drawing/2014/main" id="{BF868A35-FE1F-08FF-A1FB-1A403A6FD26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371601"/>
            <a:ext cx="5105400" cy="4754563"/>
          </a:xfrm>
        </p:spPr>
        <p:txBody>
          <a:bodyPr/>
          <a:lstStyle/>
          <a:p>
            <a:r>
              <a:rPr lang="en-US" altLang="en-US"/>
              <a:t>Adult: What did you do for Halloween?</a:t>
            </a:r>
          </a:p>
          <a:p>
            <a:endParaRPr lang="en-US" altLang="en-US" sz="1000"/>
          </a:p>
          <a:p>
            <a:r>
              <a:rPr lang="en-US" altLang="en-US"/>
              <a:t>Child: It was fun…there were costumes, my mom took us to a haunted house, I was Spiderman, we ate candy, oh, before we left home my dad made us promise to be safe…</a:t>
            </a:r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6883AEB5-A442-A31A-7E9E-7ED6DE781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371600"/>
            <a:ext cx="33464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9ADBB37-D7D1-2736-8DDF-7DFB3716589D}"/>
              </a:ext>
            </a:extLst>
          </p:cNvPr>
          <p:cNvSpPr/>
          <p:nvPr/>
        </p:nvSpPr>
        <p:spPr>
          <a:xfrm>
            <a:off x="8305800" y="1600200"/>
            <a:ext cx="12192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>
            <a:extLst>
              <a:ext uri="{FF2B5EF4-FFF2-40B4-BE49-F238E27FC236}">
                <a16:creationId xmlns:a16="http://schemas.microsoft.com/office/drawing/2014/main" id="{906A21A7-3555-43B3-55B6-D5CD5B19A8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71700" y="1838324"/>
            <a:ext cx="7410450" cy="4257675"/>
          </a:xfrm>
        </p:spPr>
        <p:txBody>
          <a:bodyPr/>
          <a:lstStyle/>
          <a:p>
            <a:pPr eaLnBrk="1" hangingPunct="1">
              <a:buFont typeface="Monotype Sorts"/>
              <a:buChar char="n"/>
            </a:pPr>
            <a:r>
              <a:rPr lang="en-US" altLang="en-US" dirty="0" err="1"/>
              <a:t>Turntaking</a:t>
            </a:r>
            <a:r>
              <a:rPr lang="en-US" altLang="en-US" dirty="0"/>
              <a:t> skills</a:t>
            </a:r>
          </a:p>
          <a:p>
            <a:pPr eaLnBrk="1" hangingPunct="1">
              <a:buFont typeface="Monotype Sorts"/>
              <a:buChar char="n"/>
            </a:pPr>
            <a:endParaRPr lang="en-US" altLang="en-US" dirty="0"/>
          </a:p>
          <a:p>
            <a:pPr eaLnBrk="1" hangingPunct="1">
              <a:buFont typeface="Monotype Sorts"/>
              <a:buChar char="n"/>
            </a:pPr>
            <a:r>
              <a:rPr lang="en-US" altLang="en-US" dirty="0"/>
              <a:t>Memory, especially for info presented </a:t>
            </a:r>
            <a:r>
              <a:rPr lang="en-US" altLang="en-US" dirty="0" err="1"/>
              <a:t>auditorially</a:t>
            </a:r>
            <a:endParaRPr lang="en-US" altLang="en-US" dirty="0"/>
          </a:p>
          <a:p>
            <a:pPr eaLnBrk="1" hangingPunct="1">
              <a:buFont typeface="Monotype Sorts"/>
              <a:buChar char="n"/>
            </a:pPr>
            <a:endParaRPr lang="en-US" altLang="en-US" sz="1100" dirty="0"/>
          </a:p>
          <a:p>
            <a:pPr eaLnBrk="1" hangingPunct="1">
              <a:buFont typeface="Monotype Sorts"/>
              <a:buChar char="n"/>
            </a:pPr>
            <a:r>
              <a:rPr lang="en-US" altLang="en-US" dirty="0"/>
              <a:t>C</a:t>
            </a:r>
            <a:r>
              <a:rPr lang="en-US" altLang="en-US" b="1" dirty="0"/>
              <a:t>ontingency</a:t>
            </a:r>
            <a:r>
              <a:rPr lang="en-US" altLang="en-US" dirty="0"/>
              <a:t>—what they say must relate to what other person just said</a:t>
            </a:r>
          </a:p>
          <a:p>
            <a:pPr eaLnBrk="1" hangingPunct="1">
              <a:buFont typeface="Monotype Sorts"/>
              <a:buChar char="n"/>
            </a:pPr>
            <a:endParaRPr lang="en-US" altLang="en-US" sz="1100" dirty="0"/>
          </a:p>
        </p:txBody>
      </p:sp>
      <p:pic>
        <p:nvPicPr>
          <p:cNvPr id="52227" name="Picture 2">
            <a:extLst>
              <a:ext uri="{FF2B5EF4-FFF2-40B4-BE49-F238E27FC236}">
                <a16:creationId xmlns:a16="http://schemas.microsoft.com/office/drawing/2014/main" id="{FEDF31C0-AE72-142B-E54C-CBCB9EA84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6" y="161925"/>
            <a:ext cx="36861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 dir="in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>
            <a:extLst>
              <a:ext uri="{FF2B5EF4-FFF2-40B4-BE49-F238E27FC236}">
                <a16:creationId xmlns:a16="http://schemas.microsoft.com/office/drawing/2014/main" id="{920D5202-6367-2505-1000-B9FB7618F9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21181272">
            <a:off x="142875" y="228600"/>
            <a:ext cx="8305800" cy="1066800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You can use colored </a:t>
            </a:r>
            <a:r>
              <a:rPr lang="en-US" alt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blocks or pegs to show a child an abrupt topic shift:</a:t>
            </a:r>
          </a:p>
        </p:txBody>
      </p:sp>
      <p:pic>
        <p:nvPicPr>
          <p:cNvPr id="53251" name="Content Placeholder 4" descr="A picture containing indoor, toy, colorful&#10;&#10;Description automatically generated">
            <a:extLst>
              <a:ext uri="{FF2B5EF4-FFF2-40B4-BE49-F238E27FC236}">
                <a16:creationId xmlns:a16="http://schemas.microsoft.com/office/drawing/2014/main" id="{42FF3DCC-5CE8-3623-934A-F4E598267B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2475" y="1752600"/>
            <a:ext cx="3836988" cy="5105400"/>
          </a:xfrm>
        </p:spPr>
      </p:pic>
      <p:pic>
        <p:nvPicPr>
          <p:cNvPr id="53252" name="Picture 6" descr="A picture containing curtain, bunch, different, wooden&#10;&#10;Description automatically generated">
            <a:extLst>
              <a:ext uri="{FF2B5EF4-FFF2-40B4-BE49-F238E27FC236}">
                <a16:creationId xmlns:a16="http://schemas.microsoft.com/office/drawing/2014/main" id="{43635BF0-A4D8-43BA-A5A9-3516E5F2C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1933575"/>
            <a:ext cx="36083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17D854E0-19F8-D04C-2CFF-EB58FCE043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2999" y="304800"/>
            <a:ext cx="7248525" cy="58674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sz="3200" b="1" dirty="0"/>
              <a:t>Visual aids</a:t>
            </a:r>
          </a:p>
          <a:p>
            <a:pPr eaLnBrk="1" hangingPunct="1">
              <a:lnSpc>
                <a:spcPct val="80000"/>
              </a:lnSpc>
              <a:buFont typeface="Monotype Sorts"/>
              <a:buChar char="n"/>
            </a:pPr>
            <a:endParaRPr lang="en-US" altLang="en-US" sz="3200" b="1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sz="3200" b="1" dirty="0"/>
              <a:t>Therapy rooms and classrooms--highly structured</a:t>
            </a:r>
          </a:p>
          <a:p>
            <a:pPr eaLnBrk="1" hangingPunct="1">
              <a:lnSpc>
                <a:spcPct val="80000"/>
              </a:lnSpc>
              <a:buFont typeface="Monotype Sorts"/>
              <a:buChar char="n"/>
            </a:pPr>
            <a:endParaRPr lang="en-US" altLang="en-US" sz="3200" b="1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sz="3200" b="1" dirty="0"/>
              <a:t>“movement breaks”</a:t>
            </a:r>
          </a:p>
          <a:p>
            <a:pPr eaLnBrk="1" hangingPunct="1">
              <a:lnSpc>
                <a:spcPct val="80000"/>
              </a:lnSpc>
              <a:buFont typeface="Monotype Sorts"/>
              <a:buChar char="n"/>
            </a:pPr>
            <a:endParaRPr lang="en-US" altLang="en-US" sz="3200" b="1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sz="3200" b="1" dirty="0"/>
              <a:t>Sit in the front of the classroom</a:t>
            </a:r>
          </a:p>
          <a:p>
            <a:pPr eaLnBrk="1" hangingPunct="1">
              <a:lnSpc>
                <a:spcPct val="80000"/>
              </a:lnSpc>
              <a:buFont typeface="Monotype Sorts"/>
              <a:buChar char="n"/>
            </a:pPr>
            <a:endParaRPr lang="en-US" altLang="en-US" sz="3200" b="1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sz="3200" b="1" dirty="0"/>
              <a:t>Repeat directions back</a:t>
            </a:r>
          </a:p>
          <a:p>
            <a:pPr eaLnBrk="1" hangingPunct="1">
              <a:buFont typeface="Monotype Sorts"/>
              <a:buChar char="n"/>
            </a:pPr>
            <a:endParaRPr lang="en-US" altLang="en-US" dirty="0"/>
          </a:p>
        </p:txBody>
      </p:sp>
      <p:pic>
        <p:nvPicPr>
          <p:cNvPr id="51203" name="Picture 3">
            <a:extLst>
              <a:ext uri="{FF2B5EF4-FFF2-40B4-BE49-F238E27FC236}">
                <a16:creationId xmlns:a16="http://schemas.microsoft.com/office/drawing/2014/main" id="{DC4255D8-DA08-CFAF-AA23-ED373F2DD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2331244"/>
            <a:ext cx="4313238" cy="431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>
            <a:extLst>
              <a:ext uri="{FF2B5EF4-FFF2-40B4-BE49-F238E27FC236}">
                <a16:creationId xmlns:a16="http://schemas.microsoft.com/office/drawing/2014/main" id="{FE75A892-98D2-2DD0-51D9-5AA9F5B14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0" y="-114300"/>
            <a:ext cx="2484438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1F970-DE23-AE35-6600-CC4B85577C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 don’t have to read about auditory processing disorders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880AE1-7A13-1305-D0F2-A8B0229A9D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Bottom of page 202-209</a:t>
            </a:r>
          </a:p>
        </p:txBody>
      </p:sp>
    </p:spTree>
    <p:extLst>
      <p:ext uri="{BB962C8B-B14F-4D97-AF65-F5344CB8AC3E}">
        <p14:creationId xmlns:p14="http://schemas.microsoft.com/office/powerpoint/2010/main" val="3449038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C0D4B-F181-D58D-557D-51D3134A5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True-False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7ABEE-5E11-C8B8-5321-92D3140F0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term </a:t>
            </a:r>
            <a:r>
              <a:rPr lang="en-US" sz="3200" i="1" dirty="0"/>
              <a:t>contingency</a:t>
            </a:r>
            <a:r>
              <a:rPr lang="en-US" sz="3200" dirty="0"/>
              <a:t> means that when we talk, we relate to something the other person said. </a:t>
            </a:r>
          </a:p>
        </p:txBody>
      </p:sp>
    </p:spTree>
    <p:extLst>
      <p:ext uri="{BB962C8B-B14F-4D97-AF65-F5344CB8AC3E}">
        <p14:creationId xmlns:p14="http://schemas.microsoft.com/office/powerpoint/2010/main" val="1929140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96DD7A-6481-4544-A982-57F7D7B16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33500" y="633412"/>
            <a:ext cx="10553700" cy="5591175"/>
          </a:xfrm>
        </p:spPr>
        <p:txBody>
          <a:bodyPr/>
          <a:lstStyle/>
          <a:p>
            <a:pPr algn="ctr"/>
            <a:r>
              <a:rPr lang="en-US" sz="5400"/>
              <a:t>Specific Strategies for </a:t>
            </a:r>
            <a:r>
              <a:rPr lang="en-US" sz="5400" dirty="0"/>
              <a:t>Children with Developmental Language Disorder, Sensory Processing Disorder, and Fine Motor Delays</a:t>
            </a:r>
          </a:p>
        </p:txBody>
      </p:sp>
    </p:spTree>
    <p:extLst>
      <p:ext uri="{BB962C8B-B14F-4D97-AF65-F5344CB8AC3E}">
        <p14:creationId xmlns:p14="http://schemas.microsoft.com/office/powerpoint/2010/main" val="587056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80F8C7-DB50-42A0-AE03-9EE6F852D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	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I. Foundational Principles and Nature of SPD**</a:t>
            </a:r>
            <a:br>
              <a:rPr lang="en-US" dirty="0"/>
            </a:br>
            <a:br>
              <a:rPr lang="en-US" dirty="0"/>
            </a:br>
            <a:r>
              <a:rPr lang="en-US" sz="3600" dirty="0"/>
              <a:t>It is increasingly being found that children with special needs such as Developmental Language Disorder (DLD), ADHD, and Autism Spectrum Disorder (ASD) have accompanying sensory and fine motor deficits</a:t>
            </a:r>
          </a:p>
        </p:txBody>
      </p:sp>
    </p:spTree>
    <p:extLst>
      <p:ext uri="{BB962C8B-B14F-4D97-AF65-F5344CB8AC3E}">
        <p14:creationId xmlns:p14="http://schemas.microsoft.com/office/powerpoint/2010/main" val="2233246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13526" y="274638"/>
            <a:ext cx="10178473" cy="722889"/>
          </a:xfrm>
        </p:spPr>
        <p:txBody>
          <a:bodyPr>
            <a:normAutofit fontScale="90000"/>
          </a:bodyPr>
          <a:lstStyle/>
          <a:p>
            <a:r>
              <a:rPr lang="en-US" altLang="en-US" sz="4000" dirty="0"/>
              <a:t>Sensory Integration Dysfunction/Sensory Processing Disorder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42473" y="1376218"/>
            <a:ext cx="8691418" cy="4996873"/>
          </a:xfrm>
        </p:spPr>
        <p:txBody>
          <a:bodyPr>
            <a:normAutofit/>
          </a:bodyPr>
          <a:lstStyle/>
          <a:p>
            <a:r>
              <a:rPr lang="en-US" altLang="en-US" dirty="0"/>
              <a:t>An irregularity or disorder in brain function that makes it difficult to integrate sensory input effectively</a:t>
            </a:r>
          </a:p>
          <a:p>
            <a:endParaRPr lang="en-US" altLang="en-US" dirty="0"/>
          </a:p>
          <a:p>
            <a:r>
              <a:rPr lang="en-US" altLang="en-US" dirty="0"/>
              <a:t>Consequences may appear in the areas of: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	Motor learning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	Social/Emotional components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	Speech/Language components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	Attention Disorders</a:t>
            </a:r>
          </a:p>
        </p:txBody>
      </p:sp>
    </p:spTree>
    <p:extLst>
      <p:ext uri="{BB962C8B-B14F-4D97-AF65-F5344CB8AC3E}">
        <p14:creationId xmlns:p14="http://schemas.microsoft.com/office/powerpoint/2010/main" val="57190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4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4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In children with SPD: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850" y="1143001"/>
            <a:ext cx="11044366" cy="4983164"/>
          </a:xfrm>
        </p:spPr>
        <p:txBody>
          <a:bodyPr/>
          <a:lstStyle/>
          <a:p>
            <a:r>
              <a:rPr lang="en-US" dirty="0"/>
              <a:t>Brain doesn’t process sensory inputs correctly</a:t>
            </a:r>
          </a:p>
          <a:p>
            <a:endParaRPr lang="en-US" dirty="0"/>
          </a:p>
          <a:p>
            <a:r>
              <a:rPr lang="en-US" dirty="0"/>
              <a:t>Can lead to inappropriate behavioral and motor responses that negatively impact learning, behavior, coordination, </a:t>
            </a:r>
            <a:r>
              <a:rPr lang="en-US" dirty="0" err="1"/>
              <a:t>lang</a:t>
            </a:r>
            <a:endParaRPr lang="en-US" dirty="0"/>
          </a:p>
          <a:p>
            <a:endParaRPr lang="en-US" dirty="0"/>
          </a:p>
          <a:p>
            <a:r>
              <a:rPr lang="en-US" dirty="0"/>
              <a:t>May cause anxiety, stress, and depression</a:t>
            </a:r>
          </a:p>
        </p:txBody>
      </p:sp>
    </p:spTree>
    <p:extLst>
      <p:ext uri="{BB962C8B-B14F-4D97-AF65-F5344CB8AC3E}">
        <p14:creationId xmlns:p14="http://schemas.microsoft.com/office/powerpoint/2010/main" val="306929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22693-065A-4758-B9DC-74795C281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 Institute, 2023:**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140C1-F812-4471-AC3F-6144BE9B7A2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015999" y="1905000"/>
            <a:ext cx="10404061" cy="4038600"/>
          </a:xfrm>
        </p:spPr>
        <p:txBody>
          <a:bodyPr/>
          <a:lstStyle/>
          <a:p>
            <a:r>
              <a:rPr lang="en-US" b="0" i="0" dirty="0">
                <a:solidFill>
                  <a:schemeClr val="tx2"/>
                </a:solidFill>
                <a:effectLst/>
                <a:latin typeface="+mj-lt"/>
              </a:rPr>
              <a:t>Pioneering occupational therapist, psychologist, and neuroscientist A. Jean Ayres, Ph.D., likened SPD to a </a:t>
            </a:r>
            <a:r>
              <a:rPr lang="en-US" b="0" i="0" dirty="0">
                <a:solidFill>
                  <a:srgbClr val="FF0000"/>
                </a:solidFill>
                <a:effectLst/>
                <a:latin typeface="+mj-lt"/>
              </a:rPr>
              <a:t>neurological “traffic jam” </a:t>
            </a:r>
            <a:r>
              <a:rPr lang="en-US" b="0" i="0" dirty="0">
                <a:solidFill>
                  <a:schemeClr val="tx2"/>
                </a:solidFill>
                <a:effectLst/>
                <a:latin typeface="+mj-lt"/>
              </a:rPr>
              <a:t>that prevents certain parts of the brain from receiving the information needed to interpret sensory information correctly.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8723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436" y="274638"/>
            <a:ext cx="10353964" cy="344198"/>
          </a:xfrm>
        </p:spPr>
        <p:txBody>
          <a:bodyPr>
            <a:normAutofit fontScale="90000"/>
          </a:bodyPr>
          <a:lstStyle/>
          <a:p>
            <a:r>
              <a:rPr lang="en-US" dirty="0"/>
              <a:t>II. Eight Sensory Systems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79418" y="826344"/>
            <a:ext cx="4465782" cy="5873714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Far (distal) </a:t>
            </a:r>
            <a:r>
              <a:rPr lang="en-US" dirty="0"/>
              <a:t>– Tell us what is going on in the world around us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Visual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Auditory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Olfactory (smell)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Gustatory (taste)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Tactile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5996" y="1399922"/>
            <a:ext cx="5205712" cy="518344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Near (proximal) </a:t>
            </a:r>
            <a:r>
              <a:rPr lang="en-US" dirty="0"/>
              <a:t>– Tell us what is going on in our own bodies</a:t>
            </a:r>
          </a:p>
          <a:p>
            <a:endParaRPr lang="en-US" dirty="0"/>
          </a:p>
          <a:p>
            <a:pPr marL="514350" indent="-514350">
              <a:buAutoNum type="arabicPeriod" startAt="6"/>
            </a:pPr>
            <a:r>
              <a:rPr lang="en-US" dirty="0"/>
              <a:t>Vestibular</a:t>
            </a:r>
          </a:p>
          <a:p>
            <a:pPr marL="514350" indent="-514350">
              <a:buAutoNum type="arabicPeriod" startAt="6"/>
            </a:pPr>
            <a:r>
              <a:rPr lang="en-US" dirty="0"/>
              <a:t>Proprioceptive</a:t>
            </a:r>
          </a:p>
          <a:p>
            <a:pPr marL="514350" indent="-514350">
              <a:buAutoNum type="arabicPeriod" startAt="6"/>
            </a:pPr>
            <a:r>
              <a:rPr lang="en-US" dirty="0" err="1"/>
              <a:t>Interoception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08A77-67FB-4F8B-B4F3-3CD98ED5B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Vestibular system: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415A57-7B65-47F0-B97B-4BA5449776A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016000" y="1600201"/>
            <a:ext cx="9725890" cy="4525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</a:t>
            </a:r>
            <a:r>
              <a:rPr lang="en-US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our brain with information about motion, head position, spatial orientation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nvolved with motor functions that allow us to keep our balance, stabilize our head and body during movement, and maintain posture.</a:t>
            </a:r>
          </a:p>
          <a:p>
            <a:endParaRPr lang="en-US" dirty="0">
              <a:solidFill>
                <a:srgbClr val="202124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9033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1092D-8DB2-470F-8C8F-162724239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00" y="0"/>
            <a:ext cx="9651999" cy="731836"/>
          </a:xfrm>
        </p:spPr>
        <p:txBody>
          <a:bodyPr/>
          <a:lstStyle/>
          <a:p>
            <a:r>
              <a:rPr lang="en-US" dirty="0"/>
              <a:t>Proprioception: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CDE19-ADC2-40EB-9D1C-E083955F83F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90525" y="868219"/>
            <a:ext cx="11488583" cy="571514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Body's ability to sense movement, action, and location</a:t>
            </a:r>
          </a:p>
          <a:p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Examples: being able to walk or kick without looking at your feet; being able touch your nose with your eyes closed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Difficulties occur when there is a reduction in the sense that tells the body where you are in space (e.g., Mark would bump into other children)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96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086" y="274638"/>
            <a:ext cx="10959313" cy="45719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Interoception</a:t>
            </a:r>
            <a:r>
              <a:rPr lang="en-US" dirty="0"/>
              <a:t>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28675" y="1257299"/>
            <a:ext cx="10292405" cy="4868865"/>
          </a:xfrm>
        </p:spPr>
        <p:txBody>
          <a:bodyPr/>
          <a:lstStyle/>
          <a:p>
            <a:r>
              <a:rPr lang="en-US" dirty="0"/>
              <a:t>Helps you understand and feel what's going on inside your body</a:t>
            </a:r>
          </a:p>
          <a:p>
            <a:endParaRPr lang="en-US" dirty="0"/>
          </a:p>
          <a:p>
            <a:r>
              <a:rPr lang="en-US" dirty="0"/>
              <a:t>Ch may have trouble knowing when they feel hungry, full, hot, cold or thirsty</a:t>
            </a:r>
          </a:p>
          <a:p>
            <a:endParaRPr lang="en-US" dirty="0"/>
          </a:p>
          <a:p>
            <a:r>
              <a:rPr lang="en-US" dirty="0"/>
              <a:t>Can be very late to potty train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96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3DD14-15B8-0B2D-F819-21C833078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721C0-F48B-1B75-0AF4-E4C08C5169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pPr marL="571500" indent="-571500">
              <a:buAutoNum type="romanUcPeriod"/>
            </a:pPr>
            <a:r>
              <a:rPr lang="en-US" dirty="0"/>
              <a:t>Foundations of ADHD</a:t>
            </a:r>
          </a:p>
          <a:p>
            <a:pPr marL="571500" indent="-571500">
              <a:buAutoNum type="romanUcPeriod"/>
            </a:pPr>
            <a:r>
              <a:rPr lang="en-US" dirty="0"/>
              <a:t>Speech and Language Difficulties (ADHD)</a:t>
            </a:r>
          </a:p>
          <a:p>
            <a:pPr marL="571500" indent="-571500">
              <a:buAutoNum type="romanUcPeriod"/>
            </a:pPr>
            <a:r>
              <a:rPr lang="en-US" dirty="0"/>
              <a:t>Assessment—ADHD</a:t>
            </a:r>
          </a:p>
          <a:p>
            <a:pPr marL="571500" indent="-571500">
              <a:buAutoNum type="romanUcPeriod"/>
            </a:pPr>
            <a:r>
              <a:rPr lang="en-US" dirty="0"/>
              <a:t>Treatment--ADHD</a:t>
            </a:r>
          </a:p>
        </p:txBody>
      </p:sp>
    </p:spTree>
    <p:extLst>
      <p:ext uri="{BB962C8B-B14F-4D97-AF65-F5344CB8AC3E}">
        <p14:creationId xmlns:p14="http://schemas.microsoft.com/office/powerpoint/2010/main" val="268038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Start?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28724" y="1790699"/>
            <a:ext cx="10353675" cy="4335465"/>
          </a:xfrm>
        </p:spPr>
        <p:txBody>
          <a:bodyPr/>
          <a:lstStyle/>
          <a:p>
            <a:r>
              <a:rPr lang="en-US" dirty="0"/>
              <a:t>Start with the near senses</a:t>
            </a:r>
          </a:p>
          <a:p>
            <a:pPr lvl="1"/>
            <a:r>
              <a:rPr lang="en-US" dirty="0"/>
              <a:t>Child needs to know what is going on with their body before they can interpret information in the environment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190300"/>
            <a:ext cx="5019675" cy="35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29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9448799" cy="914400"/>
          </a:xfrm>
        </p:spPr>
        <p:txBody>
          <a:bodyPr/>
          <a:lstStyle/>
          <a:p>
            <a:r>
              <a:rPr lang="en-US" dirty="0"/>
              <a:t>Modulation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36073" y="914400"/>
            <a:ext cx="6216312" cy="5943600"/>
          </a:xfrm>
        </p:spPr>
        <p:txBody>
          <a:bodyPr/>
          <a:lstStyle/>
          <a:p>
            <a:r>
              <a:rPr lang="en-US" dirty="0"/>
              <a:t>Allows us to focus on what’s most important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6000" y="2575932"/>
            <a:ext cx="10261600" cy="3367668"/>
          </a:xfrm>
        </p:spPr>
        <p:txBody>
          <a:bodyPr>
            <a:normAutofit/>
          </a:bodyPr>
          <a:lstStyle/>
          <a:p>
            <a:r>
              <a:rPr lang="en-US" dirty="0"/>
              <a:t>Teaching Self-Modulation</a:t>
            </a:r>
          </a:p>
          <a:p>
            <a:endParaRPr lang="en-US" dirty="0"/>
          </a:p>
          <a:p>
            <a:pPr lvl="1"/>
            <a:r>
              <a:rPr lang="en-US" dirty="0"/>
              <a:t>Recognizing sensory needs</a:t>
            </a:r>
          </a:p>
          <a:p>
            <a:pPr lvl="2"/>
            <a:r>
              <a:rPr lang="en-US" dirty="0"/>
              <a:t>Teachable moments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Recognizing how different types of activities can be calming, alerting, or “just right”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217" y="831274"/>
            <a:ext cx="4402956" cy="301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5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63466">
            <a:off x="495300" y="274638"/>
            <a:ext cx="11087100" cy="457198"/>
          </a:xfrm>
        </p:spPr>
        <p:txBody>
          <a:bodyPr>
            <a:normAutofit fontScale="90000"/>
          </a:bodyPr>
          <a:lstStyle/>
          <a:p>
            <a:r>
              <a:rPr lang="en-US" dirty="0"/>
              <a:t>Over-Responsive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0274" y="1628774"/>
            <a:ext cx="6925253" cy="4497389"/>
          </a:xfrm>
        </p:spPr>
        <p:txBody>
          <a:bodyPr/>
          <a:lstStyle/>
          <a:p>
            <a:r>
              <a:rPr lang="en-US" dirty="0"/>
              <a:t>AKA “sensory defensive”</a:t>
            </a:r>
          </a:p>
          <a:p>
            <a:endParaRPr lang="en-US" sz="900" dirty="0"/>
          </a:p>
          <a:p>
            <a:r>
              <a:rPr lang="en-US" dirty="0"/>
              <a:t>Over-responsiveness of the nervous system</a:t>
            </a:r>
          </a:p>
          <a:p>
            <a:endParaRPr lang="en-US" sz="1600" dirty="0"/>
          </a:p>
          <a:p>
            <a:r>
              <a:rPr lang="en-US" dirty="0"/>
              <a:t>May be generalized or specific to a particular sensory system</a:t>
            </a:r>
          </a:p>
          <a:p>
            <a:endParaRPr lang="en-US" sz="1800" dirty="0"/>
          </a:p>
          <a:p>
            <a:r>
              <a:rPr lang="en-US" dirty="0"/>
              <a:t>Avoiders</a:t>
            </a:r>
          </a:p>
          <a:p>
            <a:endParaRPr lang="en-US" sz="1400" dirty="0"/>
          </a:p>
          <a:p>
            <a:r>
              <a:rPr lang="en-US" dirty="0"/>
              <a:t>Primarily need calming activities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742E00-F245-4FA4-A77A-93CAE5651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0" y="5715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9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Under-Responsive (passive)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Under-active response of the nervous system to incoming stimuli</a:t>
            </a:r>
          </a:p>
          <a:p>
            <a:r>
              <a:rPr lang="en-US" dirty="0"/>
              <a:t>Bump on a log</a:t>
            </a:r>
          </a:p>
          <a:p>
            <a:r>
              <a:rPr lang="en-US" dirty="0"/>
              <a:t>May be passive and oblivious to stimuli</a:t>
            </a:r>
          </a:p>
          <a:p>
            <a:r>
              <a:rPr lang="en-US" dirty="0"/>
              <a:t>Needy</a:t>
            </a:r>
          </a:p>
          <a:p>
            <a:r>
              <a:rPr lang="en-US" dirty="0"/>
              <a:t>Need alerting/stimulating experiences</a:t>
            </a:r>
          </a:p>
        </p:txBody>
      </p:sp>
    </p:spTree>
    <p:extLst>
      <p:ext uri="{BB962C8B-B14F-4D97-AF65-F5344CB8AC3E}">
        <p14:creationId xmlns:p14="http://schemas.microsoft.com/office/powerpoint/2010/main" val="379197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170185">
            <a:off x="152628" y="24593"/>
            <a:ext cx="11288832" cy="86305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Sensory Seeking</a:t>
            </a:r>
            <a:br>
              <a:rPr lang="en-US" sz="4000" dirty="0"/>
            </a:br>
            <a:r>
              <a:rPr lang="en-US" sz="4000" dirty="0"/>
              <a:t> Person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1571625"/>
            <a:ext cx="5010150" cy="45545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Due to under-responsivity, is in constant motion</a:t>
            </a:r>
          </a:p>
          <a:p>
            <a:endParaRPr lang="en-US" sz="900" dirty="0"/>
          </a:p>
          <a:p>
            <a:r>
              <a:rPr lang="en-US" dirty="0"/>
              <a:t>Thrill seeker</a:t>
            </a:r>
          </a:p>
          <a:p>
            <a:endParaRPr lang="en-US" sz="1100" dirty="0"/>
          </a:p>
          <a:p>
            <a:r>
              <a:rPr lang="en-US" dirty="0"/>
              <a:t>“</a:t>
            </a:r>
            <a:r>
              <a:rPr lang="en-US" dirty="0" err="1"/>
              <a:t>Needers</a:t>
            </a:r>
            <a:r>
              <a:rPr lang="en-US" dirty="0"/>
              <a:t>” – behaviors are attempts to reach high threshold level for sensory registration</a:t>
            </a:r>
          </a:p>
          <a:p>
            <a:endParaRPr lang="en-US" sz="1600" dirty="0"/>
          </a:p>
          <a:p>
            <a:r>
              <a:rPr lang="en-US" dirty="0"/>
              <a:t>Need alerting/stimulating activities</a:t>
            </a:r>
          </a:p>
          <a:p>
            <a:endParaRPr lang="en-US" dirty="0"/>
          </a:p>
        </p:txBody>
      </p:sp>
      <p:pic>
        <p:nvPicPr>
          <p:cNvPr id="5" name="Picture 4" descr="A person flying through the air while riding skis&#10;&#10;Description automatically generated">
            <a:extLst>
              <a:ext uri="{FF2B5EF4-FFF2-40B4-BE49-F238E27FC236}">
                <a16:creationId xmlns:a16="http://schemas.microsoft.com/office/drawing/2014/main" id="{F2B74933-A925-40E1-8815-C83A3488B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2713">
            <a:off x="7539879" y="692289"/>
            <a:ext cx="4414767" cy="248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9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229865">
            <a:off x="1304681" y="661133"/>
            <a:ext cx="3105261" cy="457198"/>
          </a:xfrm>
        </p:spPr>
        <p:txBody>
          <a:bodyPr>
            <a:normAutofit fontScale="90000"/>
          </a:bodyPr>
          <a:lstStyle/>
          <a:p>
            <a:r>
              <a:rPr lang="en-US" dirty="0"/>
              <a:t>Mixed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0" y="1790699"/>
            <a:ext cx="7141441" cy="4335465"/>
          </a:xfrm>
        </p:spPr>
        <p:txBody>
          <a:bodyPr/>
          <a:lstStyle/>
          <a:p>
            <a:r>
              <a:rPr lang="en-US" dirty="0"/>
              <a:t>Many people with ASD have both over-responsivity in some systems and under-responsivity in other systems</a:t>
            </a:r>
          </a:p>
          <a:p>
            <a:endParaRPr lang="en-US" dirty="0"/>
          </a:p>
          <a:p>
            <a:pPr lvl="1"/>
            <a:r>
              <a:rPr lang="en-US" dirty="0"/>
              <a:t>Common ASD pattern:  </a:t>
            </a:r>
            <a:r>
              <a:rPr lang="en-US" b="1" dirty="0"/>
              <a:t>over-responsive </a:t>
            </a:r>
            <a:r>
              <a:rPr lang="en-US" dirty="0"/>
              <a:t>to far sensory systems and </a:t>
            </a:r>
            <a:r>
              <a:rPr lang="en-US" b="1" dirty="0"/>
              <a:t>under-responsive</a:t>
            </a:r>
            <a:r>
              <a:rPr lang="en-US" dirty="0"/>
              <a:t> to near sensory systems</a:t>
            </a:r>
          </a:p>
        </p:txBody>
      </p:sp>
      <p:pic>
        <p:nvPicPr>
          <p:cNvPr id="5" name="Picture 4" descr="A picture containing clothing, sock&#10;&#10;Description automatically generated">
            <a:extLst>
              <a:ext uri="{FF2B5EF4-FFF2-40B4-BE49-F238E27FC236}">
                <a16:creationId xmlns:a16="http://schemas.microsoft.com/office/drawing/2014/main" id="{8055CE1D-3A2E-4FD7-A8C2-2B798A379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728" y="1597891"/>
            <a:ext cx="4259766" cy="425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6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272363">
            <a:off x="312304" y="460414"/>
            <a:ext cx="9688945" cy="261071"/>
          </a:xfrm>
        </p:spPr>
        <p:txBody>
          <a:bodyPr>
            <a:normAutofit fontScale="90000"/>
          </a:bodyPr>
          <a:lstStyle/>
          <a:p>
            <a:r>
              <a:rPr lang="en-US"/>
              <a:t>II</a:t>
            </a:r>
            <a:r>
              <a:rPr lang="en-US" dirty="0"/>
              <a:t>I</a:t>
            </a:r>
            <a:r>
              <a:rPr lang="en-US"/>
              <a:t>. </a:t>
            </a:r>
            <a:r>
              <a:rPr lang="en-US" dirty="0"/>
              <a:t>Sensory Diet**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0618" y="1724025"/>
            <a:ext cx="9688946" cy="3743902"/>
          </a:xfrm>
        </p:spPr>
        <p:txBody>
          <a:bodyPr>
            <a:normAutofit/>
          </a:bodyPr>
          <a:lstStyle/>
          <a:p>
            <a:r>
              <a:rPr lang="en-US" dirty="0"/>
              <a:t>Term coined by Patricia Wilbarger</a:t>
            </a:r>
          </a:p>
          <a:p>
            <a:endParaRPr lang="en-US" dirty="0"/>
          </a:p>
          <a:p>
            <a:r>
              <a:rPr lang="en-US" dirty="0"/>
              <a:t>“The optimum sensorimotor input a person needs to feel alert, exert effortless control, and perform at peak.” </a:t>
            </a:r>
          </a:p>
          <a:p>
            <a:endParaRPr lang="en-US" dirty="0"/>
          </a:p>
          <a:p>
            <a:r>
              <a:rPr lang="en-US" dirty="0"/>
              <a:t>The strategic use of sensory activities</a:t>
            </a:r>
          </a:p>
        </p:txBody>
      </p:sp>
    </p:spTree>
    <p:extLst>
      <p:ext uri="{BB962C8B-B14F-4D97-AF65-F5344CB8AC3E}">
        <p14:creationId xmlns:p14="http://schemas.microsoft.com/office/powerpoint/2010/main" val="31128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B5BD1-4690-4EB5-B7FF-8FB912914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418" y="73892"/>
            <a:ext cx="10510981" cy="775854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Childdevelopment.com 2023:**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D985A-3B19-495B-BB9E-8C10E2A96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1809750"/>
            <a:ext cx="11265188" cy="4316414"/>
          </a:xfrm>
        </p:spPr>
        <p:txBody>
          <a:bodyPr/>
          <a:lstStyle/>
          <a:p>
            <a:pPr algn="l" fontAlgn="base"/>
            <a:r>
              <a:rPr lang="en-US" b="0" i="0" dirty="0">
                <a:solidFill>
                  <a:srgbClr val="043A4A"/>
                </a:solidFill>
                <a:effectLst/>
                <a:latin typeface="Fira Sans" panose="020B0604020202020204" pitchFamily="34" charset="0"/>
              </a:rPr>
              <a:t> </a:t>
            </a:r>
            <a:r>
              <a:rPr lang="en-US" b="0" i="0" dirty="0">
                <a:solidFill>
                  <a:schemeClr val="tx1"/>
                </a:solidFill>
                <a:effectLst/>
                <a:latin typeface="Fira Sans" panose="020B0604020202020204" pitchFamily="34" charset="0"/>
              </a:rPr>
              <a:t>Lists </a:t>
            </a:r>
            <a:r>
              <a:rPr lang="en-US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sensory activities as part of a sensory diet that helps to keep a child feeling calm and sensorily organized. These activities help children to attend, learn and behave to the best of  their ability.</a:t>
            </a:r>
          </a:p>
          <a:p>
            <a:pPr algn="l" fontAlgn="base"/>
            <a:endParaRPr lang="en-US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88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BC00E-4B58-B527-A09E-B90D0C739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Proprioception involves: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D2A3F-94B3-3764-1508-DE502BD17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body's ability to sense movement, action, and location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Knowing when you are hungry or thirsty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Being able to keep our balance and maintain posture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Awareness of what is socially appropriate in different situations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Choosing the appropriate vocabulary words 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sentences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4516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16" y="274638"/>
            <a:ext cx="10650583" cy="37850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Paint dots are fun too: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840" y="885169"/>
            <a:ext cx="7267514" cy="545063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6D1C03-31F6-4832-AD77-B18A26AC1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90" y="885169"/>
            <a:ext cx="3584801" cy="358480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B86F9E7-524A-452B-AEE5-7288107A4ED1}"/>
              </a:ext>
            </a:extLst>
          </p:cNvPr>
          <p:cNvSpPr/>
          <p:nvPr/>
        </p:nvSpPr>
        <p:spPr>
          <a:xfrm>
            <a:off x="1435261" y="4409954"/>
            <a:ext cx="2546430" cy="1354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Do A Dot Art</a:t>
            </a:r>
          </a:p>
        </p:txBody>
      </p:sp>
    </p:spTree>
    <p:extLst>
      <p:ext uri="{BB962C8B-B14F-4D97-AF65-F5344CB8AC3E}">
        <p14:creationId xmlns:p14="http://schemas.microsoft.com/office/powerpoint/2010/main" val="865792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D6A0A-33BE-BBBF-A65B-3D625890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020577">
            <a:off x="215679" y="1673014"/>
            <a:ext cx="5169310" cy="3008088"/>
          </a:xfrm>
        </p:spPr>
        <p:txBody>
          <a:bodyPr>
            <a:normAutofit/>
          </a:bodyPr>
          <a:lstStyle/>
          <a:p>
            <a:r>
              <a:rPr lang="en-US" sz="3200" dirty="0"/>
              <a:t>Specific Strategies for Children with Developmental Language Disorder, Sensory Processing Disorder, and Fine Motor Delays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C23776-AB29-71AA-5090-C92CDE5DC8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marL="571500" indent="-571500">
              <a:buAutoNum type="romanUcPeriod"/>
            </a:pPr>
            <a:r>
              <a:rPr lang="en-US" dirty="0"/>
              <a:t>Foundational Principles and Nature of SPD</a:t>
            </a:r>
          </a:p>
          <a:p>
            <a:pPr marL="571500" indent="-571500">
              <a:buAutoNum type="romanUcPeriod"/>
            </a:pPr>
            <a:r>
              <a:rPr lang="en-US" dirty="0"/>
              <a:t>8 Sensory Systems</a:t>
            </a:r>
          </a:p>
          <a:p>
            <a:pPr marL="571500" indent="-571500">
              <a:buAutoNum type="romanUcPeriod"/>
            </a:pPr>
            <a:r>
              <a:rPr lang="en-US" dirty="0"/>
              <a:t>Sensory Diet</a:t>
            </a:r>
          </a:p>
          <a:p>
            <a:pPr marL="571500" indent="-571500">
              <a:buAutoNum type="roman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0587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8327" y="-147782"/>
            <a:ext cx="9264072" cy="720437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Tactile Supports**</a:t>
            </a:r>
          </a:p>
        </p:txBody>
      </p:sp>
      <p:sp>
        <p:nvSpPr>
          <p:cNvPr id="5" name="Rectangle 4"/>
          <p:cNvSpPr/>
          <p:nvPr/>
        </p:nvSpPr>
        <p:spPr>
          <a:xfrm>
            <a:off x="1773382" y="646545"/>
            <a:ext cx="73706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These kids need things to keep their hands busy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940" y="1335581"/>
            <a:ext cx="3909060" cy="5212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87" y="1828800"/>
            <a:ext cx="3771900" cy="50292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753600" y="4423954"/>
            <a:ext cx="1001486" cy="2525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916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60F20-A991-48C5-856E-9B638458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07459" y="311414"/>
            <a:ext cx="5076487" cy="1679229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Pop it toys are highly motivating fidget toys and can be used for articulation drill on speech sounds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947E1E-D9B2-4130-8617-9031C303A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3998" y="1847273"/>
            <a:ext cx="3774454" cy="3857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9B51E9-0731-4FB7-2DFA-FED93CA70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096" y="8338"/>
            <a:ext cx="3627400" cy="4826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87EA3E-4E4C-8D19-2259-73D872DA9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6" y="2770288"/>
            <a:ext cx="2933700" cy="390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751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7556" y="961876"/>
            <a:ext cx="6395064" cy="479629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7959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1DF78-2B72-4B9D-AC1D-24F8555A4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Kinetic Sand Activities</a:t>
            </a:r>
          </a:p>
        </p:txBody>
      </p:sp>
      <p:pic>
        <p:nvPicPr>
          <p:cNvPr id="5" name="Content Placeholder 4" descr="A picture containing person, sitting, child, ground&#10;&#10;Description automatically generated">
            <a:extLst>
              <a:ext uri="{FF2B5EF4-FFF2-40B4-BE49-F238E27FC236}">
                <a16:creationId xmlns:a16="http://schemas.microsoft.com/office/drawing/2014/main" id="{B2AC8A0D-8A70-4C47-BC71-7EDFB6FBB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" y="2426780"/>
            <a:ext cx="6059553" cy="4525963"/>
          </a:xfrm>
        </p:spPr>
      </p:pic>
      <p:pic>
        <p:nvPicPr>
          <p:cNvPr id="7" name="Picture 6" descr="A picture containing person, floor, indoor, table&#10;&#10;Description automatically generated">
            <a:extLst>
              <a:ext uri="{FF2B5EF4-FFF2-40B4-BE49-F238E27FC236}">
                <a16:creationId xmlns:a16="http://schemas.microsoft.com/office/drawing/2014/main" id="{0223D913-8EBF-4B8F-9F61-222762408E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091" y="1624543"/>
            <a:ext cx="6271989" cy="468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440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2E1D7-6D6F-4951-9C63-03698A06D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picture containing person, indoor, cake, table&#10;&#10;Description automatically generated">
            <a:extLst>
              <a:ext uri="{FF2B5EF4-FFF2-40B4-BE49-F238E27FC236}">
                <a16:creationId xmlns:a16="http://schemas.microsoft.com/office/drawing/2014/main" id="{742B6CF0-D84F-4188-BC6F-34F031563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274320"/>
            <a:ext cx="8986982" cy="6754280"/>
          </a:xfrm>
        </p:spPr>
      </p:pic>
    </p:spTree>
    <p:extLst>
      <p:ext uri="{BB962C8B-B14F-4D97-AF65-F5344CB8AC3E}">
        <p14:creationId xmlns:p14="http://schemas.microsoft.com/office/powerpoint/2010/main" val="32205878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A9315-3B0E-4DDD-AFC3-D0A723C0A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picture containing person, table, indoor, cake&#10;&#10;Description automatically generated">
            <a:extLst>
              <a:ext uri="{FF2B5EF4-FFF2-40B4-BE49-F238E27FC236}">
                <a16:creationId xmlns:a16="http://schemas.microsoft.com/office/drawing/2014/main" id="{88C139DD-1749-43F6-A3FA-92CF77CE0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206" y="131618"/>
            <a:ext cx="7124865" cy="5354782"/>
          </a:xfrm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BBF371C5-C389-4CBA-95A8-D56B54D47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72" y="2650836"/>
            <a:ext cx="5609552" cy="420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749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CA987-4F8F-4760-932B-4DB86BA6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person, indoor, child, wall&#10;&#10;Description automatically generated">
            <a:extLst>
              <a:ext uri="{FF2B5EF4-FFF2-40B4-BE49-F238E27FC236}">
                <a16:creationId xmlns:a16="http://schemas.microsoft.com/office/drawing/2014/main" id="{9B9DE803-DBFB-4A0C-9C1C-B5967727B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82" y="181191"/>
            <a:ext cx="8230117" cy="6185448"/>
          </a:xfrm>
        </p:spPr>
      </p:pic>
    </p:spTree>
    <p:extLst>
      <p:ext uri="{BB962C8B-B14F-4D97-AF65-F5344CB8AC3E}">
        <p14:creationId xmlns:p14="http://schemas.microsoft.com/office/powerpoint/2010/main" val="32225187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80FED-C132-4A72-9DA2-E37A1E7BA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653" y="341255"/>
            <a:ext cx="4608409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Finding /r/ objects in the sand</a:t>
            </a:r>
          </a:p>
        </p:txBody>
      </p:sp>
      <p:pic>
        <p:nvPicPr>
          <p:cNvPr id="17" name="Content Placeholder 16" descr="A picture containing person, green, indoor&#10;&#10;Description automatically generated">
            <a:extLst>
              <a:ext uri="{FF2B5EF4-FFF2-40B4-BE49-F238E27FC236}">
                <a16:creationId xmlns:a16="http://schemas.microsoft.com/office/drawing/2014/main" id="{5D68B0FB-1A0D-4814-A849-1AEA9BCB6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56" y="1417638"/>
            <a:ext cx="6788708" cy="5102139"/>
          </a:xfrm>
        </p:spPr>
      </p:pic>
    </p:spTree>
    <p:extLst>
      <p:ext uri="{BB962C8B-B14F-4D97-AF65-F5344CB8AC3E}">
        <p14:creationId xmlns:p14="http://schemas.microsoft.com/office/powerpoint/2010/main" val="17046219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273" y="274638"/>
            <a:ext cx="11173097" cy="387213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Sensory bins with shredded paper </a:t>
            </a:r>
            <a:r>
              <a:rPr lang="en-US" sz="3200" dirty="0"/>
              <a:t>are sanitary and fun!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86878"/>
            <a:ext cx="7881257" cy="5910943"/>
          </a:xfrm>
        </p:spPr>
      </p:pic>
    </p:spTree>
    <p:extLst>
      <p:ext uri="{BB962C8B-B14F-4D97-AF65-F5344CB8AC3E}">
        <p14:creationId xmlns:p14="http://schemas.microsoft.com/office/powerpoint/2010/main" val="20624237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180000">
            <a:off x="521579" y="503331"/>
            <a:ext cx="4495847" cy="3125546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The children draw out an object and describe it: label, function, composition, color, etc. They also use the word in a sentence with their target sound like </a:t>
            </a:r>
            <a:r>
              <a:rPr lang="en-US" sz="3200" dirty="0"/>
              <a:t>/r/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07" y="302017"/>
            <a:ext cx="4713117" cy="6271091"/>
          </a:xfrm>
        </p:spPr>
      </p:pic>
    </p:spTree>
    <p:extLst>
      <p:ext uri="{BB962C8B-B14F-4D97-AF65-F5344CB8AC3E}">
        <p14:creationId xmlns:p14="http://schemas.microsoft.com/office/powerpoint/2010/main" val="1530112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19C1E980-2734-0F95-27B6-9F8766D6D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9882" y="2127250"/>
            <a:ext cx="5950149" cy="39687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21E3402-0667-1813-DF36-9F4BEA0E5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77539" y="347621"/>
            <a:ext cx="4514444" cy="1153815"/>
          </a:xfrm>
        </p:spPr>
        <p:txBody>
          <a:bodyPr>
            <a:normAutofit fontScale="90000"/>
          </a:bodyPr>
          <a:lstStyle/>
          <a:p>
            <a:r>
              <a:rPr lang="en-US" dirty="0"/>
              <a:t>I. FOUNDATIONS OF ADHD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042F2-76DE-4A31-B412-C60C2EAEB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53" y="274638"/>
            <a:ext cx="11062447" cy="433574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Slappy Hands (available online)</a:t>
            </a:r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5723495-F8E1-4600-A1BB-3112AF8EF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25" y="1032693"/>
            <a:ext cx="4294564" cy="5726085"/>
          </a:xfrm>
        </p:spPr>
      </p:pic>
      <p:pic>
        <p:nvPicPr>
          <p:cNvPr id="7" name="Picture 6" descr="A picture containing indoor, table, sitting, dog&#10;&#10;Description automatically generated">
            <a:extLst>
              <a:ext uri="{FF2B5EF4-FFF2-40B4-BE49-F238E27FC236}">
                <a16:creationId xmlns:a16="http://schemas.microsoft.com/office/drawing/2014/main" id="{3BFD3091-BB4F-4767-A483-08CB8978A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449" y="985510"/>
            <a:ext cx="4329951" cy="57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751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B7466-D209-4C7E-9E97-9C0EAF81F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icture containing person, indoor, sitting, woman&#10;&#10;Description automatically generated">
            <a:extLst>
              <a:ext uri="{FF2B5EF4-FFF2-40B4-BE49-F238E27FC236}">
                <a16:creationId xmlns:a16="http://schemas.microsoft.com/office/drawing/2014/main" id="{658E8F62-CE13-4CFA-AF49-F854A4BCB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8" y="205581"/>
            <a:ext cx="4805082" cy="640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506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E6ACC-96FA-48C3-AD81-620497305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274638"/>
            <a:ext cx="11106150" cy="592137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Kids </a:t>
            </a:r>
            <a:r>
              <a:rPr lang="en-US" sz="3200" dirty="0" err="1">
                <a:solidFill>
                  <a:schemeClr val="tx2"/>
                </a:solidFill>
              </a:rPr>
              <a:t>loooove</a:t>
            </a:r>
            <a:r>
              <a:rPr lang="en-US" sz="3200" dirty="0">
                <a:solidFill>
                  <a:schemeClr val="tx2"/>
                </a:solidFill>
              </a:rPr>
              <a:t> shaving cream! And our little therapy room smells heavenly!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7680865-5031-4F00-B547-872C22A06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25" y="1130071"/>
            <a:ext cx="7353300" cy="5537955"/>
          </a:xfrm>
        </p:spPr>
      </p:pic>
    </p:spTree>
    <p:extLst>
      <p:ext uri="{BB962C8B-B14F-4D97-AF65-F5344CB8AC3E}">
        <p14:creationId xmlns:p14="http://schemas.microsoft.com/office/powerpoint/2010/main" val="37533840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45321-5616-4B86-AF58-10A73505C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CBE8D5-EF74-4285-9F50-6B0FAB8EA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23082"/>
            <a:ext cx="5058123" cy="6730143"/>
          </a:xfrm>
        </p:spPr>
      </p:pic>
    </p:spTree>
    <p:extLst>
      <p:ext uri="{BB962C8B-B14F-4D97-AF65-F5344CB8AC3E}">
        <p14:creationId xmlns:p14="http://schemas.microsoft.com/office/powerpoint/2010/main" val="34063167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530ED-257D-A392-D6DF-B0542A0D2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Reflection**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90AD4A-D01D-D91A-C92C-8051AEB56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are a public school SLP who has many students on your caseload with ADHD and SPD. List and briefly describe 3 ways you will make sure your speech room is organized/arranged/decorated to make this a welcoming and appropriate space for them.</a:t>
            </a:r>
          </a:p>
          <a:p>
            <a:endParaRPr lang="en-US" dirty="0"/>
          </a:p>
          <a:p>
            <a:r>
              <a:rPr lang="en-US" dirty="0"/>
              <a:t>List and briefly describe 3 different materials/activities you will use with these students that we did not already discuss.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558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9576C-11F6-7961-53DE-070FB3D4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A. 3 Primary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8381E-AADF-CF68-8C72-0B2B9DE49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Inattention—difficulty selecting what to attend to,  focusing long enough; difficulty concentrating; difficulty planning, organizing, and executing activities</a:t>
            </a:r>
          </a:p>
          <a:p>
            <a:endParaRPr lang="en-US" sz="3200" dirty="0"/>
          </a:p>
          <a:p>
            <a:r>
              <a:rPr lang="en-US" sz="3200" dirty="0"/>
              <a:t>Hyperactivity—excessive physical movement; can’t sit still; bounces from one activity to another</a:t>
            </a:r>
          </a:p>
          <a:p>
            <a:endParaRPr lang="en-US" sz="3200" dirty="0"/>
          </a:p>
          <a:p>
            <a:r>
              <a:rPr lang="en-US" sz="3200" dirty="0"/>
              <a:t>Impulsivity—difficulty regulating behavior; “acting without thinking,” problems waiting their turn</a:t>
            </a:r>
          </a:p>
        </p:txBody>
      </p:sp>
    </p:spTree>
    <p:extLst>
      <p:ext uri="{BB962C8B-B14F-4D97-AF65-F5344CB8AC3E}">
        <p14:creationId xmlns:p14="http://schemas.microsoft.com/office/powerpoint/2010/main" val="107864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F4B64-7DCF-4EE6-46D4-1C3AC14A7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ADHD….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F6E47-5E92-DE00-1BD3-0AFC984BF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Persists into adulthood</a:t>
            </a:r>
          </a:p>
          <a:p>
            <a:endParaRPr lang="en-US" dirty="0"/>
          </a:p>
          <a:p>
            <a:r>
              <a:rPr lang="en-US" dirty="0"/>
              <a:t>80% of children with learning disabilities have ADHD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Is highest among Whites</a:t>
            </a:r>
          </a:p>
          <a:p>
            <a:endParaRPr lang="en-US" dirty="0"/>
          </a:p>
          <a:p>
            <a:r>
              <a:rPr lang="en-US" dirty="0"/>
              <a:t>Especially blond, blue-eyed people (not on exam)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47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AAA08284-6A10-147A-C113-51DB96F188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2950" y="609600"/>
            <a:ext cx="923925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CHADD, 2023: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2F1A33AC-28CE-8317-8835-610103E74E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47875" y="1714500"/>
            <a:ext cx="9096375" cy="4381500"/>
          </a:xfrm>
        </p:spPr>
        <p:txBody>
          <a:bodyPr/>
          <a:lstStyle/>
          <a:p>
            <a:pPr eaLnBrk="1" hangingPunct="1"/>
            <a:r>
              <a:rPr lang="en-US" altLang="en-US" dirty="0"/>
              <a:t>ADHD-combination of factors—genetics, dopamine imbalance, insufficiency of neurotransmitters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Strong </a:t>
            </a:r>
            <a:r>
              <a:rPr lang="en-US" altLang="en-US" dirty="0">
                <a:solidFill>
                  <a:srgbClr val="FF0000"/>
                </a:solidFill>
              </a:rPr>
              <a:t>genetic</a:t>
            </a:r>
            <a:r>
              <a:rPr lang="en-US" altLang="en-US" dirty="0"/>
              <a:t> link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May be behavior and social problems—relationships too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A2CFD706-C631-EA23-9580-7739A51759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21084810">
            <a:off x="304039" y="645122"/>
            <a:ext cx="4971704" cy="563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ADHD is most likely due to…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A6F81178-D5B1-9D03-C92C-845E915289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43075" y="1438276"/>
            <a:ext cx="8382000" cy="521176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0000"/>
                </a:solidFill>
              </a:rPr>
              <a:t>Impairment</a:t>
            </a:r>
            <a:r>
              <a:rPr lang="en-US" altLang="en-US" dirty="0"/>
              <a:t> in executive function portion of the brain that controls </a:t>
            </a:r>
            <a:r>
              <a:rPr lang="en-US" altLang="en-US" b="1" dirty="0">
                <a:solidFill>
                  <a:srgbClr val="FF0000"/>
                </a:solidFill>
              </a:rPr>
              <a:t>impulsivity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25604" name="Picture 6">
            <a:hlinkClick r:id="rId2"/>
            <a:extLst>
              <a:ext uri="{FF2B5EF4-FFF2-40B4-BE49-F238E27FC236}">
                <a16:creationId xmlns:a16="http://schemas.microsoft.com/office/drawing/2014/main" id="{9275E0B0-B9A7-E06A-8AF0-929006493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2643188"/>
            <a:ext cx="6324600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 dir="in"/>
  </p:transition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PPtThemeSchool</Template>
  <TotalTime>76</TotalTime>
  <Words>1576</Words>
  <Application>Microsoft Office PowerPoint</Application>
  <PresentationFormat>Widescreen</PresentationFormat>
  <Paragraphs>234</Paragraphs>
  <Slides>54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Arial</vt:lpstr>
      <vt:lpstr>Calibri</vt:lpstr>
      <vt:lpstr>Comic Sans MS</vt:lpstr>
      <vt:lpstr>Fira Sans</vt:lpstr>
      <vt:lpstr>Franklin Gothic Book</vt:lpstr>
      <vt:lpstr>Monotype Sorts</vt:lpstr>
      <vt:lpstr>Roboto</vt:lpstr>
      <vt:lpstr>Wingdings</vt:lpstr>
      <vt:lpstr>Office Theme</vt:lpstr>
      <vt:lpstr>ADHD and Sensory Processing Disorder</vt:lpstr>
      <vt:lpstr>You don’t have to read about auditory processing disorders</vt:lpstr>
      <vt:lpstr>Outline</vt:lpstr>
      <vt:lpstr>Specific Strategies for Children with Developmental Language Disorder, Sensory Processing Disorder, and Fine Motor Delays</vt:lpstr>
      <vt:lpstr>I. FOUNDATIONS OF ADHD</vt:lpstr>
      <vt:lpstr>A. 3 Primary Issues</vt:lpstr>
      <vt:lpstr>ADHD….</vt:lpstr>
      <vt:lpstr>CHADD, 2023:</vt:lpstr>
      <vt:lpstr>ADHD is most likely due to…</vt:lpstr>
      <vt:lpstr>II. SPEECH AND  LANGUAGE DIFFICULTIES (ADHD)</vt:lpstr>
      <vt:lpstr>III. ASSESSMENT-ADHD</vt:lpstr>
      <vt:lpstr>I will sometimes</vt:lpstr>
      <vt:lpstr>PowerPoint Presentation</vt:lpstr>
      <vt:lpstr>\</vt:lpstr>
      <vt:lpstr>IV. TREATMENT--ADHD</vt:lpstr>
      <vt:lpstr>Help them organize their thoughts to avoid verbal mazes**</vt:lpstr>
      <vt:lpstr>PowerPoint Presentation</vt:lpstr>
      <vt:lpstr>You can use colored blocks or pegs to show a child an abrupt topic shift:</vt:lpstr>
      <vt:lpstr>PowerPoint Presentation</vt:lpstr>
      <vt:lpstr>True-False</vt:lpstr>
      <vt:lpstr>PowerPoint Presentation</vt:lpstr>
      <vt:lpstr>      I. Foundational Principles and Nature of SPD**  It is increasingly being found that children with special needs such as Developmental Language Disorder (DLD), ADHD, and Autism Spectrum Disorder (ASD) have accompanying sensory and fine motor deficits</vt:lpstr>
      <vt:lpstr>Sensory Integration Dysfunction/Sensory Processing Disorder</vt:lpstr>
      <vt:lpstr>In children with SPD:</vt:lpstr>
      <vt:lpstr>STAR Institute, 2023:**</vt:lpstr>
      <vt:lpstr>II. Eight Sensory Systems</vt:lpstr>
      <vt:lpstr>Vestibular system:</vt:lpstr>
      <vt:lpstr>Proprioception:</vt:lpstr>
      <vt:lpstr>Interoception…</vt:lpstr>
      <vt:lpstr>Where to Start?</vt:lpstr>
      <vt:lpstr>Modulation</vt:lpstr>
      <vt:lpstr>Over-Responsive</vt:lpstr>
      <vt:lpstr>Under-Responsive (passive)</vt:lpstr>
      <vt:lpstr>Sensory Seeking  Person</vt:lpstr>
      <vt:lpstr>Mixed Response</vt:lpstr>
      <vt:lpstr>III. Sensory Diet**</vt:lpstr>
      <vt:lpstr>Childdevelopment.com 2023:**</vt:lpstr>
      <vt:lpstr>Proprioception involves:</vt:lpstr>
      <vt:lpstr>Paint dots are fun too:</vt:lpstr>
      <vt:lpstr>Tactile Supports**</vt:lpstr>
      <vt:lpstr>Pop it toys are highly motivating fidget toys and can be used for articulation drill on speech sounds</vt:lpstr>
      <vt:lpstr>PowerPoint Presentation</vt:lpstr>
      <vt:lpstr>Kinetic Sand Activities</vt:lpstr>
      <vt:lpstr>PowerPoint Presentation</vt:lpstr>
      <vt:lpstr>PowerPoint Presentation</vt:lpstr>
      <vt:lpstr>PowerPoint Presentation</vt:lpstr>
      <vt:lpstr>Finding /r/ objects in the sand</vt:lpstr>
      <vt:lpstr>Sensory bins with shredded paper are sanitary and fun!</vt:lpstr>
      <vt:lpstr>The children draw out an object and describe it: label, function, composition, color, etc. They also use the word in a sentence with their target sound like /r/</vt:lpstr>
      <vt:lpstr> Slappy Hands (available online)</vt:lpstr>
      <vt:lpstr>PowerPoint Presentation</vt:lpstr>
      <vt:lpstr>Kids loooove shaving cream! And our little therapy room smells heavenly!</vt:lpstr>
      <vt:lpstr>PowerPoint Presentation</vt:lpstr>
      <vt:lpstr>Reflection**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Roseberry-Mckibbin, Celeste</dc:creator>
  <cp:lastModifiedBy>Roseberry-Mckibbin, Celeste</cp:lastModifiedBy>
  <cp:revision>20</cp:revision>
  <dcterms:created xsi:type="dcterms:W3CDTF">2023-06-23T22:29:52Z</dcterms:created>
  <dcterms:modified xsi:type="dcterms:W3CDTF">2023-08-15T23:05:02Z</dcterms:modified>
</cp:coreProperties>
</file>