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300" r:id="rId3"/>
    <p:sldId id="275" r:id="rId4"/>
    <p:sldId id="298" r:id="rId5"/>
    <p:sldId id="304" r:id="rId6"/>
    <p:sldId id="257" r:id="rId7"/>
    <p:sldId id="259" r:id="rId8"/>
    <p:sldId id="260" r:id="rId9"/>
    <p:sldId id="258" r:id="rId10"/>
    <p:sldId id="268" r:id="rId11"/>
    <p:sldId id="271" r:id="rId12"/>
    <p:sldId id="295" r:id="rId13"/>
    <p:sldId id="272" r:id="rId14"/>
    <p:sldId id="273" r:id="rId15"/>
    <p:sldId id="274" r:id="rId16"/>
    <p:sldId id="262" r:id="rId17"/>
    <p:sldId id="265" r:id="rId18"/>
    <p:sldId id="266" r:id="rId19"/>
    <p:sldId id="267" r:id="rId20"/>
    <p:sldId id="276" r:id="rId21"/>
    <p:sldId id="277" r:id="rId22"/>
    <p:sldId id="279" r:id="rId23"/>
    <p:sldId id="281" r:id="rId24"/>
    <p:sldId id="283" r:id="rId25"/>
    <p:sldId id="284" r:id="rId26"/>
    <p:sldId id="285" r:id="rId27"/>
    <p:sldId id="282" r:id="rId28"/>
    <p:sldId id="286" r:id="rId29"/>
    <p:sldId id="287" r:id="rId30"/>
    <p:sldId id="288" r:id="rId31"/>
    <p:sldId id="290" r:id="rId32"/>
    <p:sldId id="291" r:id="rId33"/>
    <p:sldId id="289" r:id="rId34"/>
    <p:sldId id="293" r:id="rId35"/>
    <p:sldId id="294" r:id="rId36"/>
    <p:sldId id="296" r:id="rId37"/>
    <p:sldId id="270" r:id="rId38"/>
    <p:sldId id="297" r:id="rId39"/>
    <p:sldId id="301" r:id="rId40"/>
    <p:sldId id="299"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sorterViewPr>
    <p:cViewPr varScale="1">
      <p:scale>
        <a:sx n="100" d="100"/>
        <a:sy n="100" d="100"/>
      </p:scale>
      <p:origin x="0" y="-63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0A5743-6AD8-4CD9-BAF0-7CF176F5833D}"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330AE-132A-4378-8CBB-85AEB8D1E949}" type="slidenum">
              <a:rPr lang="en-US" smtClean="0"/>
              <a:t>‹#›</a:t>
            </a:fld>
            <a:endParaRPr lang="en-US"/>
          </a:p>
        </p:txBody>
      </p:sp>
    </p:spTree>
    <p:extLst>
      <p:ext uri="{BB962C8B-B14F-4D97-AF65-F5344CB8AC3E}">
        <p14:creationId xmlns:p14="http://schemas.microsoft.com/office/powerpoint/2010/main" val="32834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0A5743-6AD8-4CD9-BAF0-7CF176F5833D}"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330AE-132A-4378-8CBB-85AEB8D1E949}" type="slidenum">
              <a:rPr lang="en-US" smtClean="0"/>
              <a:t>‹#›</a:t>
            </a:fld>
            <a:endParaRPr lang="en-US"/>
          </a:p>
        </p:txBody>
      </p:sp>
    </p:spTree>
    <p:extLst>
      <p:ext uri="{BB962C8B-B14F-4D97-AF65-F5344CB8AC3E}">
        <p14:creationId xmlns:p14="http://schemas.microsoft.com/office/powerpoint/2010/main" val="304549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0A5743-6AD8-4CD9-BAF0-7CF176F5833D}"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330AE-132A-4378-8CBB-85AEB8D1E949}" type="slidenum">
              <a:rPr lang="en-US" smtClean="0"/>
              <a:t>‹#›</a:t>
            </a:fld>
            <a:endParaRPr lang="en-US"/>
          </a:p>
        </p:txBody>
      </p:sp>
    </p:spTree>
    <p:extLst>
      <p:ext uri="{BB962C8B-B14F-4D97-AF65-F5344CB8AC3E}">
        <p14:creationId xmlns:p14="http://schemas.microsoft.com/office/powerpoint/2010/main" val="3830056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0A5743-6AD8-4CD9-BAF0-7CF176F5833D}"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330AE-132A-4378-8CBB-85AEB8D1E949}" type="slidenum">
              <a:rPr lang="en-US" smtClean="0"/>
              <a:t>‹#›</a:t>
            </a:fld>
            <a:endParaRPr lang="en-US"/>
          </a:p>
        </p:txBody>
      </p:sp>
    </p:spTree>
    <p:extLst>
      <p:ext uri="{BB962C8B-B14F-4D97-AF65-F5344CB8AC3E}">
        <p14:creationId xmlns:p14="http://schemas.microsoft.com/office/powerpoint/2010/main" val="634572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0A5743-6AD8-4CD9-BAF0-7CF176F5833D}"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330AE-132A-4378-8CBB-85AEB8D1E949}" type="slidenum">
              <a:rPr lang="en-US" smtClean="0"/>
              <a:t>‹#›</a:t>
            </a:fld>
            <a:endParaRPr lang="en-US"/>
          </a:p>
        </p:txBody>
      </p:sp>
    </p:spTree>
    <p:extLst>
      <p:ext uri="{BB962C8B-B14F-4D97-AF65-F5344CB8AC3E}">
        <p14:creationId xmlns:p14="http://schemas.microsoft.com/office/powerpoint/2010/main" val="1824622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0A5743-6AD8-4CD9-BAF0-7CF176F5833D}"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330AE-132A-4378-8CBB-85AEB8D1E949}" type="slidenum">
              <a:rPr lang="en-US" smtClean="0"/>
              <a:t>‹#›</a:t>
            </a:fld>
            <a:endParaRPr lang="en-US"/>
          </a:p>
        </p:txBody>
      </p:sp>
    </p:spTree>
    <p:extLst>
      <p:ext uri="{BB962C8B-B14F-4D97-AF65-F5344CB8AC3E}">
        <p14:creationId xmlns:p14="http://schemas.microsoft.com/office/powerpoint/2010/main" val="1318469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0A5743-6AD8-4CD9-BAF0-7CF176F5833D}" type="datetimeFigureOut">
              <a:rPr lang="en-US" smtClean="0"/>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330AE-132A-4378-8CBB-85AEB8D1E949}" type="slidenum">
              <a:rPr lang="en-US" smtClean="0"/>
              <a:t>‹#›</a:t>
            </a:fld>
            <a:endParaRPr lang="en-US"/>
          </a:p>
        </p:txBody>
      </p:sp>
    </p:spTree>
    <p:extLst>
      <p:ext uri="{BB962C8B-B14F-4D97-AF65-F5344CB8AC3E}">
        <p14:creationId xmlns:p14="http://schemas.microsoft.com/office/powerpoint/2010/main" val="792319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0A5743-6AD8-4CD9-BAF0-7CF176F5833D}" type="datetimeFigureOut">
              <a:rPr lang="en-US" smtClean="0"/>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330AE-132A-4378-8CBB-85AEB8D1E949}" type="slidenum">
              <a:rPr lang="en-US" smtClean="0"/>
              <a:t>‹#›</a:t>
            </a:fld>
            <a:endParaRPr lang="en-US"/>
          </a:p>
        </p:txBody>
      </p:sp>
    </p:spTree>
    <p:extLst>
      <p:ext uri="{BB962C8B-B14F-4D97-AF65-F5344CB8AC3E}">
        <p14:creationId xmlns:p14="http://schemas.microsoft.com/office/powerpoint/2010/main" val="3036127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0A5743-6AD8-4CD9-BAF0-7CF176F5833D}" type="datetimeFigureOut">
              <a:rPr lang="en-US" smtClean="0"/>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330AE-132A-4378-8CBB-85AEB8D1E949}" type="slidenum">
              <a:rPr lang="en-US" smtClean="0"/>
              <a:t>‹#›</a:t>
            </a:fld>
            <a:endParaRPr lang="en-US"/>
          </a:p>
        </p:txBody>
      </p:sp>
    </p:spTree>
    <p:extLst>
      <p:ext uri="{BB962C8B-B14F-4D97-AF65-F5344CB8AC3E}">
        <p14:creationId xmlns:p14="http://schemas.microsoft.com/office/powerpoint/2010/main" val="868001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0A5743-6AD8-4CD9-BAF0-7CF176F5833D}"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330AE-132A-4378-8CBB-85AEB8D1E949}" type="slidenum">
              <a:rPr lang="en-US" smtClean="0"/>
              <a:t>‹#›</a:t>
            </a:fld>
            <a:endParaRPr lang="en-US"/>
          </a:p>
        </p:txBody>
      </p:sp>
    </p:spTree>
    <p:extLst>
      <p:ext uri="{BB962C8B-B14F-4D97-AF65-F5344CB8AC3E}">
        <p14:creationId xmlns:p14="http://schemas.microsoft.com/office/powerpoint/2010/main" val="735495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0A5743-6AD8-4CD9-BAF0-7CF176F5833D}"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330AE-132A-4378-8CBB-85AEB8D1E949}" type="slidenum">
              <a:rPr lang="en-US" smtClean="0"/>
              <a:t>‹#›</a:t>
            </a:fld>
            <a:endParaRPr lang="en-US"/>
          </a:p>
        </p:txBody>
      </p:sp>
    </p:spTree>
    <p:extLst>
      <p:ext uri="{BB962C8B-B14F-4D97-AF65-F5344CB8AC3E}">
        <p14:creationId xmlns:p14="http://schemas.microsoft.com/office/powerpoint/2010/main" val="310775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0A5743-6AD8-4CD9-BAF0-7CF176F5833D}" type="datetimeFigureOut">
              <a:rPr lang="en-US" smtClean="0"/>
              <a:t>9/18/2023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330AE-132A-4378-8CBB-85AEB8D1E949}" type="slidenum">
              <a:rPr lang="en-US" smtClean="0"/>
              <a:t>‹#›</a:t>
            </a:fld>
            <a:endParaRPr lang="en-US"/>
          </a:p>
        </p:txBody>
      </p:sp>
    </p:spTree>
    <p:extLst>
      <p:ext uri="{BB962C8B-B14F-4D97-AF65-F5344CB8AC3E}">
        <p14:creationId xmlns:p14="http://schemas.microsoft.com/office/powerpoint/2010/main" val="65026210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2Jk3AtlfWKQ"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zZ4XNEDSKW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07D81D5-CDA7-5230-8A2E-B78691584A83}"/>
              </a:ext>
            </a:extLst>
          </p:cNvPr>
          <p:cNvSpPr>
            <a:spLocks noGrp="1"/>
          </p:cNvSpPr>
          <p:nvPr>
            <p:ph type="ctrTitle"/>
          </p:nvPr>
        </p:nvSpPr>
        <p:spPr/>
        <p:txBody>
          <a:bodyPr>
            <a:normAutofit fontScale="90000"/>
          </a:bodyPr>
          <a:lstStyle/>
          <a:p>
            <a:r>
              <a:rPr lang="en-US" dirty="0"/>
              <a:t>Stuttering—Fluency Disorders</a:t>
            </a:r>
            <a:br>
              <a:rPr lang="en-US" dirty="0"/>
            </a:br>
            <a:r>
              <a:rPr lang="en-US" dirty="0"/>
              <a:t>Chapter 12</a:t>
            </a:r>
          </a:p>
        </p:txBody>
      </p:sp>
      <p:sp>
        <p:nvSpPr>
          <p:cNvPr id="7" name="Subtitle 6">
            <a:extLst>
              <a:ext uri="{FF2B5EF4-FFF2-40B4-BE49-F238E27FC236}">
                <a16:creationId xmlns:a16="http://schemas.microsoft.com/office/drawing/2014/main" id="{2ABE5F3C-060B-063A-629F-500E20DAFB7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92757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53F5A-F086-431B-E7F8-E25C1653FF43}"/>
              </a:ext>
            </a:extLst>
          </p:cNvPr>
          <p:cNvSpPr>
            <a:spLocks noGrp="1"/>
          </p:cNvSpPr>
          <p:nvPr>
            <p:ph type="title"/>
          </p:nvPr>
        </p:nvSpPr>
        <p:spPr>
          <a:xfrm>
            <a:off x="726392" y="0"/>
            <a:ext cx="10856007" cy="731836"/>
          </a:xfrm>
        </p:spPr>
        <p:txBody>
          <a:bodyPr/>
          <a:lstStyle/>
          <a:p>
            <a:r>
              <a:rPr lang="en-US" sz="3200" dirty="0"/>
              <a:t>Risk Factors for Persistent Stuttering**</a:t>
            </a:r>
          </a:p>
        </p:txBody>
      </p:sp>
      <p:sp>
        <p:nvSpPr>
          <p:cNvPr id="3" name="Content Placeholder 2">
            <a:extLst>
              <a:ext uri="{FF2B5EF4-FFF2-40B4-BE49-F238E27FC236}">
                <a16:creationId xmlns:a16="http://schemas.microsoft.com/office/drawing/2014/main" id="{BAE61871-4E4E-D799-4D80-27B18570147D}"/>
              </a:ext>
            </a:extLst>
          </p:cNvPr>
          <p:cNvSpPr>
            <a:spLocks noGrp="1"/>
          </p:cNvSpPr>
          <p:nvPr>
            <p:ph idx="1"/>
          </p:nvPr>
        </p:nvSpPr>
        <p:spPr>
          <a:xfrm>
            <a:off x="1447800" y="564022"/>
            <a:ext cx="10134600" cy="5562143"/>
          </a:xfrm>
        </p:spPr>
        <p:txBody>
          <a:bodyPr/>
          <a:lstStyle/>
          <a:p>
            <a:r>
              <a:rPr lang="en-US" dirty="0"/>
              <a:t>All little kids have typical disfluencies</a:t>
            </a:r>
          </a:p>
          <a:p>
            <a:endParaRPr lang="en-US" sz="1050" dirty="0"/>
          </a:p>
          <a:p>
            <a:r>
              <a:rPr lang="en-US" dirty="0"/>
              <a:t>Family history is a big red flag</a:t>
            </a:r>
          </a:p>
          <a:p>
            <a:endParaRPr lang="en-US" sz="900" dirty="0"/>
          </a:p>
          <a:p>
            <a:r>
              <a:rPr lang="en-US" dirty="0"/>
              <a:t>Time duration of 6-12 months since onset of stuttering or no improvement over several months</a:t>
            </a:r>
          </a:p>
          <a:p>
            <a:endParaRPr lang="en-US" sz="1000" dirty="0"/>
          </a:p>
          <a:p>
            <a:r>
              <a:rPr lang="en-US" dirty="0"/>
              <a:t>Starting to stutter at 3 and ½ or later</a:t>
            </a:r>
          </a:p>
          <a:p>
            <a:endParaRPr lang="en-US" sz="1200" dirty="0"/>
          </a:p>
          <a:p>
            <a:r>
              <a:rPr lang="en-US" dirty="0"/>
              <a:t>Co-occurring speech and/or language disorders</a:t>
            </a:r>
          </a:p>
          <a:p>
            <a:endParaRPr lang="en-US" sz="1000" dirty="0"/>
          </a:p>
          <a:p>
            <a:r>
              <a:rPr lang="en-US" dirty="0"/>
              <a:t>Child aware of/distressed by disfluencies</a:t>
            </a:r>
          </a:p>
        </p:txBody>
      </p:sp>
    </p:spTree>
    <p:extLst>
      <p:ext uri="{BB962C8B-B14F-4D97-AF65-F5344CB8AC3E}">
        <p14:creationId xmlns:p14="http://schemas.microsoft.com/office/powerpoint/2010/main" val="3300855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ipe(down)">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8853E-068C-68EE-6C0D-2DF7A3873DB3}"/>
              </a:ext>
            </a:extLst>
          </p:cNvPr>
          <p:cNvSpPr>
            <a:spLocks noGrp="1"/>
          </p:cNvSpPr>
          <p:nvPr>
            <p:ph type="title"/>
          </p:nvPr>
        </p:nvSpPr>
        <p:spPr>
          <a:xfrm>
            <a:off x="1209674" y="274638"/>
            <a:ext cx="10372725" cy="239712"/>
          </a:xfrm>
        </p:spPr>
        <p:txBody>
          <a:bodyPr>
            <a:normAutofit fontScale="90000"/>
          </a:bodyPr>
          <a:lstStyle/>
          <a:p>
            <a:r>
              <a:rPr lang="en-US" sz="3200" dirty="0"/>
              <a:t>Other Facts**</a:t>
            </a:r>
          </a:p>
        </p:txBody>
      </p:sp>
      <p:sp>
        <p:nvSpPr>
          <p:cNvPr id="3" name="Content Placeholder 2">
            <a:extLst>
              <a:ext uri="{FF2B5EF4-FFF2-40B4-BE49-F238E27FC236}">
                <a16:creationId xmlns:a16="http://schemas.microsoft.com/office/drawing/2014/main" id="{9D890BC9-8F91-5FFA-6024-C6A2991227B8}"/>
              </a:ext>
            </a:extLst>
          </p:cNvPr>
          <p:cNvSpPr>
            <a:spLocks noGrp="1"/>
          </p:cNvSpPr>
          <p:nvPr>
            <p:ph idx="1"/>
          </p:nvPr>
        </p:nvSpPr>
        <p:spPr>
          <a:xfrm>
            <a:off x="1933574" y="1066801"/>
            <a:ext cx="9648825" cy="5059364"/>
          </a:xfrm>
        </p:spPr>
        <p:txBody>
          <a:bodyPr/>
          <a:lstStyle/>
          <a:p>
            <a:r>
              <a:rPr lang="en-US" dirty="0"/>
              <a:t>90% of children who stutter begin to stutter between 2-6 years of age</a:t>
            </a:r>
          </a:p>
          <a:p>
            <a:endParaRPr lang="en-US" dirty="0"/>
          </a:p>
          <a:p>
            <a:r>
              <a:rPr lang="en-US" dirty="0"/>
              <a:t>The male-female ratio is 4:1</a:t>
            </a:r>
          </a:p>
          <a:p>
            <a:endParaRPr lang="en-US" dirty="0"/>
          </a:p>
          <a:p>
            <a:r>
              <a:rPr lang="en-US" dirty="0"/>
              <a:t>Stuttering is especially associated with hemispheric asymmetry, including increased activity in motor centers in the nondominant (usually the right) hemisphere</a:t>
            </a:r>
          </a:p>
        </p:txBody>
      </p:sp>
    </p:spTree>
    <p:extLst>
      <p:ext uri="{BB962C8B-B14F-4D97-AF65-F5344CB8AC3E}">
        <p14:creationId xmlns:p14="http://schemas.microsoft.com/office/powerpoint/2010/main" val="378968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D07CB-B99E-FD7D-5A3E-7EDDB61248AF}"/>
              </a:ext>
            </a:extLst>
          </p:cNvPr>
          <p:cNvSpPr>
            <a:spLocks noGrp="1"/>
          </p:cNvSpPr>
          <p:nvPr>
            <p:ph type="title"/>
          </p:nvPr>
        </p:nvSpPr>
        <p:spPr/>
        <p:txBody>
          <a:bodyPr/>
          <a:lstStyle/>
          <a:p>
            <a:r>
              <a:rPr lang="en-US" dirty="0"/>
              <a:t>When some children are learning another language:</a:t>
            </a:r>
          </a:p>
        </p:txBody>
      </p:sp>
      <p:sp>
        <p:nvSpPr>
          <p:cNvPr id="5" name="Content Placeholder 4">
            <a:extLst>
              <a:ext uri="{FF2B5EF4-FFF2-40B4-BE49-F238E27FC236}">
                <a16:creationId xmlns:a16="http://schemas.microsoft.com/office/drawing/2014/main" id="{4660CF63-384F-69E9-870A-5589B47202F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83529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A1E8E-4F2F-7323-F7D3-E2D17BAB779E}"/>
              </a:ext>
            </a:extLst>
          </p:cNvPr>
          <p:cNvSpPr>
            <a:spLocks noGrp="1"/>
          </p:cNvSpPr>
          <p:nvPr>
            <p:ph type="title"/>
          </p:nvPr>
        </p:nvSpPr>
        <p:spPr>
          <a:xfrm>
            <a:off x="1695450" y="274638"/>
            <a:ext cx="9886950" cy="849312"/>
          </a:xfrm>
        </p:spPr>
        <p:txBody>
          <a:bodyPr/>
          <a:lstStyle/>
          <a:p>
            <a:r>
              <a:rPr lang="en-US" sz="3200" dirty="0"/>
              <a:t>Other disorders can occur along with stuttering:</a:t>
            </a:r>
          </a:p>
        </p:txBody>
      </p:sp>
      <p:sp>
        <p:nvSpPr>
          <p:cNvPr id="5" name="Content Placeholder 4">
            <a:extLst>
              <a:ext uri="{FF2B5EF4-FFF2-40B4-BE49-F238E27FC236}">
                <a16:creationId xmlns:a16="http://schemas.microsoft.com/office/drawing/2014/main" id="{5A989642-48E2-3846-4686-E06CB8E5F2E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734635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B4D75-D776-1304-C2C4-C5497A3C9EE9}"/>
              </a:ext>
            </a:extLst>
          </p:cNvPr>
          <p:cNvSpPr>
            <a:spLocks noGrp="1"/>
          </p:cNvSpPr>
          <p:nvPr>
            <p:ph type="title"/>
          </p:nvPr>
        </p:nvSpPr>
        <p:spPr>
          <a:xfrm>
            <a:off x="1647825" y="274638"/>
            <a:ext cx="9934575" cy="687387"/>
          </a:xfrm>
        </p:spPr>
        <p:txBody>
          <a:bodyPr/>
          <a:lstStyle/>
          <a:p>
            <a:r>
              <a:rPr lang="en-US" sz="3200" dirty="0"/>
              <a:t>Causes of stuttering are multifactorial**</a:t>
            </a:r>
          </a:p>
        </p:txBody>
      </p:sp>
      <p:sp>
        <p:nvSpPr>
          <p:cNvPr id="3" name="Content Placeholder 2">
            <a:extLst>
              <a:ext uri="{FF2B5EF4-FFF2-40B4-BE49-F238E27FC236}">
                <a16:creationId xmlns:a16="http://schemas.microsoft.com/office/drawing/2014/main" id="{1BB6B28E-C50D-B068-7B30-9F7830F8BE0C}"/>
              </a:ext>
            </a:extLst>
          </p:cNvPr>
          <p:cNvSpPr>
            <a:spLocks noGrp="1"/>
          </p:cNvSpPr>
          <p:nvPr>
            <p:ph idx="1"/>
          </p:nvPr>
        </p:nvSpPr>
        <p:spPr>
          <a:xfrm>
            <a:off x="1895476" y="1190625"/>
            <a:ext cx="9686924" cy="4935539"/>
          </a:xfrm>
        </p:spPr>
        <p:txBody>
          <a:bodyPr/>
          <a:lstStyle/>
          <a:p>
            <a:r>
              <a:rPr lang="en-US" dirty="0"/>
              <a:t>Genetics</a:t>
            </a:r>
          </a:p>
          <a:p>
            <a:endParaRPr lang="en-US" dirty="0"/>
          </a:p>
          <a:p>
            <a:r>
              <a:rPr lang="en-US" dirty="0"/>
              <a:t>Environment</a:t>
            </a:r>
          </a:p>
          <a:p>
            <a:endParaRPr lang="en-US" dirty="0"/>
          </a:p>
          <a:p>
            <a:r>
              <a:rPr lang="en-US" dirty="0"/>
              <a:t>Neurophysiology—brain differences</a:t>
            </a:r>
          </a:p>
        </p:txBody>
      </p:sp>
    </p:spTree>
    <p:extLst>
      <p:ext uri="{BB962C8B-B14F-4D97-AF65-F5344CB8AC3E}">
        <p14:creationId xmlns:p14="http://schemas.microsoft.com/office/powerpoint/2010/main" val="330394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7AD95-381E-60CF-FEAF-712E621FAB72}"/>
              </a:ext>
            </a:extLst>
          </p:cNvPr>
          <p:cNvSpPr>
            <a:spLocks noGrp="1"/>
          </p:cNvSpPr>
          <p:nvPr>
            <p:ph type="title"/>
          </p:nvPr>
        </p:nvSpPr>
        <p:spPr/>
        <p:txBody>
          <a:bodyPr/>
          <a:lstStyle/>
          <a:p>
            <a:r>
              <a:rPr lang="en-US" dirty="0"/>
              <a:t>Barry Guitar describes the path:**</a:t>
            </a:r>
          </a:p>
        </p:txBody>
      </p:sp>
      <p:sp>
        <p:nvSpPr>
          <p:cNvPr id="3" name="Content Placeholder 2">
            <a:extLst>
              <a:ext uri="{FF2B5EF4-FFF2-40B4-BE49-F238E27FC236}">
                <a16:creationId xmlns:a16="http://schemas.microsoft.com/office/drawing/2014/main" id="{4C7DC0CD-0180-EC31-0DF9-E9B37C0CDF43}"/>
              </a:ext>
            </a:extLst>
          </p:cNvPr>
          <p:cNvSpPr>
            <a:spLocks noGrp="1"/>
          </p:cNvSpPr>
          <p:nvPr>
            <p:ph idx="1"/>
          </p:nvPr>
        </p:nvSpPr>
        <p:spPr/>
        <p:txBody>
          <a:bodyPr/>
          <a:lstStyle/>
          <a:p>
            <a:r>
              <a:rPr lang="en-US" dirty="0"/>
              <a:t>Child is born with genetic predisposition to stutter</a:t>
            </a:r>
          </a:p>
          <a:p>
            <a:endParaRPr lang="en-US" dirty="0"/>
          </a:p>
          <a:p>
            <a:r>
              <a:rPr lang="en-US" dirty="0"/>
              <a:t>At around 3 years old, mild normal disfluencies occur</a:t>
            </a:r>
          </a:p>
          <a:p>
            <a:endParaRPr lang="en-US" dirty="0"/>
          </a:p>
          <a:p>
            <a:r>
              <a:rPr lang="en-US" dirty="0"/>
              <a:t>If people criticize, bully, or shame the child, the normal disfluencies can worsen into stuttering</a:t>
            </a:r>
          </a:p>
        </p:txBody>
      </p:sp>
    </p:spTree>
    <p:extLst>
      <p:ext uri="{BB962C8B-B14F-4D97-AF65-F5344CB8AC3E}">
        <p14:creationId xmlns:p14="http://schemas.microsoft.com/office/powerpoint/2010/main" val="272459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A97CD-4701-7613-A8EB-2EBFA9BC526E}"/>
              </a:ext>
            </a:extLst>
          </p:cNvPr>
          <p:cNvSpPr>
            <a:spLocks noGrp="1"/>
          </p:cNvSpPr>
          <p:nvPr>
            <p:ph type="title"/>
          </p:nvPr>
        </p:nvSpPr>
        <p:spPr>
          <a:xfrm>
            <a:off x="794758" y="274638"/>
            <a:ext cx="10787641" cy="221018"/>
          </a:xfrm>
        </p:spPr>
        <p:txBody>
          <a:bodyPr>
            <a:normAutofit fontScale="90000"/>
          </a:bodyPr>
          <a:lstStyle/>
          <a:p>
            <a:r>
              <a:rPr lang="en-US" sz="3200" dirty="0"/>
              <a:t>II. STUTTERING DEFINED</a:t>
            </a:r>
          </a:p>
        </p:txBody>
      </p:sp>
      <p:sp>
        <p:nvSpPr>
          <p:cNvPr id="3" name="Content Placeholder 2">
            <a:extLst>
              <a:ext uri="{FF2B5EF4-FFF2-40B4-BE49-F238E27FC236}">
                <a16:creationId xmlns:a16="http://schemas.microsoft.com/office/drawing/2014/main" id="{B6815D91-7077-2279-C2F1-8B9E83D14CD0}"/>
              </a:ext>
            </a:extLst>
          </p:cNvPr>
          <p:cNvSpPr>
            <a:spLocks noGrp="1"/>
          </p:cNvSpPr>
          <p:nvPr>
            <p:ph idx="1"/>
          </p:nvPr>
        </p:nvSpPr>
        <p:spPr>
          <a:xfrm>
            <a:off x="1790699" y="628650"/>
            <a:ext cx="10039527" cy="6028524"/>
          </a:xfrm>
        </p:spPr>
        <p:txBody>
          <a:bodyPr/>
          <a:lstStyle/>
          <a:p>
            <a:r>
              <a:rPr lang="en-US" dirty="0"/>
              <a:t>A. Introduction</a:t>
            </a:r>
          </a:p>
          <a:p>
            <a:endParaRPr lang="en-US" sz="1000" dirty="0"/>
          </a:p>
        </p:txBody>
      </p:sp>
    </p:spTree>
    <p:extLst>
      <p:ext uri="{BB962C8B-B14F-4D97-AF65-F5344CB8AC3E}">
        <p14:creationId xmlns:p14="http://schemas.microsoft.com/office/powerpoint/2010/main" val="5317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32EDD-571C-D44D-FE88-88DD9E2F7E66}"/>
              </a:ext>
            </a:extLst>
          </p:cNvPr>
          <p:cNvSpPr>
            <a:spLocks noGrp="1"/>
          </p:cNvSpPr>
          <p:nvPr>
            <p:ph type="title"/>
          </p:nvPr>
        </p:nvSpPr>
        <p:spPr/>
        <p:txBody>
          <a:bodyPr/>
          <a:lstStyle/>
          <a:p>
            <a:r>
              <a:rPr lang="en-US" sz="3200" dirty="0"/>
              <a:t>B. Audible Overt Behaviors</a:t>
            </a:r>
          </a:p>
        </p:txBody>
      </p:sp>
      <p:sp>
        <p:nvSpPr>
          <p:cNvPr id="5" name="Content Placeholder 4">
            <a:extLst>
              <a:ext uri="{FF2B5EF4-FFF2-40B4-BE49-F238E27FC236}">
                <a16:creationId xmlns:a16="http://schemas.microsoft.com/office/drawing/2014/main" id="{5C7B4DFC-20D8-390A-DFC0-52E36A2AC99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38367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311C6-A432-5FB0-770B-1FCABD9F2BF2}"/>
              </a:ext>
            </a:extLst>
          </p:cNvPr>
          <p:cNvSpPr>
            <a:spLocks noGrp="1"/>
          </p:cNvSpPr>
          <p:nvPr>
            <p:ph type="title"/>
          </p:nvPr>
        </p:nvSpPr>
        <p:spPr>
          <a:xfrm>
            <a:off x="1838324" y="274638"/>
            <a:ext cx="10048875" cy="457198"/>
          </a:xfrm>
        </p:spPr>
        <p:txBody>
          <a:bodyPr>
            <a:normAutofit fontScale="90000"/>
          </a:bodyPr>
          <a:lstStyle/>
          <a:p>
            <a:r>
              <a:rPr lang="en-US" sz="3200" dirty="0"/>
              <a:t>C. Visible Overt/Secondary Behaviors**</a:t>
            </a:r>
          </a:p>
        </p:txBody>
      </p:sp>
      <p:sp>
        <p:nvSpPr>
          <p:cNvPr id="3" name="Content Placeholder 2">
            <a:extLst>
              <a:ext uri="{FF2B5EF4-FFF2-40B4-BE49-F238E27FC236}">
                <a16:creationId xmlns:a16="http://schemas.microsoft.com/office/drawing/2014/main" id="{833617BD-2E19-CFC2-B5B0-CFC1B9C51BB7}"/>
              </a:ext>
            </a:extLst>
          </p:cNvPr>
          <p:cNvSpPr>
            <a:spLocks noGrp="1"/>
          </p:cNvSpPr>
          <p:nvPr>
            <p:ph idx="1"/>
          </p:nvPr>
        </p:nvSpPr>
        <p:spPr>
          <a:xfrm>
            <a:off x="1962150" y="1057275"/>
            <a:ext cx="9620250" cy="5068889"/>
          </a:xfrm>
        </p:spPr>
        <p:txBody>
          <a:bodyPr/>
          <a:lstStyle/>
          <a:p>
            <a:r>
              <a:rPr lang="en-US" dirty="0"/>
              <a:t>Head jerks</a:t>
            </a:r>
          </a:p>
          <a:p>
            <a:r>
              <a:rPr lang="en-US" dirty="0"/>
              <a:t>Blinking quickly</a:t>
            </a:r>
          </a:p>
          <a:p>
            <a:r>
              <a:rPr lang="en-US" dirty="0"/>
              <a:t>Tapping the foot</a:t>
            </a:r>
          </a:p>
          <a:p>
            <a:r>
              <a:rPr lang="en-US" dirty="0"/>
              <a:t>(my husband) pounding the hand or fist</a:t>
            </a:r>
          </a:p>
          <a:p>
            <a:r>
              <a:rPr lang="en-US" dirty="0"/>
              <a:t>Losing eye contact</a:t>
            </a:r>
          </a:p>
          <a:p>
            <a:r>
              <a:rPr lang="en-US" dirty="0"/>
              <a:t>Fist clenches</a:t>
            </a:r>
          </a:p>
        </p:txBody>
      </p:sp>
    </p:spTree>
    <p:extLst>
      <p:ext uri="{BB962C8B-B14F-4D97-AF65-F5344CB8AC3E}">
        <p14:creationId xmlns:p14="http://schemas.microsoft.com/office/powerpoint/2010/main" val="22542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1B730-78BA-70DB-3381-4CFC4A2BFB14}"/>
              </a:ext>
            </a:extLst>
          </p:cNvPr>
          <p:cNvSpPr>
            <a:spLocks noGrp="1"/>
          </p:cNvSpPr>
          <p:nvPr>
            <p:ph type="title"/>
          </p:nvPr>
        </p:nvSpPr>
        <p:spPr>
          <a:xfrm>
            <a:off x="752030" y="274638"/>
            <a:ext cx="10830370" cy="366297"/>
          </a:xfrm>
        </p:spPr>
        <p:txBody>
          <a:bodyPr>
            <a:normAutofit fontScale="90000"/>
          </a:bodyPr>
          <a:lstStyle/>
          <a:p>
            <a:r>
              <a:rPr lang="en-US" sz="3200" dirty="0"/>
              <a:t>D. Covert Reactions—Feelings and Thoughts</a:t>
            </a:r>
          </a:p>
        </p:txBody>
      </p:sp>
      <p:sp>
        <p:nvSpPr>
          <p:cNvPr id="5" name="Content Placeholder 4">
            <a:extLst>
              <a:ext uri="{FF2B5EF4-FFF2-40B4-BE49-F238E27FC236}">
                <a16:creationId xmlns:a16="http://schemas.microsoft.com/office/drawing/2014/main" id="{C03A75CD-B1FC-A17B-C95E-E793BA0BF1A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02781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86B29-9679-E464-B425-06EDE1310001}"/>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8007A9ED-C4C8-DB9C-0745-5E00D43BF294}"/>
              </a:ext>
            </a:extLst>
          </p:cNvPr>
          <p:cNvSpPr>
            <a:spLocks noGrp="1"/>
          </p:cNvSpPr>
          <p:nvPr>
            <p:ph idx="1"/>
          </p:nvPr>
        </p:nvSpPr>
        <p:spPr/>
        <p:txBody>
          <a:bodyPr/>
          <a:lstStyle/>
          <a:p>
            <a:r>
              <a:rPr lang="en-US" dirty="0"/>
              <a:t>I. Introduction and Basic Definitions</a:t>
            </a:r>
          </a:p>
          <a:p>
            <a:r>
              <a:rPr lang="en-US" dirty="0"/>
              <a:t>II. Stuttering Defined</a:t>
            </a:r>
          </a:p>
          <a:p>
            <a:r>
              <a:rPr lang="en-US" dirty="0"/>
              <a:t>III. Evaluating Children with Fluency Disorders</a:t>
            </a:r>
          </a:p>
          <a:p>
            <a:r>
              <a:rPr lang="en-US" dirty="0"/>
              <a:t>IV. Treatment for Children who Stutter</a:t>
            </a:r>
          </a:p>
          <a:p>
            <a:r>
              <a:rPr lang="en-US" dirty="0"/>
              <a:t>V. Treatment for Teens and Adults</a:t>
            </a:r>
          </a:p>
        </p:txBody>
      </p:sp>
    </p:spTree>
    <p:extLst>
      <p:ext uri="{BB962C8B-B14F-4D97-AF65-F5344CB8AC3E}">
        <p14:creationId xmlns:p14="http://schemas.microsoft.com/office/powerpoint/2010/main" val="178957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F6C22-2621-16D4-08DE-62EBD5DDC603}"/>
              </a:ext>
            </a:extLst>
          </p:cNvPr>
          <p:cNvSpPr>
            <a:spLocks noGrp="1"/>
          </p:cNvSpPr>
          <p:nvPr>
            <p:ph type="title"/>
          </p:nvPr>
        </p:nvSpPr>
        <p:spPr>
          <a:xfrm>
            <a:off x="1914524" y="274638"/>
            <a:ext cx="9667875" cy="457198"/>
          </a:xfrm>
        </p:spPr>
        <p:txBody>
          <a:bodyPr>
            <a:normAutofit fontScale="90000"/>
          </a:bodyPr>
          <a:lstStyle/>
          <a:p>
            <a:r>
              <a:rPr lang="en-US" sz="3200" dirty="0"/>
              <a:t>Stuttering often gets worse when people:**</a:t>
            </a:r>
          </a:p>
        </p:txBody>
      </p:sp>
      <p:sp>
        <p:nvSpPr>
          <p:cNvPr id="3" name="Content Placeholder 2">
            <a:extLst>
              <a:ext uri="{FF2B5EF4-FFF2-40B4-BE49-F238E27FC236}">
                <a16:creationId xmlns:a16="http://schemas.microsoft.com/office/drawing/2014/main" id="{394699D2-AA06-180E-852D-DF60987A14BF}"/>
              </a:ext>
            </a:extLst>
          </p:cNvPr>
          <p:cNvSpPr>
            <a:spLocks noGrp="1"/>
          </p:cNvSpPr>
          <p:nvPr>
            <p:ph idx="1"/>
          </p:nvPr>
        </p:nvSpPr>
        <p:spPr>
          <a:xfrm>
            <a:off x="1914524" y="885825"/>
            <a:ext cx="9667876" cy="5240339"/>
          </a:xfrm>
        </p:spPr>
        <p:txBody>
          <a:bodyPr/>
          <a:lstStyle/>
          <a:p>
            <a:r>
              <a:rPr lang="en-US" dirty="0"/>
              <a:t>Say their own name</a:t>
            </a:r>
          </a:p>
          <a:p>
            <a:endParaRPr lang="en-US" dirty="0"/>
          </a:p>
          <a:p>
            <a:r>
              <a:rPr lang="en-US" dirty="0"/>
              <a:t>Speak with authority figures</a:t>
            </a:r>
          </a:p>
          <a:p>
            <a:endParaRPr lang="en-US" dirty="0"/>
          </a:p>
          <a:p>
            <a:r>
              <a:rPr lang="en-US" dirty="0"/>
              <a:t>Speak on the phone</a:t>
            </a:r>
          </a:p>
          <a:p>
            <a:endParaRPr lang="en-US" dirty="0"/>
          </a:p>
          <a:p>
            <a:r>
              <a:rPr lang="en-US" dirty="0"/>
              <a:t>Speak in public</a:t>
            </a:r>
          </a:p>
        </p:txBody>
      </p:sp>
    </p:spTree>
    <p:extLst>
      <p:ext uri="{BB962C8B-B14F-4D97-AF65-F5344CB8AC3E}">
        <p14:creationId xmlns:p14="http://schemas.microsoft.com/office/powerpoint/2010/main" val="72296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ircle(i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500A5-0996-4632-15B3-8353B5D81411}"/>
              </a:ext>
            </a:extLst>
          </p:cNvPr>
          <p:cNvSpPr>
            <a:spLocks noGrp="1"/>
          </p:cNvSpPr>
          <p:nvPr>
            <p:ph type="title"/>
          </p:nvPr>
        </p:nvSpPr>
        <p:spPr>
          <a:xfrm>
            <a:off x="609600" y="274638"/>
            <a:ext cx="11582400" cy="1143000"/>
          </a:xfrm>
        </p:spPr>
        <p:txBody>
          <a:bodyPr/>
          <a:lstStyle/>
          <a:p>
            <a:r>
              <a:rPr lang="en-US" sz="3200" dirty="0"/>
              <a:t>III. EVALUATING CHILDREN WTH FLUENCY DISORDERS**</a:t>
            </a:r>
          </a:p>
        </p:txBody>
      </p:sp>
      <p:sp>
        <p:nvSpPr>
          <p:cNvPr id="3" name="Content Placeholder 2">
            <a:extLst>
              <a:ext uri="{FF2B5EF4-FFF2-40B4-BE49-F238E27FC236}">
                <a16:creationId xmlns:a16="http://schemas.microsoft.com/office/drawing/2014/main" id="{6B9FF5B4-5D60-3DA2-584D-F928F4729A68}"/>
              </a:ext>
            </a:extLst>
          </p:cNvPr>
          <p:cNvSpPr>
            <a:spLocks noGrp="1"/>
          </p:cNvSpPr>
          <p:nvPr>
            <p:ph idx="1"/>
          </p:nvPr>
        </p:nvSpPr>
        <p:spPr>
          <a:xfrm>
            <a:off x="991312" y="1417637"/>
            <a:ext cx="10591088" cy="4708527"/>
          </a:xfrm>
        </p:spPr>
        <p:txBody>
          <a:bodyPr/>
          <a:lstStyle/>
          <a:p>
            <a:r>
              <a:rPr lang="en-US" dirty="0"/>
              <a:t>Is the child stuttering or are they at risk for stuttering?</a:t>
            </a:r>
          </a:p>
          <a:p>
            <a:endParaRPr lang="en-US" sz="1000" dirty="0"/>
          </a:p>
          <a:p>
            <a:r>
              <a:rPr lang="en-US" dirty="0"/>
              <a:t>Does the child have any other communicative risk factors? (e.g., language disorder)</a:t>
            </a:r>
          </a:p>
          <a:p>
            <a:endParaRPr lang="en-US" sz="1200" dirty="0"/>
          </a:p>
          <a:p>
            <a:r>
              <a:rPr lang="en-US" dirty="0"/>
              <a:t>Is therapy warranted?</a:t>
            </a:r>
          </a:p>
          <a:p>
            <a:endParaRPr lang="en-US" sz="1000" dirty="0"/>
          </a:p>
          <a:p>
            <a:r>
              <a:rPr lang="en-US" dirty="0"/>
              <a:t>What therapy approach would be most beneficial?</a:t>
            </a:r>
          </a:p>
        </p:txBody>
      </p:sp>
    </p:spTree>
    <p:extLst>
      <p:ext uri="{BB962C8B-B14F-4D97-AF65-F5344CB8AC3E}">
        <p14:creationId xmlns:p14="http://schemas.microsoft.com/office/powerpoint/2010/main" val="165137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E661F-3712-0B8F-63B3-4414B8A31CBD}"/>
              </a:ext>
            </a:extLst>
          </p:cNvPr>
          <p:cNvSpPr>
            <a:spLocks noGrp="1"/>
          </p:cNvSpPr>
          <p:nvPr>
            <p:ph type="title"/>
          </p:nvPr>
        </p:nvSpPr>
        <p:spPr>
          <a:xfrm>
            <a:off x="846034" y="274638"/>
            <a:ext cx="10736366" cy="457198"/>
          </a:xfrm>
        </p:spPr>
        <p:txBody>
          <a:bodyPr>
            <a:normAutofit fontScale="90000"/>
          </a:bodyPr>
          <a:lstStyle/>
          <a:p>
            <a:r>
              <a:rPr lang="en-US" dirty="0"/>
              <a:t>The most important thing…</a:t>
            </a:r>
          </a:p>
        </p:txBody>
      </p:sp>
      <p:sp>
        <p:nvSpPr>
          <p:cNvPr id="5" name="Content Placeholder 4">
            <a:extLst>
              <a:ext uri="{FF2B5EF4-FFF2-40B4-BE49-F238E27FC236}">
                <a16:creationId xmlns:a16="http://schemas.microsoft.com/office/drawing/2014/main" id="{4AE4965F-F29C-5DDA-461B-6B51EC4DFE9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710397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B894-730B-ADD9-4D46-E504046D98C2}"/>
              </a:ext>
            </a:extLst>
          </p:cNvPr>
          <p:cNvSpPr>
            <a:spLocks noGrp="1"/>
          </p:cNvSpPr>
          <p:nvPr>
            <p:ph type="title"/>
          </p:nvPr>
        </p:nvSpPr>
        <p:spPr>
          <a:xfrm>
            <a:off x="932872" y="274638"/>
            <a:ext cx="10649527" cy="457198"/>
          </a:xfrm>
        </p:spPr>
        <p:txBody>
          <a:bodyPr>
            <a:normAutofit fontScale="90000"/>
          </a:bodyPr>
          <a:lstStyle/>
          <a:p>
            <a:r>
              <a:rPr lang="en-US" dirty="0"/>
              <a:t>Interviewing children**</a:t>
            </a:r>
          </a:p>
        </p:txBody>
      </p:sp>
      <p:sp>
        <p:nvSpPr>
          <p:cNvPr id="3" name="Content Placeholder 2">
            <a:extLst>
              <a:ext uri="{FF2B5EF4-FFF2-40B4-BE49-F238E27FC236}">
                <a16:creationId xmlns:a16="http://schemas.microsoft.com/office/drawing/2014/main" id="{A1445E26-B57C-BE71-D0CF-E76C16C5204A}"/>
              </a:ext>
            </a:extLst>
          </p:cNvPr>
          <p:cNvSpPr>
            <a:spLocks noGrp="1"/>
          </p:cNvSpPr>
          <p:nvPr>
            <p:ph idx="1"/>
          </p:nvPr>
        </p:nvSpPr>
        <p:spPr>
          <a:xfrm>
            <a:off x="1136073" y="868219"/>
            <a:ext cx="5880024" cy="5257946"/>
          </a:xfrm>
        </p:spPr>
        <p:txBody>
          <a:bodyPr/>
          <a:lstStyle/>
          <a:p>
            <a:r>
              <a:rPr lang="en-US" dirty="0"/>
              <a:t>With young children: “Is talking easy or hard for you?”</a:t>
            </a:r>
          </a:p>
          <a:p>
            <a:endParaRPr lang="en-US" dirty="0"/>
          </a:p>
          <a:p>
            <a:r>
              <a:rPr lang="en-US" dirty="0"/>
              <a:t>With older children and teens, ask what situations make stuttering worse</a:t>
            </a:r>
          </a:p>
          <a:p>
            <a:endParaRPr lang="en-US" dirty="0"/>
          </a:p>
          <a:p>
            <a:r>
              <a:rPr lang="en-US" dirty="0"/>
              <a:t>What has helped you and what hasn’t?</a:t>
            </a:r>
          </a:p>
        </p:txBody>
      </p:sp>
    </p:spTree>
    <p:extLst>
      <p:ext uri="{BB962C8B-B14F-4D97-AF65-F5344CB8AC3E}">
        <p14:creationId xmlns:p14="http://schemas.microsoft.com/office/powerpoint/2010/main" val="434819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07CF2-47B4-9B6A-C90F-0A8F56D40C16}"/>
              </a:ext>
            </a:extLst>
          </p:cNvPr>
          <p:cNvSpPr>
            <a:spLocks noGrp="1"/>
          </p:cNvSpPr>
          <p:nvPr>
            <p:ph type="title"/>
          </p:nvPr>
        </p:nvSpPr>
        <p:spPr>
          <a:xfrm>
            <a:off x="1304924" y="274638"/>
            <a:ext cx="10277475" cy="582612"/>
          </a:xfrm>
        </p:spPr>
        <p:txBody>
          <a:bodyPr>
            <a:normAutofit fontScale="90000"/>
          </a:bodyPr>
          <a:lstStyle/>
          <a:p>
            <a:r>
              <a:rPr lang="en-US" dirty="0"/>
              <a:t>A major goal is:**</a:t>
            </a:r>
          </a:p>
        </p:txBody>
      </p:sp>
      <p:sp>
        <p:nvSpPr>
          <p:cNvPr id="3" name="Content Placeholder 2">
            <a:extLst>
              <a:ext uri="{FF2B5EF4-FFF2-40B4-BE49-F238E27FC236}">
                <a16:creationId xmlns:a16="http://schemas.microsoft.com/office/drawing/2014/main" id="{D545F5B7-D499-0B58-3B9E-3E90CE5051D0}"/>
              </a:ext>
            </a:extLst>
          </p:cNvPr>
          <p:cNvSpPr>
            <a:spLocks noGrp="1"/>
          </p:cNvSpPr>
          <p:nvPr>
            <p:ph idx="1"/>
          </p:nvPr>
        </p:nvSpPr>
        <p:spPr>
          <a:xfrm>
            <a:off x="1390649" y="1152525"/>
            <a:ext cx="10506075" cy="4973640"/>
          </a:xfrm>
        </p:spPr>
        <p:txBody>
          <a:bodyPr/>
          <a:lstStyle/>
          <a:p>
            <a:r>
              <a:rPr lang="en-US" dirty="0"/>
              <a:t>Understand how the client feels about their stuttering</a:t>
            </a:r>
          </a:p>
          <a:p>
            <a:endParaRPr lang="en-US" dirty="0"/>
          </a:p>
          <a:p>
            <a:r>
              <a:rPr lang="en-US" dirty="0"/>
              <a:t>They might not be bothered by it</a:t>
            </a:r>
          </a:p>
          <a:p>
            <a:endParaRPr lang="en-US" dirty="0"/>
          </a:p>
          <a:p>
            <a:r>
              <a:rPr lang="en-US" dirty="0"/>
              <a:t>They might be very self conscious and fearful</a:t>
            </a:r>
          </a:p>
        </p:txBody>
      </p:sp>
    </p:spTree>
    <p:extLst>
      <p:ext uri="{BB962C8B-B14F-4D97-AF65-F5344CB8AC3E}">
        <p14:creationId xmlns:p14="http://schemas.microsoft.com/office/powerpoint/2010/main" val="1107027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3FE95-AA50-EECA-6C65-FFB3A6699DC4}"/>
              </a:ext>
            </a:extLst>
          </p:cNvPr>
          <p:cNvSpPr>
            <a:spLocks noGrp="1"/>
          </p:cNvSpPr>
          <p:nvPr>
            <p:ph type="title"/>
          </p:nvPr>
        </p:nvSpPr>
        <p:spPr>
          <a:xfrm>
            <a:off x="704850" y="274638"/>
            <a:ext cx="10877550" cy="457198"/>
          </a:xfrm>
        </p:spPr>
        <p:txBody>
          <a:bodyPr>
            <a:normAutofit fontScale="90000"/>
          </a:bodyPr>
          <a:lstStyle/>
          <a:p>
            <a:r>
              <a:rPr lang="en-US" dirty="0"/>
              <a:t>We want to:</a:t>
            </a:r>
          </a:p>
        </p:txBody>
      </p:sp>
      <p:sp>
        <p:nvSpPr>
          <p:cNvPr id="5" name="Content Placeholder 4">
            <a:extLst>
              <a:ext uri="{FF2B5EF4-FFF2-40B4-BE49-F238E27FC236}">
                <a16:creationId xmlns:a16="http://schemas.microsoft.com/office/drawing/2014/main" id="{1E8FA7BF-5A89-4074-2FA6-84C7CB123A7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45268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9CE79-25F1-BB6B-464A-1ADBF0BEE774}"/>
              </a:ext>
            </a:extLst>
          </p:cNvPr>
          <p:cNvSpPr>
            <a:spLocks noGrp="1"/>
          </p:cNvSpPr>
          <p:nvPr>
            <p:ph type="title"/>
          </p:nvPr>
        </p:nvSpPr>
        <p:spPr/>
        <p:txBody>
          <a:bodyPr/>
          <a:lstStyle/>
          <a:p>
            <a:r>
              <a:rPr lang="en-US" dirty="0"/>
              <a:t>One mom I worked with claimed that her </a:t>
            </a:r>
            <a:r>
              <a:rPr lang="en-US"/>
              <a:t>son stuttered**</a:t>
            </a:r>
            <a:endParaRPr lang="en-US" dirty="0"/>
          </a:p>
        </p:txBody>
      </p:sp>
      <p:sp>
        <p:nvSpPr>
          <p:cNvPr id="3" name="Content Placeholder 2">
            <a:extLst>
              <a:ext uri="{FF2B5EF4-FFF2-40B4-BE49-F238E27FC236}">
                <a16:creationId xmlns:a16="http://schemas.microsoft.com/office/drawing/2014/main" id="{72BF1B15-0EB3-AF70-47AD-D63D537AB2BE}"/>
              </a:ext>
            </a:extLst>
          </p:cNvPr>
          <p:cNvSpPr>
            <a:spLocks noGrp="1"/>
          </p:cNvSpPr>
          <p:nvPr>
            <p:ph idx="1"/>
          </p:nvPr>
        </p:nvSpPr>
        <p:spPr/>
        <p:txBody>
          <a:bodyPr/>
          <a:lstStyle/>
          <a:p>
            <a:r>
              <a:rPr lang="en-US" dirty="0"/>
              <a:t>But the teacher never heard it, and neither did we</a:t>
            </a:r>
          </a:p>
          <a:p>
            <a:endParaRPr lang="en-US" dirty="0"/>
          </a:p>
          <a:p>
            <a:r>
              <a:rPr lang="en-US" dirty="0"/>
              <a:t>It wasn’t till she brought her phone in and had us listen to a recording from home</a:t>
            </a:r>
          </a:p>
          <a:p>
            <a:endParaRPr lang="en-US" dirty="0"/>
          </a:p>
          <a:p>
            <a:r>
              <a:rPr lang="en-US" dirty="0"/>
              <a:t>We were shocked—Mom was right!</a:t>
            </a:r>
          </a:p>
        </p:txBody>
      </p:sp>
    </p:spTree>
    <p:extLst>
      <p:ext uri="{BB962C8B-B14F-4D97-AF65-F5344CB8AC3E}">
        <p14:creationId xmlns:p14="http://schemas.microsoft.com/office/powerpoint/2010/main" val="3430965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1B2BD-23DF-98D6-2DD4-B604518334DE}"/>
              </a:ext>
            </a:extLst>
          </p:cNvPr>
          <p:cNvSpPr>
            <a:spLocks noGrp="1"/>
          </p:cNvSpPr>
          <p:nvPr>
            <p:ph type="title"/>
          </p:nvPr>
        </p:nvSpPr>
        <p:spPr/>
        <p:txBody>
          <a:bodyPr/>
          <a:lstStyle/>
          <a:p>
            <a:r>
              <a:rPr lang="en-US" dirty="0"/>
              <a:t>We record the number and types of disfluency**</a:t>
            </a:r>
          </a:p>
        </p:txBody>
      </p:sp>
      <p:sp>
        <p:nvSpPr>
          <p:cNvPr id="3" name="Content Placeholder 2">
            <a:extLst>
              <a:ext uri="{FF2B5EF4-FFF2-40B4-BE49-F238E27FC236}">
                <a16:creationId xmlns:a16="http://schemas.microsoft.com/office/drawing/2014/main" id="{A0FBE417-0EED-65F4-DE1F-19C15CCA3FCD}"/>
              </a:ext>
            </a:extLst>
          </p:cNvPr>
          <p:cNvSpPr>
            <a:spLocks noGrp="1"/>
          </p:cNvSpPr>
          <p:nvPr>
            <p:ph idx="1"/>
          </p:nvPr>
        </p:nvSpPr>
        <p:spPr>
          <a:xfrm>
            <a:off x="1228724" y="1600201"/>
            <a:ext cx="10353675" cy="4525963"/>
          </a:xfrm>
        </p:spPr>
        <p:txBody>
          <a:bodyPr/>
          <a:lstStyle/>
          <a:p>
            <a:r>
              <a:rPr lang="en-US" dirty="0"/>
              <a:t>For example, a common technique is to count the % of disfluencies in a 100-word sample</a:t>
            </a:r>
          </a:p>
          <a:p>
            <a:endParaRPr lang="en-US" dirty="0"/>
          </a:p>
          <a:p>
            <a:r>
              <a:rPr lang="en-US" dirty="0"/>
              <a:t>Does the child have mostly prolongations? Blocks? Repetitions?</a:t>
            </a:r>
          </a:p>
        </p:txBody>
      </p:sp>
    </p:spTree>
    <p:extLst>
      <p:ext uri="{BB962C8B-B14F-4D97-AF65-F5344CB8AC3E}">
        <p14:creationId xmlns:p14="http://schemas.microsoft.com/office/powerpoint/2010/main" val="85241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B4CF4-47FF-69E9-9F54-6A9BC3B9855E}"/>
              </a:ext>
            </a:extLst>
          </p:cNvPr>
          <p:cNvSpPr>
            <a:spLocks noGrp="1"/>
          </p:cNvSpPr>
          <p:nvPr>
            <p:ph type="title"/>
          </p:nvPr>
        </p:nvSpPr>
        <p:spPr>
          <a:xfrm>
            <a:off x="1590674" y="0"/>
            <a:ext cx="9991725" cy="731836"/>
          </a:xfrm>
        </p:spPr>
        <p:txBody>
          <a:bodyPr/>
          <a:lstStyle/>
          <a:p>
            <a:r>
              <a:rPr lang="en-US" sz="3200" dirty="0"/>
              <a:t>How severe is the stuttering? 5 types</a:t>
            </a:r>
            <a:r>
              <a:rPr lang="en-US" dirty="0"/>
              <a:t>:**</a:t>
            </a:r>
          </a:p>
        </p:txBody>
      </p:sp>
      <p:sp>
        <p:nvSpPr>
          <p:cNvPr id="3" name="Content Placeholder 2">
            <a:extLst>
              <a:ext uri="{FF2B5EF4-FFF2-40B4-BE49-F238E27FC236}">
                <a16:creationId xmlns:a16="http://schemas.microsoft.com/office/drawing/2014/main" id="{6205AF48-7719-7F04-1995-96A7944324FE}"/>
              </a:ext>
            </a:extLst>
          </p:cNvPr>
          <p:cNvSpPr>
            <a:spLocks noGrp="1"/>
          </p:cNvSpPr>
          <p:nvPr>
            <p:ph idx="1"/>
          </p:nvPr>
        </p:nvSpPr>
        <p:spPr>
          <a:xfrm>
            <a:off x="1590674" y="731837"/>
            <a:ext cx="9991726" cy="5394328"/>
          </a:xfrm>
        </p:spPr>
        <p:txBody>
          <a:bodyPr/>
          <a:lstStyle/>
          <a:p>
            <a:r>
              <a:rPr lang="en-US" dirty="0"/>
              <a:t>1. Normal disfluency—less than 10% disfluencies in 100 words, mostly relaxed word and phrase repetitions—child not aware</a:t>
            </a:r>
          </a:p>
          <a:p>
            <a:endParaRPr lang="en-US" sz="1000" dirty="0"/>
          </a:p>
          <a:p>
            <a:r>
              <a:rPr lang="en-US" dirty="0"/>
              <a:t>2. Borderline stuttering—more than 10 disfluencies of various types per 100 words—loose and relaxed</a:t>
            </a:r>
          </a:p>
          <a:p>
            <a:endParaRPr lang="en-US" sz="1000" dirty="0"/>
          </a:p>
          <a:p>
            <a:r>
              <a:rPr lang="en-US" dirty="0"/>
              <a:t>3. Beginning stuttering—tension, hurry, rapid and abrupt repetitions, prolongations, phonatory arrest (word catches in their throat)—child is aware and frustrated—may have secondary mannerisms</a:t>
            </a:r>
          </a:p>
          <a:p>
            <a:endParaRPr lang="en-US" dirty="0"/>
          </a:p>
        </p:txBody>
      </p:sp>
    </p:spTree>
    <p:extLst>
      <p:ext uri="{BB962C8B-B14F-4D97-AF65-F5344CB8AC3E}">
        <p14:creationId xmlns:p14="http://schemas.microsoft.com/office/powerpoint/2010/main" val="102921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F99B93B-52A4-00A1-2ECD-8000F43B3DD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24210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74EB4-5A8C-16FD-BAB2-4A7C7B73997B}"/>
              </a:ext>
            </a:extLst>
          </p:cNvPr>
          <p:cNvSpPr>
            <a:spLocks noGrp="1"/>
          </p:cNvSpPr>
          <p:nvPr>
            <p:ph type="title"/>
          </p:nvPr>
        </p:nvSpPr>
        <p:spPr/>
        <p:txBody>
          <a:bodyPr/>
          <a:lstStyle/>
          <a:p>
            <a:r>
              <a:rPr lang="en-US" dirty="0"/>
              <a:t>Information about cluttering is not on the exam:</a:t>
            </a:r>
          </a:p>
        </p:txBody>
      </p:sp>
      <p:sp>
        <p:nvSpPr>
          <p:cNvPr id="3" name="Content Placeholder 2">
            <a:extLst>
              <a:ext uri="{FF2B5EF4-FFF2-40B4-BE49-F238E27FC236}">
                <a16:creationId xmlns:a16="http://schemas.microsoft.com/office/drawing/2014/main" id="{0FA391BA-C276-A711-9AC0-6C971F87FA4B}"/>
              </a:ext>
            </a:extLst>
          </p:cNvPr>
          <p:cNvSpPr>
            <a:spLocks noGrp="1"/>
          </p:cNvSpPr>
          <p:nvPr>
            <p:ph idx="1"/>
          </p:nvPr>
        </p:nvSpPr>
        <p:spPr/>
        <p:txBody>
          <a:bodyPr/>
          <a:lstStyle/>
          <a:p>
            <a:r>
              <a:rPr lang="en-US" dirty="0"/>
              <a:t>Bottom of page 291-all of 292</a:t>
            </a:r>
          </a:p>
        </p:txBody>
      </p:sp>
    </p:spTree>
    <p:extLst>
      <p:ext uri="{BB962C8B-B14F-4D97-AF65-F5344CB8AC3E}">
        <p14:creationId xmlns:p14="http://schemas.microsoft.com/office/powerpoint/2010/main" val="2759529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70FB0-6BE6-0E84-8E76-8277A31513BD}"/>
              </a:ext>
            </a:extLst>
          </p:cNvPr>
          <p:cNvSpPr>
            <a:spLocks noGrp="1"/>
          </p:cNvSpPr>
          <p:nvPr>
            <p:ph type="title"/>
          </p:nvPr>
        </p:nvSpPr>
        <p:spPr/>
        <p:txBody>
          <a:bodyPr/>
          <a:lstStyle/>
          <a:p>
            <a:r>
              <a:rPr lang="en-US" dirty="0"/>
              <a:t>IV. TREATMENT FOR CHILDREN WHO STUTTER**</a:t>
            </a:r>
          </a:p>
        </p:txBody>
      </p:sp>
      <p:sp>
        <p:nvSpPr>
          <p:cNvPr id="3" name="Content Placeholder 2">
            <a:extLst>
              <a:ext uri="{FF2B5EF4-FFF2-40B4-BE49-F238E27FC236}">
                <a16:creationId xmlns:a16="http://schemas.microsoft.com/office/drawing/2014/main" id="{40C3180D-FD80-4D61-04E1-678A6C1F6C89}"/>
              </a:ext>
            </a:extLst>
          </p:cNvPr>
          <p:cNvSpPr>
            <a:spLocks noGrp="1"/>
          </p:cNvSpPr>
          <p:nvPr>
            <p:ph idx="1"/>
          </p:nvPr>
        </p:nvSpPr>
        <p:spPr>
          <a:xfrm>
            <a:off x="1435692" y="1600201"/>
            <a:ext cx="10146707" cy="4525963"/>
          </a:xfrm>
        </p:spPr>
        <p:txBody>
          <a:bodyPr/>
          <a:lstStyle/>
          <a:p>
            <a:r>
              <a:rPr lang="en-US" dirty="0"/>
              <a:t>A. Primary Prevention</a:t>
            </a:r>
          </a:p>
          <a:p>
            <a:endParaRPr lang="en-US" dirty="0"/>
          </a:p>
          <a:p>
            <a:r>
              <a:rPr lang="en-US" dirty="0"/>
              <a:t>We as SLPs help eliminate or diminish the onset and development of stuttering</a:t>
            </a:r>
          </a:p>
          <a:p>
            <a:endParaRPr lang="en-US" dirty="0"/>
          </a:p>
          <a:p>
            <a:r>
              <a:rPr lang="en-US" dirty="0"/>
              <a:t>Usually this involves modifying conditions in the home and school</a:t>
            </a:r>
          </a:p>
        </p:txBody>
      </p:sp>
    </p:spTree>
    <p:extLst>
      <p:ext uri="{BB962C8B-B14F-4D97-AF65-F5344CB8AC3E}">
        <p14:creationId xmlns:p14="http://schemas.microsoft.com/office/powerpoint/2010/main" val="293404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348BA-4934-31A8-3E26-B2AF51C980AB}"/>
              </a:ext>
            </a:extLst>
          </p:cNvPr>
          <p:cNvSpPr>
            <a:spLocks noGrp="1"/>
          </p:cNvSpPr>
          <p:nvPr>
            <p:ph type="title"/>
          </p:nvPr>
        </p:nvSpPr>
        <p:spPr>
          <a:xfrm>
            <a:off x="1924050" y="274638"/>
            <a:ext cx="9658350" cy="457198"/>
          </a:xfrm>
        </p:spPr>
        <p:txBody>
          <a:bodyPr>
            <a:normAutofit fontScale="90000"/>
          </a:bodyPr>
          <a:lstStyle/>
          <a:p>
            <a:r>
              <a:rPr lang="en-US" sz="3200" dirty="0"/>
              <a:t>We can teach parents, teachers, siblings, and others in the child’s life to:</a:t>
            </a:r>
          </a:p>
        </p:txBody>
      </p:sp>
      <p:sp>
        <p:nvSpPr>
          <p:cNvPr id="5" name="Content Placeholder 4">
            <a:extLst>
              <a:ext uri="{FF2B5EF4-FFF2-40B4-BE49-F238E27FC236}">
                <a16:creationId xmlns:a16="http://schemas.microsoft.com/office/drawing/2014/main" id="{B74DECBA-929C-4A93-DDE5-E1C1B4906F0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27102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805AB29-DBA8-BB16-A33D-5DE72903D6D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6970954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BF36D-4F98-4C13-4E26-6B060AAD9E07}"/>
              </a:ext>
            </a:extLst>
          </p:cNvPr>
          <p:cNvSpPr>
            <a:spLocks noGrp="1"/>
          </p:cNvSpPr>
          <p:nvPr>
            <p:ph type="title"/>
          </p:nvPr>
        </p:nvSpPr>
        <p:spPr>
          <a:xfrm>
            <a:off x="1866900" y="274638"/>
            <a:ext cx="9715500" cy="525462"/>
          </a:xfrm>
        </p:spPr>
        <p:txBody>
          <a:bodyPr>
            <a:normAutofit fontScale="90000"/>
          </a:bodyPr>
          <a:lstStyle/>
          <a:p>
            <a:r>
              <a:rPr lang="en-US" sz="3200" dirty="0"/>
              <a:t>B. Direct Therapy for Children**</a:t>
            </a:r>
          </a:p>
        </p:txBody>
      </p:sp>
      <p:sp>
        <p:nvSpPr>
          <p:cNvPr id="3" name="Content Placeholder 2">
            <a:extLst>
              <a:ext uri="{FF2B5EF4-FFF2-40B4-BE49-F238E27FC236}">
                <a16:creationId xmlns:a16="http://schemas.microsoft.com/office/drawing/2014/main" id="{4B71AF40-70FF-6D28-ABEE-90E8B714C752}"/>
              </a:ext>
            </a:extLst>
          </p:cNvPr>
          <p:cNvSpPr>
            <a:spLocks noGrp="1"/>
          </p:cNvSpPr>
          <p:nvPr>
            <p:ph idx="1"/>
          </p:nvPr>
        </p:nvSpPr>
        <p:spPr>
          <a:xfrm>
            <a:off x="1781174" y="990601"/>
            <a:ext cx="9801225" cy="5135564"/>
          </a:xfrm>
        </p:spPr>
        <p:txBody>
          <a:bodyPr/>
          <a:lstStyle/>
          <a:p>
            <a:r>
              <a:rPr lang="en-US" dirty="0"/>
              <a:t>Be warm, accepting, calm, and easygoing</a:t>
            </a:r>
          </a:p>
          <a:p>
            <a:endParaRPr lang="en-US" dirty="0"/>
          </a:p>
          <a:p>
            <a:r>
              <a:rPr lang="en-US" dirty="0"/>
              <a:t>Build the child’s confidence</a:t>
            </a:r>
          </a:p>
          <a:p>
            <a:endParaRPr lang="en-US" dirty="0"/>
          </a:p>
          <a:p>
            <a:r>
              <a:rPr lang="en-US" dirty="0"/>
              <a:t>I do like published fluency programs, esp. those that involve GILCU—gradually increased length and complexity of utterance</a:t>
            </a:r>
          </a:p>
        </p:txBody>
      </p:sp>
    </p:spTree>
    <p:extLst>
      <p:ext uri="{BB962C8B-B14F-4D97-AF65-F5344CB8AC3E}">
        <p14:creationId xmlns:p14="http://schemas.microsoft.com/office/powerpoint/2010/main" val="4245362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8027A-16C4-5DAC-1054-20BC9267BE99}"/>
              </a:ext>
            </a:extLst>
          </p:cNvPr>
          <p:cNvSpPr>
            <a:spLocks noGrp="1"/>
          </p:cNvSpPr>
          <p:nvPr>
            <p:ph type="title"/>
          </p:nvPr>
        </p:nvSpPr>
        <p:spPr>
          <a:xfrm>
            <a:off x="962024" y="274638"/>
            <a:ext cx="10620375" cy="373062"/>
          </a:xfrm>
        </p:spPr>
        <p:txBody>
          <a:bodyPr>
            <a:normAutofit fontScale="90000"/>
          </a:bodyPr>
          <a:lstStyle/>
          <a:p>
            <a:r>
              <a:rPr lang="en-US" dirty="0"/>
              <a:t>Stuttering modification…**</a:t>
            </a:r>
          </a:p>
        </p:txBody>
      </p:sp>
      <p:sp>
        <p:nvSpPr>
          <p:cNvPr id="3" name="Content Placeholder 2">
            <a:extLst>
              <a:ext uri="{FF2B5EF4-FFF2-40B4-BE49-F238E27FC236}">
                <a16:creationId xmlns:a16="http://schemas.microsoft.com/office/drawing/2014/main" id="{57CD28A3-D825-B04B-008F-9A5259E18AE0}"/>
              </a:ext>
            </a:extLst>
          </p:cNvPr>
          <p:cNvSpPr>
            <a:spLocks noGrp="1"/>
          </p:cNvSpPr>
          <p:nvPr>
            <p:ph idx="1"/>
          </p:nvPr>
        </p:nvSpPr>
        <p:spPr>
          <a:xfrm>
            <a:off x="1543050" y="952501"/>
            <a:ext cx="10039350" cy="5173664"/>
          </a:xfrm>
        </p:spPr>
        <p:txBody>
          <a:bodyPr/>
          <a:lstStyle/>
          <a:p>
            <a:r>
              <a:rPr lang="en-US" dirty="0"/>
              <a:t>Focuses more on improvement of overall communication than on fluent speech</a:t>
            </a:r>
          </a:p>
          <a:p>
            <a:endParaRPr lang="en-US" dirty="0"/>
          </a:p>
          <a:p>
            <a:r>
              <a:rPr lang="en-US" dirty="0"/>
              <a:t>Person who stutters must recognize and confront their fears, avoidance behaviors, and struggles—this is more important than being fluent</a:t>
            </a:r>
          </a:p>
          <a:p>
            <a:endParaRPr lang="en-US" dirty="0"/>
          </a:p>
          <a:p>
            <a:r>
              <a:rPr lang="en-US" dirty="0"/>
              <a:t>Goals: spontaneous fluency, controlled fluency, or acceptable stuttering</a:t>
            </a:r>
          </a:p>
          <a:p>
            <a:endParaRPr lang="en-US" dirty="0"/>
          </a:p>
          <a:p>
            <a:endParaRPr lang="en-US" dirty="0"/>
          </a:p>
        </p:txBody>
      </p:sp>
    </p:spTree>
    <p:extLst>
      <p:ext uri="{BB962C8B-B14F-4D97-AF65-F5344CB8AC3E}">
        <p14:creationId xmlns:p14="http://schemas.microsoft.com/office/powerpoint/2010/main" val="3686027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7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5395E-CBFC-1B88-E2FD-8645EE0026F3}"/>
              </a:ext>
            </a:extLst>
          </p:cNvPr>
          <p:cNvSpPr>
            <a:spLocks noGrp="1"/>
          </p:cNvSpPr>
          <p:nvPr>
            <p:ph type="title"/>
          </p:nvPr>
        </p:nvSpPr>
        <p:spPr>
          <a:xfrm>
            <a:off x="982766" y="274638"/>
            <a:ext cx="10599634" cy="391934"/>
          </a:xfrm>
        </p:spPr>
        <p:txBody>
          <a:bodyPr>
            <a:normAutofit fontScale="90000"/>
          </a:bodyPr>
          <a:lstStyle/>
          <a:p>
            <a:r>
              <a:rPr lang="en-US" dirty="0"/>
              <a:t>Fluency shaping:</a:t>
            </a:r>
          </a:p>
        </p:txBody>
      </p:sp>
      <p:sp>
        <p:nvSpPr>
          <p:cNvPr id="5" name="Content Placeholder 4">
            <a:extLst>
              <a:ext uri="{FF2B5EF4-FFF2-40B4-BE49-F238E27FC236}">
                <a16:creationId xmlns:a16="http://schemas.microsoft.com/office/drawing/2014/main" id="{FB342C75-9FA2-D0D2-F787-2E39FDCA563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43416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138A6-3378-4C7A-A2BA-3D6E11618CEC}"/>
              </a:ext>
            </a:extLst>
          </p:cNvPr>
          <p:cNvSpPr>
            <a:spLocks noGrp="1"/>
          </p:cNvSpPr>
          <p:nvPr>
            <p:ph type="title"/>
          </p:nvPr>
        </p:nvSpPr>
        <p:spPr>
          <a:xfrm>
            <a:off x="1341690" y="274638"/>
            <a:ext cx="10240710" cy="457198"/>
          </a:xfrm>
        </p:spPr>
        <p:txBody>
          <a:bodyPr>
            <a:normAutofit fontScale="90000"/>
          </a:bodyPr>
          <a:lstStyle/>
          <a:p>
            <a:r>
              <a:rPr lang="en-US" sz="3200" dirty="0"/>
              <a:t>V. TREATMENT FOR TEENS AND ADULTS** </a:t>
            </a:r>
          </a:p>
        </p:txBody>
      </p:sp>
      <p:sp>
        <p:nvSpPr>
          <p:cNvPr id="3" name="Content Placeholder 2">
            <a:extLst>
              <a:ext uri="{FF2B5EF4-FFF2-40B4-BE49-F238E27FC236}">
                <a16:creationId xmlns:a16="http://schemas.microsoft.com/office/drawing/2014/main" id="{29CD7CC3-CA60-8CC5-F403-0D0E40D094D3}"/>
              </a:ext>
            </a:extLst>
          </p:cNvPr>
          <p:cNvSpPr>
            <a:spLocks noGrp="1"/>
          </p:cNvSpPr>
          <p:nvPr>
            <p:ph idx="1"/>
          </p:nvPr>
        </p:nvSpPr>
        <p:spPr>
          <a:xfrm>
            <a:off x="1341688" y="731837"/>
            <a:ext cx="10240711" cy="5394328"/>
          </a:xfrm>
        </p:spPr>
        <p:txBody>
          <a:bodyPr/>
          <a:lstStyle/>
          <a:p>
            <a:r>
              <a:rPr lang="en-US" dirty="0"/>
              <a:t>Both internal and external motivation are important</a:t>
            </a:r>
          </a:p>
          <a:p>
            <a:endParaRPr lang="en-US" sz="900" dirty="0"/>
          </a:p>
          <a:p>
            <a:r>
              <a:rPr lang="en-US" dirty="0"/>
              <a:t>Often, the person will want therapy because they feel like their stuttering is holding them back from job opportunities </a:t>
            </a:r>
          </a:p>
          <a:p>
            <a:endParaRPr lang="en-US" sz="1000" dirty="0"/>
          </a:p>
          <a:p>
            <a:r>
              <a:rPr lang="en-US" dirty="0"/>
              <a:t>We need to directly interview them, paying careful attention to what situations are causing distress/anxiety</a:t>
            </a:r>
          </a:p>
          <a:p>
            <a:endParaRPr lang="en-US" sz="1200" dirty="0"/>
          </a:p>
          <a:p>
            <a:r>
              <a:rPr lang="en-US" dirty="0"/>
              <a:t>Of course, we are evaluating what behaviors they are exhibiting—repetitions? Blocks? Prolongations?</a:t>
            </a:r>
          </a:p>
        </p:txBody>
      </p:sp>
    </p:spTree>
    <p:extLst>
      <p:ext uri="{BB962C8B-B14F-4D97-AF65-F5344CB8AC3E}">
        <p14:creationId xmlns:p14="http://schemas.microsoft.com/office/powerpoint/2010/main" val="60689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44793-18E0-F099-79C7-D451598C1B75}"/>
              </a:ext>
            </a:extLst>
          </p:cNvPr>
          <p:cNvSpPr>
            <a:spLocks noGrp="1"/>
          </p:cNvSpPr>
          <p:nvPr>
            <p:ph type="title"/>
          </p:nvPr>
        </p:nvSpPr>
        <p:spPr/>
        <p:txBody>
          <a:bodyPr/>
          <a:lstStyle/>
          <a:p>
            <a:r>
              <a:rPr lang="en-US" dirty="0"/>
              <a:t>I worked with Jon, a teenager**</a:t>
            </a:r>
          </a:p>
        </p:txBody>
      </p:sp>
      <p:sp>
        <p:nvSpPr>
          <p:cNvPr id="3" name="Content Placeholder 2">
            <a:extLst>
              <a:ext uri="{FF2B5EF4-FFF2-40B4-BE49-F238E27FC236}">
                <a16:creationId xmlns:a16="http://schemas.microsoft.com/office/drawing/2014/main" id="{77B8D495-6051-B366-F4F7-247229C4F2D2}"/>
              </a:ext>
            </a:extLst>
          </p:cNvPr>
          <p:cNvSpPr>
            <a:spLocks noGrp="1"/>
          </p:cNvSpPr>
          <p:nvPr>
            <p:ph idx="1"/>
          </p:nvPr>
        </p:nvSpPr>
        <p:spPr>
          <a:xfrm>
            <a:off x="609600" y="1600201"/>
            <a:ext cx="7466176" cy="4525963"/>
          </a:xfrm>
        </p:spPr>
        <p:txBody>
          <a:bodyPr/>
          <a:lstStyle/>
          <a:p>
            <a:r>
              <a:rPr lang="en-US" dirty="0"/>
              <a:t>Who was afraid to ask girls out because he was afraid they would make fun of him</a:t>
            </a:r>
          </a:p>
        </p:txBody>
      </p:sp>
    </p:spTree>
    <p:extLst>
      <p:ext uri="{BB962C8B-B14F-4D97-AF65-F5344CB8AC3E}">
        <p14:creationId xmlns:p14="http://schemas.microsoft.com/office/powerpoint/2010/main" val="3270108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56B2A-1370-A89E-8AC8-3AB7EB160864}"/>
              </a:ext>
            </a:extLst>
          </p:cNvPr>
          <p:cNvSpPr>
            <a:spLocks noGrp="1"/>
          </p:cNvSpPr>
          <p:nvPr>
            <p:ph type="title"/>
          </p:nvPr>
        </p:nvSpPr>
        <p:spPr>
          <a:xfrm>
            <a:off x="905854" y="274638"/>
            <a:ext cx="10676546" cy="457198"/>
          </a:xfrm>
        </p:spPr>
        <p:txBody>
          <a:bodyPr>
            <a:normAutofit fontScale="90000"/>
          </a:bodyPr>
          <a:lstStyle/>
          <a:p>
            <a:r>
              <a:rPr lang="en-US" sz="3200" dirty="0"/>
              <a:t>Four aspects of treatment:</a:t>
            </a:r>
          </a:p>
        </p:txBody>
      </p:sp>
      <p:sp>
        <p:nvSpPr>
          <p:cNvPr id="5" name="Content Placeholder 4">
            <a:extLst>
              <a:ext uri="{FF2B5EF4-FFF2-40B4-BE49-F238E27FC236}">
                <a16:creationId xmlns:a16="http://schemas.microsoft.com/office/drawing/2014/main" id="{882EF35D-9BA4-4BBE-BBE5-CB822F01168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060570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7CC19-7425-2695-3A14-CE365ACAAEE8}"/>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0A6111B0-9E57-9052-BE88-4E487F2A190C}"/>
              </a:ext>
            </a:extLst>
          </p:cNvPr>
          <p:cNvSpPr>
            <a:spLocks noGrp="1"/>
          </p:cNvSpPr>
          <p:nvPr>
            <p:ph idx="1"/>
          </p:nvPr>
        </p:nvSpPr>
        <p:spPr/>
        <p:txBody>
          <a:bodyPr/>
          <a:lstStyle/>
          <a:p>
            <a:r>
              <a:rPr lang="en-US" dirty="0"/>
              <a:t>I. Developmental Disabilities</a:t>
            </a:r>
          </a:p>
          <a:p>
            <a:r>
              <a:rPr lang="en-US" dirty="0"/>
              <a:t>II. Autism Spectrum Disorder</a:t>
            </a:r>
          </a:p>
          <a:p>
            <a:r>
              <a:rPr lang="en-US" dirty="0"/>
              <a:t>III. Additional Considerations for Individuals with Autism Spectrum Disorder and Developmental Disabilities</a:t>
            </a:r>
          </a:p>
        </p:txBody>
      </p:sp>
    </p:spTree>
    <p:extLst>
      <p:ext uri="{BB962C8B-B14F-4D97-AF65-F5344CB8AC3E}">
        <p14:creationId xmlns:p14="http://schemas.microsoft.com/office/powerpoint/2010/main" val="897802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73BD9-AFC1-93BD-8618-B062632326B6}"/>
              </a:ext>
            </a:extLst>
          </p:cNvPr>
          <p:cNvSpPr>
            <a:spLocks noGrp="1"/>
          </p:cNvSpPr>
          <p:nvPr>
            <p:ph type="title"/>
          </p:nvPr>
        </p:nvSpPr>
        <p:spPr/>
        <p:txBody>
          <a:bodyPr/>
          <a:lstStyle/>
          <a:p>
            <a:r>
              <a:rPr lang="en-US" dirty="0"/>
              <a:t>You don’t have to know…</a:t>
            </a:r>
          </a:p>
        </p:txBody>
      </p:sp>
      <p:sp>
        <p:nvSpPr>
          <p:cNvPr id="3" name="Content Placeholder 2">
            <a:extLst>
              <a:ext uri="{FF2B5EF4-FFF2-40B4-BE49-F238E27FC236}">
                <a16:creationId xmlns:a16="http://schemas.microsoft.com/office/drawing/2014/main" id="{D908C513-F569-7F93-2DB2-A3563A1493BC}"/>
              </a:ext>
            </a:extLst>
          </p:cNvPr>
          <p:cNvSpPr>
            <a:spLocks noGrp="1"/>
          </p:cNvSpPr>
          <p:nvPr>
            <p:ph idx="1"/>
          </p:nvPr>
        </p:nvSpPr>
        <p:spPr/>
        <p:txBody>
          <a:bodyPr/>
          <a:lstStyle/>
          <a:p>
            <a:r>
              <a:rPr lang="en-US" dirty="0"/>
              <a:t>Any theories about the etiology </a:t>
            </a:r>
            <a:r>
              <a:rPr lang="en-US"/>
              <a:t>of stuttering on </a:t>
            </a:r>
            <a:r>
              <a:rPr lang="en-US" dirty="0"/>
              <a:t>pages 290-291</a:t>
            </a:r>
          </a:p>
        </p:txBody>
      </p:sp>
    </p:spTree>
    <p:extLst>
      <p:ext uri="{BB962C8B-B14F-4D97-AF65-F5344CB8AC3E}">
        <p14:creationId xmlns:p14="http://schemas.microsoft.com/office/powerpoint/2010/main" val="37234449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3136B-18A6-E53E-CDB1-EC8E52E36DF9}"/>
              </a:ext>
            </a:extLst>
          </p:cNvPr>
          <p:cNvSpPr>
            <a:spLocks noGrp="1"/>
          </p:cNvSpPr>
          <p:nvPr>
            <p:ph type="title"/>
          </p:nvPr>
        </p:nvSpPr>
        <p:spPr/>
        <p:txBody>
          <a:bodyPr/>
          <a:lstStyle/>
          <a:p>
            <a:r>
              <a:rPr lang="en-US" dirty="0"/>
              <a:t>Reflection</a:t>
            </a:r>
          </a:p>
        </p:txBody>
      </p:sp>
      <p:sp>
        <p:nvSpPr>
          <p:cNvPr id="3" name="Content Placeholder 2">
            <a:extLst>
              <a:ext uri="{FF2B5EF4-FFF2-40B4-BE49-F238E27FC236}">
                <a16:creationId xmlns:a16="http://schemas.microsoft.com/office/drawing/2014/main" id="{F29CFB61-E069-BD1D-643B-2F344CF0F3EB}"/>
              </a:ext>
            </a:extLst>
          </p:cNvPr>
          <p:cNvSpPr>
            <a:spLocks noGrp="1"/>
          </p:cNvSpPr>
          <p:nvPr>
            <p:ph idx="1"/>
          </p:nvPr>
        </p:nvSpPr>
        <p:spPr/>
        <p:txBody>
          <a:bodyPr/>
          <a:lstStyle/>
          <a:p>
            <a:r>
              <a:rPr lang="en-US" dirty="0"/>
              <a:t>There are points of view today about stuttering.  POV #1: We should leave people who stutter alone. The world needs to accommodate them. POV #2: The world needs to be more accommodating—true! But we should see what our clients want and focus on giving them choices of behaviors to select if they want to be fluent in certain situations.</a:t>
            </a:r>
          </a:p>
          <a:p>
            <a:endParaRPr lang="en-US" dirty="0"/>
          </a:p>
          <a:p>
            <a:r>
              <a:rPr lang="en-US" dirty="0"/>
              <a:t>Write 3-4 sentences on which POV you support </a:t>
            </a:r>
            <a:r>
              <a:rPr lang="en-US"/>
              <a:t>and why.</a:t>
            </a:r>
            <a:endParaRPr lang="en-US" dirty="0"/>
          </a:p>
        </p:txBody>
      </p:sp>
    </p:spTree>
    <p:extLst>
      <p:ext uri="{BB962C8B-B14F-4D97-AF65-F5344CB8AC3E}">
        <p14:creationId xmlns:p14="http://schemas.microsoft.com/office/powerpoint/2010/main" val="2202274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9C2BF-15B6-9DE8-DBAB-17D4165ECD61}"/>
              </a:ext>
            </a:extLst>
          </p:cNvPr>
          <p:cNvSpPr>
            <a:spLocks noGrp="1"/>
          </p:cNvSpPr>
          <p:nvPr>
            <p:ph type="title"/>
          </p:nvPr>
        </p:nvSpPr>
        <p:spPr/>
        <p:txBody>
          <a:bodyPr/>
          <a:lstStyle/>
          <a:p>
            <a:r>
              <a:rPr lang="en-US" dirty="0"/>
              <a:t>Kids Talk </a:t>
            </a:r>
            <a:r>
              <a:rPr lang="en-US"/>
              <a:t>About Stuttering**</a:t>
            </a:r>
            <a:endParaRPr lang="en-US" dirty="0"/>
          </a:p>
        </p:txBody>
      </p:sp>
      <p:sp>
        <p:nvSpPr>
          <p:cNvPr id="3" name="Content Placeholder 2">
            <a:extLst>
              <a:ext uri="{FF2B5EF4-FFF2-40B4-BE49-F238E27FC236}">
                <a16:creationId xmlns:a16="http://schemas.microsoft.com/office/drawing/2014/main" id="{1581C6DA-9706-A924-B521-A159D5062CD3}"/>
              </a:ext>
            </a:extLst>
          </p:cNvPr>
          <p:cNvSpPr>
            <a:spLocks noGrp="1"/>
          </p:cNvSpPr>
          <p:nvPr>
            <p:ph idx="1"/>
          </p:nvPr>
        </p:nvSpPr>
        <p:spPr/>
        <p:txBody>
          <a:bodyPr/>
          <a:lstStyle/>
          <a:p>
            <a:r>
              <a:rPr lang="en-US" dirty="0">
                <a:hlinkClick r:id="rId2"/>
              </a:rPr>
              <a:t>https://www.youtube.com/watch?v=2Jk3AtlfWKQ</a:t>
            </a:r>
            <a:endParaRPr lang="en-US" dirty="0"/>
          </a:p>
          <a:p>
            <a:endParaRPr lang="en-US" dirty="0"/>
          </a:p>
        </p:txBody>
      </p:sp>
    </p:spTree>
    <p:extLst>
      <p:ext uri="{BB962C8B-B14F-4D97-AF65-F5344CB8AC3E}">
        <p14:creationId xmlns:p14="http://schemas.microsoft.com/office/powerpoint/2010/main" val="3368805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BFF2-465E-6D40-8092-951B715A66A5}"/>
              </a:ext>
            </a:extLst>
          </p:cNvPr>
          <p:cNvSpPr>
            <a:spLocks noGrp="1"/>
          </p:cNvSpPr>
          <p:nvPr>
            <p:ph type="title"/>
          </p:nvPr>
        </p:nvSpPr>
        <p:spPr/>
        <p:txBody>
          <a:bodyPr/>
          <a:lstStyle/>
          <a:p>
            <a:r>
              <a:rPr lang="en-US" dirty="0"/>
              <a:t>I. INTRODUCTION AND BASIC DEFINITIONS**</a:t>
            </a:r>
          </a:p>
        </p:txBody>
      </p:sp>
      <p:sp>
        <p:nvSpPr>
          <p:cNvPr id="3" name="Content Placeholder 2">
            <a:extLst>
              <a:ext uri="{FF2B5EF4-FFF2-40B4-BE49-F238E27FC236}">
                <a16:creationId xmlns:a16="http://schemas.microsoft.com/office/drawing/2014/main" id="{12E5D7DF-3B60-21BB-FCF4-827377B86647}"/>
              </a:ext>
            </a:extLst>
          </p:cNvPr>
          <p:cNvSpPr>
            <a:spLocks noGrp="1"/>
          </p:cNvSpPr>
          <p:nvPr>
            <p:ph idx="1"/>
          </p:nvPr>
        </p:nvSpPr>
        <p:spPr>
          <a:xfrm>
            <a:off x="1200150" y="1600201"/>
            <a:ext cx="10382250" cy="4525963"/>
          </a:xfrm>
        </p:spPr>
        <p:txBody>
          <a:bodyPr/>
          <a:lstStyle/>
          <a:p>
            <a:r>
              <a:rPr lang="en-US" dirty="0"/>
              <a:t>The terms stuttering and disfluency are both used</a:t>
            </a:r>
          </a:p>
          <a:p>
            <a:endParaRPr lang="en-US" dirty="0"/>
          </a:p>
          <a:p>
            <a:r>
              <a:rPr lang="en-US" dirty="0"/>
              <a:t>My mom stuttered and so did my sister Crystal as well as my husband Mike and son Mark</a:t>
            </a:r>
          </a:p>
          <a:p>
            <a:endParaRPr lang="en-US" dirty="0"/>
          </a:p>
          <a:p>
            <a:r>
              <a:rPr lang="en-US" dirty="0"/>
              <a:t>Today, we encourage people to be comfortable with stuttering and not try to avoid it</a:t>
            </a:r>
          </a:p>
        </p:txBody>
      </p:sp>
    </p:spTree>
    <p:extLst>
      <p:ext uri="{BB962C8B-B14F-4D97-AF65-F5344CB8AC3E}">
        <p14:creationId xmlns:p14="http://schemas.microsoft.com/office/powerpoint/2010/main" val="2832835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9B891-7C9E-2FC6-CAC0-2DC62792978A}"/>
              </a:ext>
            </a:extLst>
          </p:cNvPr>
          <p:cNvSpPr>
            <a:spLocks noGrp="1"/>
          </p:cNvSpPr>
          <p:nvPr>
            <p:ph type="title"/>
          </p:nvPr>
        </p:nvSpPr>
        <p:spPr/>
        <p:txBody>
          <a:bodyPr/>
          <a:lstStyle/>
          <a:p>
            <a:r>
              <a:rPr lang="en-US" dirty="0"/>
              <a:t>My personal philosophy:</a:t>
            </a:r>
          </a:p>
        </p:txBody>
      </p:sp>
      <p:sp>
        <p:nvSpPr>
          <p:cNvPr id="5" name="Content Placeholder 4">
            <a:extLst>
              <a:ext uri="{FF2B5EF4-FFF2-40B4-BE49-F238E27FC236}">
                <a16:creationId xmlns:a16="http://schemas.microsoft.com/office/drawing/2014/main" id="{840C012B-D480-DEBA-F88F-C9DC5AE0E51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13302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F02F7-DE2B-B4C1-2A27-EAC063DB6BC1}"/>
              </a:ext>
            </a:extLst>
          </p:cNvPr>
          <p:cNvSpPr>
            <a:spLocks noGrp="1"/>
          </p:cNvSpPr>
          <p:nvPr>
            <p:ph type="title"/>
          </p:nvPr>
        </p:nvSpPr>
        <p:spPr/>
        <p:txBody>
          <a:bodyPr/>
          <a:lstStyle/>
          <a:p>
            <a:r>
              <a:rPr lang="en-US" dirty="0" err="1"/>
              <a:t>Youtube</a:t>
            </a:r>
            <a:r>
              <a:rPr lang="en-US" dirty="0"/>
              <a:t>:</a:t>
            </a:r>
          </a:p>
        </p:txBody>
      </p:sp>
      <p:sp>
        <p:nvSpPr>
          <p:cNvPr id="3" name="Content Placeholder 2">
            <a:extLst>
              <a:ext uri="{FF2B5EF4-FFF2-40B4-BE49-F238E27FC236}">
                <a16:creationId xmlns:a16="http://schemas.microsoft.com/office/drawing/2014/main" id="{593D6A22-00E5-C687-1C2D-91A75A464604}"/>
              </a:ext>
            </a:extLst>
          </p:cNvPr>
          <p:cNvSpPr>
            <a:spLocks noGrp="1"/>
          </p:cNvSpPr>
          <p:nvPr>
            <p:ph idx="1"/>
          </p:nvPr>
        </p:nvSpPr>
        <p:spPr/>
        <p:txBody>
          <a:bodyPr/>
          <a:lstStyle/>
          <a:p>
            <a:r>
              <a:rPr lang="en-US" dirty="0">
                <a:hlinkClick r:id="rId2"/>
              </a:rPr>
              <a:t>https://www.youtube.com/watch?v=zZ4XNEDSKWY</a:t>
            </a:r>
            <a:endParaRPr lang="en-US" dirty="0"/>
          </a:p>
          <a:p>
            <a:endParaRPr lang="en-US" dirty="0"/>
          </a:p>
          <a:p>
            <a:r>
              <a:rPr lang="en-US" dirty="0"/>
              <a:t>Steve’s Powerful and Personal Response to Stuttering</a:t>
            </a:r>
          </a:p>
        </p:txBody>
      </p:sp>
    </p:spTree>
    <p:extLst>
      <p:ext uri="{BB962C8B-B14F-4D97-AF65-F5344CB8AC3E}">
        <p14:creationId xmlns:p14="http://schemas.microsoft.com/office/powerpoint/2010/main" val="3309110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69B07-AEEF-6BF7-7172-217D47036751}"/>
              </a:ext>
            </a:extLst>
          </p:cNvPr>
          <p:cNvSpPr>
            <a:spLocks noGrp="1"/>
          </p:cNvSpPr>
          <p:nvPr>
            <p:ph type="title"/>
          </p:nvPr>
        </p:nvSpPr>
        <p:spPr>
          <a:xfrm>
            <a:off x="714376" y="274638"/>
            <a:ext cx="10868024" cy="268287"/>
          </a:xfrm>
        </p:spPr>
        <p:txBody>
          <a:bodyPr>
            <a:normAutofit fontScale="90000"/>
          </a:bodyPr>
          <a:lstStyle/>
          <a:p>
            <a:r>
              <a:rPr lang="en-US" sz="2800" dirty="0"/>
              <a:t>Typical disfluency</a:t>
            </a:r>
          </a:p>
        </p:txBody>
      </p:sp>
      <p:sp>
        <p:nvSpPr>
          <p:cNvPr id="5" name="Content Placeholder 4">
            <a:extLst>
              <a:ext uri="{FF2B5EF4-FFF2-40B4-BE49-F238E27FC236}">
                <a16:creationId xmlns:a16="http://schemas.microsoft.com/office/drawing/2014/main" id="{C6D8EEFE-706C-ACB8-C79D-E660A3E4D38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227245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166</TotalTime>
  <Words>1052</Words>
  <Application>Microsoft Office PowerPoint</Application>
  <PresentationFormat>Widescreen</PresentationFormat>
  <Paragraphs>153</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Stuttering—Fluency Disorders Chapter 12</vt:lpstr>
      <vt:lpstr>Outline</vt:lpstr>
      <vt:lpstr>Information about cluttering is not on the exam:</vt:lpstr>
      <vt:lpstr>You don’t have to know…</vt:lpstr>
      <vt:lpstr>Kids Talk About Stuttering**</vt:lpstr>
      <vt:lpstr>I. INTRODUCTION AND BASIC DEFINITIONS**</vt:lpstr>
      <vt:lpstr>My personal philosophy:</vt:lpstr>
      <vt:lpstr>Youtube:</vt:lpstr>
      <vt:lpstr>Typical disfluency</vt:lpstr>
      <vt:lpstr>Risk Factors for Persistent Stuttering**</vt:lpstr>
      <vt:lpstr>Other Facts**</vt:lpstr>
      <vt:lpstr>When some children are learning another language:</vt:lpstr>
      <vt:lpstr>Other disorders can occur along with stuttering:</vt:lpstr>
      <vt:lpstr>Causes of stuttering are multifactorial**</vt:lpstr>
      <vt:lpstr>Barry Guitar describes the path:**</vt:lpstr>
      <vt:lpstr>II. STUTTERING DEFINED</vt:lpstr>
      <vt:lpstr>B. Audible Overt Behaviors</vt:lpstr>
      <vt:lpstr>C. Visible Overt/Secondary Behaviors**</vt:lpstr>
      <vt:lpstr>D. Covert Reactions—Feelings and Thoughts</vt:lpstr>
      <vt:lpstr>Stuttering often gets worse when people:**</vt:lpstr>
      <vt:lpstr>III. EVALUATING CHILDREN WTH FLUENCY DISORDERS**</vt:lpstr>
      <vt:lpstr>The most important thing…</vt:lpstr>
      <vt:lpstr>Interviewing children**</vt:lpstr>
      <vt:lpstr>A major goal is:**</vt:lpstr>
      <vt:lpstr>We want to:</vt:lpstr>
      <vt:lpstr>One mom I worked with claimed that her son stuttered**</vt:lpstr>
      <vt:lpstr>We record the number and types of disfluency**</vt:lpstr>
      <vt:lpstr>How severe is the stuttering? 5 types:**</vt:lpstr>
      <vt:lpstr>PowerPoint Presentation</vt:lpstr>
      <vt:lpstr>IV. TREATMENT FOR CHILDREN WHO STUTTER**</vt:lpstr>
      <vt:lpstr>We can teach parents, teachers, siblings, and others in the child’s life to:</vt:lpstr>
      <vt:lpstr>PowerPoint Presentation</vt:lpstr>
      <vt:lpstr>B. Direct Therapy for Children**</vt:lpstr>
      <vt:lpstr>Stuttering modification…**</vt:lpstr>
      <vt:lpstr>Fluency shaping:</vt:lpstr>
      <vt:lpstr>V. TREATMENT FOR TEENS AND ADULTS** </vt:lpstr>
      <vt:lpstr>I worked with Jon, a teenager**</vt:lpstr>
      <vt:lpstr>Four aspects of treatment:</vt:lpstr>
      <vt:lpstr>Outline</vt:lpstr>
      <vt:lpstr>Reflection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Roseberry-Mckibbin, Celeste</dc:creator>
  <cp:lastModifiedBy>Roseberry-Mckibbin, Celeste</cp:lastModifiedBy>
  <cp:revision>40</cp:revision>
  <dcterms:created xsi:type="dcterms:W3CDTF">2023-06-23T22:22:46Z</dcterms:created>
  <dcterms:modified xsi:type="dcterms:W3CDTF">2023-09-19T00:28:59Z</dcterms:modified>
</cp:coreProperties>
</file>