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309" r:id="rId3"/>
    <p:sldId id="281" r:id="rId4"/>
    <p:sldId id="257" r:id="rId5"/>
    <p:sldId id="258" r:id="rId6"/>
    <p:sldId id="260" r:id="rId7"/>
    <p:sldId id="261" r:id="rId8"/>
    <p:sldId id="262" r:id="rId9"/>
    <p:sldId id="263" r:id="rId10"/>
    <p:sldId id="264" r:id="rId11"/>
    <p:sldId id="265" r:id="rId12"/>
    <p:sldId id="266" r:id="rId13"/>
    <p:sldId id="271" r:id="rId14"/>
    <p:sldId id="269" r:id="rId15"/>
    <p:sldId id="270" r:id="rId16"/>
    <p:sldId id="267" r:id="rId17"/>
    <p:sldId id="268" r:id="rId18"/>
    <p:sldId id="272" r:id="rId19"/>
    <p:sldId id="273" r:id="rId20"/>
    <p:sldId id="274" r:id="rId21"/>
    <p:sldId id="275" r:id="rId22"/>
    <p:sldId id="276"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7" r:id="rId41"/>
    <p:sldId id="298" r:id="rId42"/>
    <p:sldId id="299" r:id="rId43"/>
    <p:sldId id="301" r:id="rId44"/>
    <p:sldId id="302" r:id="rId45"/>
    <p:sldId id="303" r:id="rId46"/>
    <p:sldId id="304" r:id="rId47"/>
    <p:sldId id="305" r:id="rId48"/>
    <p:sldId id="306" r:id="rId49"/>
    <p:sldId id="307" r:id="rId50"/>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sorterViewPr>
    <p:cViewPr varScale="1">
      <p:scale>
        <a:sx n="100" d="100"/>
        <a:sy n="100" d="100"/>
      </p:scale>
      <p:origin x="0" y="-90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0F519D-4094-4375-8945-F9EB8E8D6ECF}"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387080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F519D-4094-4375-8945-F9EB8E8D6ECF}"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2968799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F519D-4094-4375-8945-F9EB8E8D6ECF}"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210866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F519D-4094-4375-8945-F9EB8E8D6ECF}"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315683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0F519D-4094-4375-8945-F9EB8E8D6ECF}"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75772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0F519D-4094-4375-8945-F9EB8E8D6ECF}"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3140276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0F519D-4094-4375-8945-F9EB8E8D6ECF}"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1077296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0F519D-4094-4375-8945-F9EB8E8D6ECF}"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308272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F519D-4094-4375-8945-F9EB8E8D6ECF}"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2471877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0F519D-4094-4375-8945-F9EB8E8D6ECF}"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392606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0F519D-4094-4375-8945-F9EB8E8D6ECF}"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D0D8F-9822-4E25-9830-008866679B3A}" type="slidenum">
              <a:rPr lang="en-US" smtClean="0"/>
              <a:t>‹#›</a:t>
            </a:fld>
            <a:endParaRPr lang="en-US"/>
          </a:p>
        </p:txBody>
      </p:sp>
    </p:spTree>
    <p:extLst>
      <p:ext uri="{BB962C8B-B14F-4D97-AF65-F5344CB8AC3E}">
        <p14:creationId xmlns:p14="http://schemas.microsoft.com/office/powerpoint/2010/main" val="299564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F519D-4094-4375-8945-F9EB8E8D6ECF}" type="datetimeFigureOut">
              <a:rPr lang="en-US" smtClean="0"/>
              <a:t>9/18/2023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D0D8F-9822-4E25-9830-008866679B3A}" type="slidenum">
              <a:rPr lang="en-US" smtClean="0"/>
              <a:t>‹#›</a:t>
            </a:fld>
            <a:endParaRPr lang="en-US"/>
          </a:p>
        </p:txBody>
      </p:sp>
    </p:spTree>
    <p:extLst>
      <p:ext uri="{BB962C8B-B14F-4D97-AF65-F5344CB8AC3E}">
        <p14:creationId xmlns:p14="http://schemas.microsoft.com/office/powerpoint/2010/main" val="5707937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xlKK6WJDk6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SqzfsKMaLqk&amp;t=49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shorts/ZKAs2SnN05Q"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youtube.com/watch?v=riHLUOXt1A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SqzfsKMaLq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BC4BA-677B-D0CA-2FAF-FD21B7D4DD44}"/>
              </a:ext>
            </a:extLst>
          </p:cNvPr>
          <p:cNvSpPr>
            <a:spLocks noGrp="1"/>
          </p:cNvSpPr>
          <p:nvPr>
            <p:ph type="ctrTitle"/>
          </p:nvPr>
        </p:nvSpPr>
        <p:spPr/>
        <p:txBody>
          <a:bodyPr/>
          <a:lstStyle/>
          <a:p>
            <a:r>
              <a:rPr lang="en-US" dirty="0"/>
              <a:t>VOICE DISORDERS IN CHILDREN AND ADULTS</a:t>
            </a:r>
          </a:p>
        </p:txBody>
      </p:sp>
      <p:sp>
        <p:nvSpPr>
          <p:cNvPr id="3" name="Subtitle 2">
            <a:extLst>
              <a:ext uri="{FF2B5EF4-FFF2-40B4-BE49-F238E27FC236}">
                <a16:creationId xmlns:a16="http://schemas.microsoft.com/office/drawing/2014/main" id="{9522C4EA-6D56-2927-A456-0119A800F452}"/>
              </a:ext>
            </a:extLst>
          </p:cNvPr>
          <p:cNvSpPr>
            <a:spLocks noGrp="1"/>
          </p:cNvSpPr>
          <p:nvPr>
            <p:ph type="subTitle" idx="1"/>
          </p:nvPr>
        </p:nvSpPr>
        <p:spPr/>
        <p:txBody>
          <a:bodyPr/>
          <a:lstStyle/>
          <a:p>
            <a:r>
              <a:rPr lang="en-US"/>
              <a:t>Chapter 13</a:t>
            </a:r>
            <a:endParaRPr lang="en-US" dirty="0"/>
          </a:p>
        </p:txBody>
      </p:sp>
    </p:spTree>
    <p:extLst>
      <p:ext uri="{BB962C8B-B14F-4D97-AF65-F5344CB8AC3E}">
        <p14:creationId xmlns:p14="http://schemas.microsoft.com/office/powerpoint/2010/main" val="151983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D2787-5994-5433-B0A7-583E910E07C1}"/>
              </a:ext>
            </a:extLst>
          </p:cNvPr>
          <p:cNvSpPr>
            <a:spLocks noGrp="1"/>
          </p:cNvSpPr>
          <p:nvPr>
            <p:ph type="title"/>
          </p:nvPr>
        </p:nvSpPr>
        <p:spPr/>
        <p:txBody>
          <a:bodyPr/>
          <a:lstStyle/>
          <a:p>
            <a:r>
              <a:rPr lang="en-US" dirty="0"/>
              <a:t>Teachers are the most likely people to have voice disorders**</a:t>
            </a:r>
          </a:p>
        </p:txBody>
      </p:sp>
      <p:sp>
        <p:nvSpPr>
          <p:cNvPr id="3" name="Content Placeholder 2">
            <a:extLst>
              <a:ext uri="{FF2B5EF4-FFF2-40B4-BE49-F238E27FC236}">
                <a16:creationId xmlns:a16="http://schemas.microsoft.com/office/drawing/2014/main" id="{60D5FD02-70DC-C116-6196-992F059E0F3E}"/>
              </a:ext>
            </a:extLst>
          </p:cNvPr>
          <p:cNvSpPr>
            <a:spLocks noGrp="1"/>
          </p:cNvSpPr>
          <p:nvPr>
            <p:ph idx="1"/>
          </p:nvPr>
        </p:nvSpPr>
        <p:spPr>
          <a:xfrm>
            <a:off x="991312" y="2315910"/>
            <a:ext cx="10591088" cy="2984754"/>
          </a:xfrm>
        </p:spPr>
        <p:txBody>
          <a:bodyPr/>
          <a:lstStyle/>
          <a:p>
            <a:r>
              <a:rPr lang="en-US" dirty="0"/>
              <a:t>They may have hoarseness, pain, discomfort, and increased effort when talking</a:t>
            </a:r>
          </a:p>
          <a:p>
            <a:endParaRPr lang="en-US" sz="800" dirty="0"/>
          </a:p>
          <a:p>
            <a:r>
              <a:rPr lang="en-US" dirty="0"/>
              <a:t>They may get tired and their voice quality worsens</a:t>
            </a:r>
          </a:p>
          <a:p>
            <a:endParaRPr lang="en-US" sz="1200" dirty="0"/>
          </a:p>
          <a:p>
            <a:r>
              <a:rPr lang="en-US" dirty="0"/>
              <a:t>We recommend amplification for them</a:t>
            </a:r>
          </a:p>
        </p:txBody>
      </p:sp>
    </p:spTree>
    <p:extLst>
      <p:ext uri="{BB962C8B-B14F-4D97-AF65-F5344CB8AC3E}">
        <p14:creationId xmlns:p14="http://schemas.microsoft.com/office/powerpoint/2010/main" val="403236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DCC2F-C379-858E-102B-4EBEA99445D5}"/>
              </a:ext>
            </a:extLst>
          </p:cNvPr>
          <p:cNvSpPr>
            <a:spLocks noGrp="1"/>
          </p:cNvSpPr>
          <p:nvPr>
            <p:ph type="title"/>
          </p:nvPr>
        </p:nvSpPr>
        <p:spPr>
          <a:xfrm>
            <a:off x="393107" y="274638"/>
            <a:ext cx="11189293" cy="571396"/>
          </a:xfrm>
        </p:spPr>
        <p:txBody>
          <a:bodyPr>
            <a:normAutofit fontScale="90000"/>
          </a:bodyPr>
          <a:lstStyle/>
          <a:p>
            <a:r>
              <a:rPr lang="en-US" sz="3600" dirty="0"/>
              <a:t>II. CAUSES AND CLASSIFICATION OF VOICE DISORDERS**</a:t>
            </a:r>
          </a:p>
        </p:txBody>
      </p:sp>
      <p:sp>
        <p:nvSpPr>
          <p:cNvPr id="3" name="Content Placeholder 2">
            <a:extLst>
              <a:ext uri="{FF2B5EF4-FFF2-40B4-BE49-F238E27FC236}">
                <a16:creationId xmlns:a16="http://schemas.microsoft.com/office/drawing/2014/main" id="{5EA3821F-BE6F-3C7C-5207-EB6552BEDBEE}"/>
              </a:ext>
            </a:extLst>
          </p:cNvPr>
          <p:cNvSpPr>
            <a:spLocks noGrp="1"/>
          </p:cNvSpPr>
          <p:nvPr>
            <p:ph idx="1"/>
          </p:nvPr>
        </p:nvSpPr>
        <p:spPr>
          <a:xfrm>
            <a:off x="222191" y="1119499"/>
            <a:ext cx="11360209" cy="4181165"/>
          </a:xfrm>
        </p:spPr>
        <p:txBody>
          <a:bodyPr/>
          <a:lstStyle/>
          <a:p>
            <a:r>
              <a:rPr lang="en-US" dirty="0"/>
              <a:t>Functional voice disorders are caused by faulty use of a normal vocal mechanism—e.g. too much cheering or shouting</a:t>
            </a:r>
          </a:p>
          <a:p>
            <a:endParaRPr lang="en-US" sz="800" dirty="0"/>
          </a:p>
          <a:p>
            <a:r>
              <a:rPr lang="en-US" dirty="0"/>
              <a:t>Neurological voice disorders are related to muscle tone and control of the muscles of respiration and phonation—e.g. in Parkinson’s disease</a:t>
            </a:r>
          </a:p>
          <a:p>
            <a:endParaRPr lang="en-US" sz="1000" dirty="0"/>
          </a:p>
          <a:p>
            <a:r>
              <a:rPr lang="en-US" dirty="0"/>
              <a:t>Organic voice disorders are related to some physical abnormality in the larynx</a:t>
            </a:r>
          </a:p>
        </p:txBody>
      </p:sp>
    </p:spTree>
    <p:extLst>
      <p:ext uri="{BB962C8B-B14F-4D97-AF65-F5344CB8AC3E}">
        <p14:creationId xmlns:p14="http://schemas.microsoft.com/office/powerpoint/2010/main" val="4511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F8AB5-0445-90C1-FBA1-5E091781737B}"/>
              </a:ext>
            </a:extLst>
          </p:cNvPr>
          <p:cNvSpPr>
            <a:spLocks noGrp="1"/>
          </p:cNvSpPr>
          <p:nvPr>
            <p:ph type="title"/>
          </p:nvPr>
        </p:nvSpPr>
        <p:spPr/>
        <p:txBody>
          <a:bodyPr/>
          <a:lstStyle/>
          <a:p>
            <a:r>
              <a:rPr lang="en-US" dirty="0"/>
              <a:t>Parkinson voice project</a:t>
            </a:r>
          </a:p>
        </p:txBody>
      </p:sp>
      <p:sp>
        <p:nvSpPr>
          <p:cNvPr id="3" name="Content Placeholder 2">
            <a:extLst>
              <a:ext uri="{FF2B5EF4-FFF2-40B4-BE49-F238E27FC236}">
                <a16:creationId xmlns:a16="http://schemas.microsoft.com/office/drawing/2014/main" id="{B5C84339-BB79-2089-C154-38037EC9DD71}"/>
              </a:ext>
            </a:extLst>
          </p:cNvPr>
          <p:cNvSpPr>
            <a:spLocks noGrp="1"/>
          </p:cNvSpPr>
          <p:nvPr>
            <p:ph idx="1"/>
          </p:nvPr>
        </p:nvSpPr>
        <p:spPr/>
        <p:txBody>
          <a:bodyPr/>
          <a:lstStyle/>
          <a:p>
            <a:r>
              <a:rPr lang="en-US" dirty="0"/>
              <a:t>Start at 58 seconds</a:t>
            </a:r>
          </a:p>
          <a:p>
            <a:endParaRPr lang="en-US" dirty="0"/>
          </a:p>
          <a:p>
            <a:r>
              <a:rPr lang="en-US" dirty="0">
                <a:hlinkClick r:id="rId2"/>
              </a:rPr>
              <a:t>https://www.youtube.com/watch?v=xlKK6WJDk64</a:t>
            </a:r>
            <a:endParaRPr lang="en-US" dirty="0"/>
          </a:p>
          <a:p>
            <a:endParaRPr lang="en-US" dirty="0"/>
          </a:p>
        </p:txBody>
      </p:sp>
    </p:spTree>
    <p:extLst>
      <p:ext uri="{BB962C8B-B14F-4D97-AF65-F5344CB8AC3E}">
        <p14:creationId xmlns:p14="http://schemas.microsoft.com/office/powerpoint/2010/main" val="1934568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E21B4-5336-0F68-83A3-0BB4E14BCB30}"/>
              </a:ext>
            </a:extLst>
          </p:cNvPr>
          <p:cNvSpPr>
            <a:spLocks noGrp="1"/>
          </p:cNvSpPr>
          <p:nvPr>
            <p:ph type="title"/>
          </p:nvPr>
        </p:nvSpPr>
        <p:spPr>
          <a:xfrm>
            <a:off x="619125" y="-143269"/>
            <a:ext cx="10963274" cy="826933"/>
          </a:xfrm>
        </p:spPr>
        <p:txBody>
          <a:bodyPr/>
          <a:lstStyle/>
          <a:p>
            <a:r>
              <a:rPr lang="en-US" dirty="0"/>
              <a:t>Common causes of voice disorders:</a:t>
            </a:r>
          </a:p>
        </p:txBody>
      </p:sp>
      <p:sp>
        <p:nvSpPr>
          <p:cNvPr id="6" name="Content Placeholder 5">
            <a:extLst>
              <a:ext uri="{FF2B5EF4-FFF2-40B4-BE49-F238E27FC236}">
                <a16:creationId xmlns:a16="http://schemas.microsoft.com/office/drawing/2014/main" id="{3CE862A0-E36C-3CF1-F913-5700B58816C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980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E5FDF-5A98-67E7-E8B8-1656B909D908}"/>
              </a:ext>
            </a:extLst>
          </p:cNvPr>
          <p:cNvSpPr>
            <a:spLocks noGrp="1"/>
          </p:cNvSpPr>
          <p:nvPr>
            <p:ph type="title"/>
          </p:nvPr>
        </p:nvSpPr>
        <p:spPr>
          <a:xfrm>
            <a:off x="0" y="0"/>
            <a:ext cx="12100844" cy="1133475"/>
          </a:xfrm>
        </p:spPr>
        <p:txBody>
          <a:bodyPr/>
          <a:lstStyle/>
          <a:p>
            <a:r>
              <a:rPr lang="en-US" sz="3200" dirty="0"/>
              <a:t>Some patients have voice disorders with both functional and organic components**</a:t>
            </a:r>
          </a:p>
        </p:txBody>
      </p:sp>
      <p:sp>
        <p:nvSpPr>
          <p:cNvPr id="3" name="Content Placeholder 2">
            <a:extLst>
              <a:ext uri="{FF2B5EF4-FFF2-40B4-BE49-F238E27FC236}">
                <a16:creationId xmlns:a16="http://schemas.microsoft.com/office/drawing/2014/main" id="{2CEEEDDF-6D16-8D41-AE17-530816DC7628}"/>
              </a:ext>
            </a:extLst>
          </p:cNvPr>
          <p:cNvSpPr>
            <a:spLocks noGrp="1"/>
          </p:cNvSpPr>
          <p:nvPr>
            <p:ph idx="1"/>
          </p:nvPr>
        </p:nvSpPr>
        <p:spPr>
          <a:xfrm>
            <a:off x="571501" y="1133475"/>
            <a:ext cx="11529344" cy="4167189"/>
          </a:xfrm>
        </p:spPr>
        <p:txBody>
          <a:bodyPr/>
          <a:lstStyle/>
          <a:p>
            <a:r>
              <a:rPr lang="en-US" dirty="0"/>
              <a:t>For example, vocal abuse behaviors like screaming and yelling are “functional” behaviors that create vocal nodules </a:t>
            </a:r>
          </a:p>
          <a:p>
            <a:endParaRPr lang="en-US" dirty="0"/>
          </a:p>
          <a:p>
            <a:r>
              <a:rPr lang="en-US" dirty="0"/>
              <a:t>Vocal nodules are the organic component of the voice disorder</a:t>
            </a:r>
          </a:p>
        </p:txBody>
      </p:sp>
    </p:spTree>
    <p:extLst>
      <p:ext uri="{BB962C8B-B14F-4D97-AF65-F5344CB8AC3E}">
        <p14:creationId xmlns:p14="http://schemas.microsoft.com/office/powerpoint/2010/main" val="2594500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CE736-FD0A-0C14-2C88-70EF5D3A6432}"/>
              </a:ext>
            </a:extLst>
          </p:cNvPr>
          <p:cNvSpPr>
            <a:spLocks noGrp="1"/>
          </p:cNvSpPr>
          <p:nvPr>
            <p:ph type="title"/>
          </p:nvPr>
        </p:nvSpPr>
        <p:spPr/>
        <p:txBody>
          <a:bodyPr/>
          <a:lstStyle/>
          <a:p>
            <a:r>
              <a:rPr lang="en-US" dirty="0"/>
              <a:t>Smoking…</a:t>
            </a:r>
          </a:p>
        </p:txBody>
      </p:sp>
      <p:sp>
        <p:nvSpPr>
          <p:cNvPr id="6" name="Content Placeholder 5">
            <a:extLst>
              <a:ext uri="{FF2B5EF4-FFF2-40B4-BE49-F238E27FC236}">
                <a16:creationId xmlns:a16="http://schemas.microsoft.com/office/drawing/2014/main" id="{465E0046-8C57-BAC6-8F09-403455EDB04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806001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02049-F069-558B-851D-84EB7ADDB853}"/>
              </a:ext>
            </a:extLst>
          </p:cNvPr>
          <p:cNvSpPr>
            <a:spLocks noGrp="1"/>
          </p:cNvSpPr>
          <p:nvPr>
            <p:ph type="title"/>
          </p:nvPr>
        </p:nvSpPr>
        <p:spPr/>
        <p:txBody>
          <a:bodyPr/>
          <a:lstStyle/>
          <a:p>
            <a:r>
              <a:rPr lang="en-US" dirty="0"/>
              <a:t>Vocal hyperfunction</a:t>
            </a:r>
          </a:p>
        </p:txBody>
      </p:sp>
      <p:sp>
        <p:nvSpPr>
          <p:cNvPr id="5" name="Content Placeholder 4">
            <a:extLst>
              <a:ext uri="{FF2B5EF4-FFF2-40B4-BE49-F238E27FC236}">
                <a16:creationId xmlns:a16="http://schemas.microsoft.com/office/drawing/2014/main" id="{11E274DF-4F74-EFAA-002E-F851DE66B5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5839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8F54-A115-1CB0-D6E2-6971F7115B1A}"/>
              </a:ext>
            </a:extLst>
          </p:cNvPr>
          <p:cNvSpPr>
            <a:spLocks noGrp="1"/>
          </p:cNvSpPr>
          <p:nvPr>
            <p:ph type="title"/>
          </p:nvPr>
        </p:nvSpPr>
        <p:spPr/>
        <p:txBody>
          <a:bodyPr/>
          <a:lstStyle/>
          <a:p>
            <a:r>
              <a:rPr lang="en-US" dirty="0"/>
              <a:t>Vocal hypofunction</a:t>
            </a:r>
          </a:p>
        </p:txBody>
      </p:sp>
      <p:sp>
        <p:nvSpPr>
          <p:cNvPr id="5" name="Content Placeholder 4">
            <a:extLst>
              <a:ext uri="{FF2B5EF4-FFF2-40B4-BE49-F238E27FC236}">
                <a16:creationId xmlns:a16="http://schemas.microsoft.com/office/drawing/2014/main" id="{9A2D4B70-9B5D-F961-3A55-8C44C70BB5F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92234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0C84-5C54-79FF-A734-5BC709A01087}"/>
              </a:ext>
            </a:extLst>
          </p:cNvPr>
          <p:cNvSpPr>
            <a:spLocks noGrp="1"/>
          </p:cNvSpPr>
          <p:nvPr>
            <p:ph type="title"/>
          </p:nvPr>
        </p:nvSpPr>
        <p:spPr>
          <a:xfrm>
            <a:off x="466725" y="171450"/>
            <a:ext cx="11115675" cy="609600"/>
          </a:xfrm>
        </p:spPr>
        <p:txBody>
          <a:bodyPr>
            <a:normAutofit fontScale="90000"/>
          </a:bodyPr>
          <a:lstStyle/>
          <a:p>
            <a:r>
              <a:rPr lang="en-US" sz="3200" dirty="0"/>
              <a:t>III. VOICE DISORDERS RELATED TO FUNCTIONAL ETIOLOGIES AND FAULTY USAGE**</a:t>
            </a:r>
          </a:p>
        </p:txBody>
      </p:sp>
      <p:sp>
        <p:nvSpPr>
          <p:cNvPr id="3" name="Content Placeholder 2">
            <a:extLst>
              <a:ext uri="{FF2B5EF4-FFF2-40B4-BE49-F238E27FC236}">
                <a16:creationId xmlns:a16="http://schemas.microsoft.com/office/drawing/2014/main" id="{40C5CBCF-D50E-1BEE-42D4-88A225713316}"/>
              </a:ext>
            </a:extLst>
          </p:cNvPr>
          <p:cNvSpPr>
            <a:spLocks noGrp="1"/>
          </p:cNvSpPr>
          <p:nvPr>
            <p:ph idx="1"/>
          </p:nvPr>
        </p:nvSpPr>
        <p:spPr>
          <a:xfrm>
            <a:off x="619124" y="962025"/>
            <a:ext cx="11115675" cy="4338639"/>
          </a:xfrm>
        </p:spPr>
        <p:txBody>
          <a:bodyPr/>
          <a:lstStyle/>
          <a:p>
            <a:r>
              <a:rPr lang="en-US" dirty="0"/>
              <a:t>A. Vocal Nodules</a:t>
            </a:r>
          </a:p>
          <a:p>
            <a:endParaRPr lang="en-US" sz="1050" dirty="0"/>
          </a:p>
          <a:p>
            <a:r>
              <a:rPr lang="en-US" dirty="0"/>
              <a:t>Most common benign lesion in</a:t>
            </a:r>
          </a:p>
          <a:p>
            <a:pPr marL="0" indent="0">
              <a:buNone/>
            </a:pPr>
            <a:r>
              <a:rPr lang="en-US" dirty="0"/>
              <a:t>adults and children</a:t>
            </a:r>
          </a:p>
          <a:p>
            <a:pPr marL="0" indent="0">
              <a:buNone/>
            </a:pPr>
            <a:endParaRPr lang="en-US" sz="1000" dirty="0"/>
          </a:p>
          <a:p>
            <a:pPr marL="0" indent="0">
              <a:buNone/>
            </a:pPr>
            <a:r>
              <a:rPr lang="en-US" dirty="0"/>
              <a:t>Bilateral</a:t>
            </a:r>
          </a:p>
          <a:p>
            <a:pPr marL="0" indent="0">
              <a:buNone/>
            </a:pPr>
            <a:endParaRPr lang="en-US" sz="1000" dirty="0"/>
          </a:p>
          <a:p>
            <a:pPr marL="0" indent="0">
              <a:buNone/>
            </a:pPr>
            <a:r>
              <a:rPr lang="en-US" dirty="0"/>
              <a:t>Causes include yelling and screaming, singing in an abusive way, coughing, hard glottal attacks, excessive throat clearing, speaking in noisy environments</a:t>
            </a:r>
          </a:p>
        </p:txBody>
      </p:sp>
    </p:spTree>
    <p:extLst>
      <p:ext uri="{BB962C8B-B14F-4D97-AF65-F5344CB8AC3E}">
        <p14:creationId xmlns:p14="http://schemas.microsoft.com/office/powerpoint/2010/main" val="326678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D7E06-A411-D017-D889-F2DA566DE972}"/>
              </a:ext>
            </a:extLst>
          </p:cNvPr>
          <p:cNvSpPr>
            <a:spLocks noGrp="1"/>
          </p:cNvSpPr>
          <p:nvPr>
            <p:ph type="title"/>
          </p:nvPr>
        </p:nvSpPr>
        <p:spPr>
          <a:xfrm>
            <a:off x="609600" y="274638"/>
            <a:ext cx="10972800" cy="401637"/>
          </a:xfrm>
        </p:spPr>
        <p:txBody>
          <a:bodyPr>
            <a:normAutofit fontScale="90000"/>
          </a:bodyPr>
          <a:lstStyle/>
          <a:p>
            <a:r>
              <a:rPr lang="en-US" dirty="0"/>
              <a:t>The patient with vocal nodules:</a:t>
            </a:r>
          </a:p>
        </p:txBody>
      </p:sp>
      <p:sp>
        <p:nvSpPr>
          <p:cNvPr id="5" name="Content Placeholder 4">
            <a:extLst>
              <a:ext uri="{FF2B5EF4-FFF2-40B4-BE49-F238E27FC236}">
                <a16:creationId xmlns:a16="http://schemas.microsoft.com/office/drawing/2014/main" id="{49E33402-C71C-0E43-EA7A-8A571A52FDF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909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A701-3114-4824-265A-7361CA4B8EF0}"/>
              </a:ext>
            </a:extLst>
          </p:cNvPr>
          <p:cNvSpPr>
            <a:spLocks noGrp="1"/>
          </p:cNvSpPr>
          <p:nvPr>
            <p:ph type="title"/>
          </p:nvPr>
        </p:nvSpPr>
        <p:spPr>
          <a:xfrm>
            <a:off x="0" y="274638"/>
            <a:ext cx="10779095" cy="75740"/>
          </a:xfrm>
        </p:spPr>
        <p:txBody>
          <a:bodyPr>
            <a:normAutofit fontScale="90000"/>
          </a:bodyPr>
          <a:lstStyle/>
          <a:p>
            <a:r>
              <a:rPr lang="en-US" sz="3200" dirty="0"/>
              <a:t>Outline</a:t>
            </a:r>
          </a:p>
        </p:txBody>
      </p:sp>
      <p:sp>
        <p:nvSpPr>
          <p:cNvPr id="3" name="Content Placeholder 2">
            <a:extLst>
              <a:ext uri="{FF2B5EF4-FFF2-40B4-BE49-F238E27FC236}">
                <a16:creationId xmlns:a16="http://schemas.microsoft.com/office/drawing/2014/main" id="{41D727B3-F2E1-EB3E-E5F6-0A6CB66BBFF3}"/>
              </a:ext>
            </a:extLst>
          </p:cNvPr>
          <p:cNvSpPr>
            <a:spLocks noGrp="1"/>
          </p:cNvSpPr>
          <p:nvPr>
            <p:ph idx="1"/>
          </p:nvPr>
        </p:nvSpPr>
        <p:spPr>
          <a:xfrm>
            <a:off x="222192" y="981592"/>
            <a:ext cx="11297540" cy="5487573"/>
          </a:xfrm>
        </p:spPr>
        <p:txBody>
          <a:bodyPr>
            <a:normAutofit/>
          </a:bodyPr>
          <a:lstStyle/>
          <a:p>
            <a:r>
              <a:rPr lang="en-US" sz="2800" dirty="0"/>
              <a:t>I. Introduction</a:t>
            </a:r>
          </a:p>
          <a:p>
            <a:r>
              <a:rPr lang="en-US" sz="2800" dirty="0"/>
              <a:t>II. Causes and Classification of Voice Disorders</a:t>
            </a:r>
          </a:p>
          <a:p>
            <a:r>
              <a:rPr lang="en-US" sz="2800" dirty="0"/>
              <a:t>III. Voice Disorders Related to Functional Etiologies and Faulty Usage</a:t>
            </a:r>
          </a:p>
          <a:p>
            <a:r>
              <a:rPr lang="en-US" sz="2800" dirty="0"/>
              <a:t>IV. Voice Disorders Related to Organic Etiologies</a:t>
            </a:r>
          </a:p>
          <a:p>
            <a:r>
              <a:rPr lang="en-US" sz="2800" dirty="0"/>
              <a:t>V. Voice Disorders Related to Neurological Etiologies</a:t>
            </a:r>
          </a:p>
          <a:p>
            <a:r>
              <a:rPr lang="en-US" sz="2800" dirty="0"/>
              <a:t>VI. Medical Assessment of Voice</a:t>
            </a:r>
          </a:p>
          <a:p>
            <a:r>
              <a:rPr lang="en-US" sz="2800" dirty="0"/>
              <a:t>VII. SLP Assessment of Voice</a:t>
            </a:r>
          </a:p>
          <a:p>
            <a:r>
              <a:rPr lang="en-US" sz="2800" dirty="0"/>
              <a:t>VIII. Treatment for Voice Disorders</a:t>
            </a:r>
          </a:p>
          <a:p>
            <a:r>
              <a:rPr lang="en-US" sz="2800" dirty="0"/>
              <a:t>IX. Laryngectomy</a:t>
            </a:r>
          </a:p>
          <a:p>
            <a:r>
              <a:rPr lang="en-US" sz="2800" dirty="0"/>
              <a:t>X. Transgender Voice</a:t>
            </a:r>
          </a:p>
        </p:txBody>
      </p:sp>
    </p:spTree>
    <p:extLst>
      <p:ext uri="{BB962C8B-B14F-4D97-AF65-F5344CB8AC3E}">
        <p14:creationId xmlns:p14="http://schemas.microsoft.com/office/powerpoint/2010/main" val="3803859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EED31-53C3-85BA-D361-698DA8D0398E}"/>
              </a:ext>
            </a:extLst>
          </p:cNvPr>
          <p:cNvSpPr>
            <a:spLocks noGrp="1"/>
          </p:cNvSpPr>
          <p:nvPr>
            <p:ph type="title"/>
          </p:nvPr>
        </p:nvSpPr>
        <p:spPr>
          <a:xfrm>
            <a:off x="542925" y="274638"/>
            <a:ext cx="11039475" cy="315912"/>
          </a:xfrm>
        </p:spPr>
        <p:txBody>
          <a:bodyPr>
            <a:normAutofit fontScale="90000"/>
          </a:bodyPr>
          <a:lstStyle/>
          <a:p>
            <a:r>
              <a:rPr lang="en-US" dirty="0"/>
              <a:t>B. Laryngitis**</a:t>
            </a:r>
          </a:p>
        </p:txBody>
      </p:sp>
      <p:sp>
        <p:nvSpPr>
          <p:cNvPr id="3" name="Content Placeholder 2">
            <a:extLst>
              <a:ext uri="{FF2B5EF4-FFF2-40B4-BE49-F238E27FC236}">
                <a16:creationId xmlns:a16="http://schemas.microsoft.com/office/drawing/2014/main" id="{B13DAF96-648A-8FCD-0EC3-05493EE7B365}"/>
              </a:ext>
            </a:extLst>
          </p:cNvPr>
          <p:cNvSpPr>
            <a:spLocks noGrp="1"/>
          </p:cNvSpPr>
          <p:nvPr>
            <p:ph idx="1"/>
          </p:nvPr>
        </p:nvSpPr>
        <p:spPr>
          <a:xfrm>
            <a:off x="95250" y="971551"/>
            <a:ext cx="11487150" cy="4329114"/>
          </a:xfrm>
        </p:spPr>
        <p:txBody>
          <a:bodyPr/>
          <a:lstStyle/>
          <a:p>
            <a:r>
              <a:rPr lang="en-US" dirty="0"/>
              <a:t>Acute or chronic voice disorder due to vocal abuse or bacterial or viral infections</a:t>
            </a:r>
          </a:p>
          <a:p>
            <a:endParaRPr lang="en-US" dirty="0"/>
          </a:p>
          <a:p>
            <a:r>
              <a:rPr lang="en-US" dirty="0"/>
              <a:t>Vocal fold mucosa become inflamed</a:t>
            </a:r>
          </a:p>
          <a:p>
            <a:endParaRPr lang="en-US" dirty="0"/>
          </a:p>
          <a:p>
            <a:r>
              <a:rPr lang="en-US" dirty="0"/>
              <a:t>Patient may have phonation breaks and lower pitch </a:t>
            </a:r>
          </a:p>
        </p:txBody>
      </p:sp>
    </p:spTree>
    <p:extLst>
      <p:ext uri="{BB962C8B-B14F-4D97-AF65-F5344CB8AC3E}">
        <p14:creationId xmlns:p14="http://schemas.microsoft.com/office/powerpoint/2010/main" val="124873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9C2D-B909-877A-7333-9AADA16CB0CF}"/>
              </a:ext>
            </a:extLst>
          </p:cNvPr>
          <p:cNvSpPr>
            <a:spLocks noGrp="1"/>
          </p:cNvSpPr>
          <p:nvPr>
            <p:ph type="title"/>
          </p:nvPr>
        </p:nvSpPr>
        <p:spPr/>
        <p:txBody>
          <a:bodyPr/>
          <a:lstStyle/>
          <a:p>
            <a:r>
              <a:rPr lang="en-US" dirty="0"/>
              <a:t>C. Vocal Polyps</a:t>
            </a:r>
          </a:p>
        </p:txBody>
      </p:sp>
      <p:sp>
        <p:nvSpPr>
          <p:cNvPr id="5" name="Content Placeholder 4">
            <a:extLst>
              <a:ext uri="{FF2B5EF4-FFF2-40B4-BE49-F238E27FC236}">
                <a16:creationId xmlns:a16="http://schemas.microsoft.com/office/drawing/2014/main" id="{C4E754FB-776A-46D2-6847-CB9DB4819C1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32183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185D3-17FE-F8BB-D4BD-E661F047989F}"/>
              </a:ext>
            </a:extLst>
          </p:cNvPr>
          <p:cNvSpPr>
            <a:spLocks noGrp="1"/>
          </p:cNvSpPr>
          <p:nvPr>
            <p:ph type="title"/>
          </p:nvPr>
        </p:nvSpPr>
        <p:spPr/>
        <p:txBody>
          <a:bodyPr/>
          <a:lstStyle/>
          <a:p>
            <a:r>
              <a:rPr lang="en-US" dirty="0"/>
              <a:t>D. Functional Aphonia**</a:t>
            </a:r>
          </a:p>
        </p:txBody>
      </p:sp>
      <p:sp>
        <p:nvSpPr>
          <p:cNvPr id="3" name="Content Placeholder 2">
            <a:extLst>
              <a:ext uri="{FF2B5EF4-FFF2-40B4-BE49-F238E27FC236}">
                <a16:creationId xmlns:a16="http://schemas.microsoft.com/office/drawing/2014/main" id="{49D6797F-ABAF-912C-D900-C2A1541A75BC}"/>
              </a:ext>
            </a:extLst>
          </p:cNvPr>
          <p:cNvSpPr>
            <a:spLocks noGrp="1"/>
          </p:cNvSpPr>
          <p:nvPr>
            <p:ph idx="1"/>
          </p:nvPr>
        </p:nvSpPr>
        <p:spPr>
          <a:xfrm>
            <a:off x="609600" y="1066801"/>
            <a:ext cx="10972800" cy="4233864"/>
          </a:xfrm>
        </p:spPr>
        <p:txBody>
          <a:bodyPr/>
          <a:lstStyle/>
          <a:p>
            <a:endParaRPr lang="en-US" dirty="0"/>
          </a:p>
          <a:p>
            <a:r>
              <a:rPr lang="en-US" dirty="0"/>
              <a:t>Conversion reaction—associated with emotional conflicts or psychological stressors</a:t>
            </a:r>
          </a:p>
          <a:p>
            <a:endParaRPr lang="en-US" dirty="0"/>
          </a:p>
          <a:p>
            <a:r>
              <a:rPr lang="en-US" dirty="0"/>
              <a:t>Though patients can’t talk, they can often hum, cough, and clear their throat</a:t>
            </a:r>
          </a:p>
        </p:txBody>
      </p:sp>
    </p:spTree>
    <p:extLst>
      <p:ext uri="{BB962C8B-B14F-4D97-AF65-F5344CB8AC3E}">
        <p14:creationId xmlns:p14="http://schemas.microsoft.com/office/powerpoint/2010/main" val="208690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82C60-0769-04D9-2055-90F64B666A34}"/>
              </a:ext>
            </a:extLst>
          </p:cNvPr>
          <p:cNvSpPr>
            <a:spLocks noGrp="1"/>
          </p:cNvSpPr>
          <p:nvPr>
            <p:ph type="title"/>
          </p:nvPr>
        </p:nvSpPr>
        <p:spPr>
          <a:xfrm>
            <a:off x="760576" y="274638"/>
            <a:ext cx="10821824" cy="545758"/>
          </a:xfrm>
        </p:spPr>
        <p:txBody>
          <a:bodyPr>
            <a:normAutofit fontScale="90000"/>
          </a:bodyPr>
          <a:lstStyle/>
          <a:p>
            <a:r>
              <a:rPr lang="en-US" dirty="0"/>
              <a:t>E. Functional Dysphonia</a:t>
            </a:r>
          </a:p>
        </p:txBody>
      </p:sp>
      <p:sp>
        <p:nvSpPr>
          <p:cNvPr id="5" name="Content Placeholder 4">
            <a:extLst>
              <a:ext uri="{FF2B5EF4-FFF2-40B4-BE49-F238E27FC236}">
                <a16:creationId xmlns:a16="http://schemas.microsoft.com/office/drawing/2014/main" id="{3AC94524-4A90-011F-D014-BA2A465063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14990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D2BE-65D3-F6A6-E743-ED6A57427560}"/>
              </a:ext>
            </a:extLst>
          </p:cNvPr>
          <p:cNvSpPr>
            <a:spLocks noGrp="1"/>
          </p:cNvSpPr>
          <p:nvPr>
            <p:ph type="title"/>
          </p:nvPr>
        </p:nvSpPr>
        <p:spPr/>
        <p:txBody>
          <a:bodyPr/>
          <a:lstStyle/>
          <a:p>
            <a:r>
              <a:rPr lang="en-US" dirty="0"/>
              <a:t>IV. VOICE DISORDERS RELATED TO ORGANIC ETIOLOGIES**</a:t>
            </a:r>
          </a:p>
        </p:txBody>
      </p:sp>
      <p:sp>
        <p:nvSpPr>
          <p:cNvPr id="3" name="Content Placeholder 2">
            <a:extLst>
              <a:ext uri="{FF2B5EF4-FFF2-40B4-BE49-F238E27FC236}">
                <a16:creationId xmlns:a16="http://schemas.microsoft.com/office/drawing/2014/main" id="{8ABC0D2B-5035-C7D8-F64D-B9062F26C911}"/>
              </a:ext>
            </a:extLst>
          </p:cNvPr>
          <p:cNvSpPr>
            <a:spLocks noGrp="1"/>
          </p:cNvSpPr>
          <p:nvPr>
            <p:ph idx="1"/>
          </p:nvPr>
        </p:nvSpPr>
        <p:spPr>
          <a:xfrm>
            <a:off x="609600" y="1600201"/>
            <a:ext cx="11449050" cy="3700463"/>
          </a:xfrm>
        </p:spPr>
        <p:txBody>
          <a:bodyPr/>
          <a:lstStyle/>
          <a:p>
            <a:r>
              <a:rPr lang="en-US" dirty="0"/>
              <a:t>A. </a:t>
            </a:r>
            <a:r>
              <a:rPr lang="en-US" dirty="0" err="1"/>
              <a:t>Presbyphonia</a:t>
            </a:r>
            <a:endParaRPr lang="en-US" dirty="0"/>
          </a:p>
          <a:p>
            <a:endParaRPr lang="en-US" dirty="0"/>
          </a:p>
          <a:p>
            <a:r>
              <a:rPr lang="en-US" dirty="0"/>
              <a:t>Age-related dysphonia</a:t>
            </a:r>
          </a:p>
          <a:p>
            <a:endParaRPr lang="en-US" dirty="0"/>
          </a:p>
          <a:p>
            <a:r>
              <a:rPr lang="en-US" dirty="0"/>
              <a:t>Multiple causes: normal physical aging, medical conditions, depression and loneliness</a:t>
            </a:r>
          </a:p>
        </p:txBody>
      </p:sp>
    </p:spTree>
    <p:extLst>
      <p:ext uri="{BB962C8B-B14F-4D97-AF65-F5344CB8AC3E}">
        <p14:creationId xmlns:p14="http://schemas.microsoft.com/office/powerpoint/2010/main" val="78967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678D-36E4-0F44-F6F3-495C19DE5C7B}"/>
              </a:ext>
            </a:extLst>
          </p:cNvPr>
          <p:cNvSpPr>
            <a:spLocks noGrp="1"/>
          </p:cNvSpPr>
          <p:nvPr>
            <p:ph type="title"/>
          </p:nvPr>
        </p:nvSpPr>
        <p:spPr>
          <a:xfrm>
            <a:off x="609600" y="274638"/>
            <a:ext cx="10972800" cy="544512"/>
          </a:xfrm>
        </p:spPr>
        <p:txBody>
          <a:bodyPr>
            <a:normAutofit fontScale="90000"/>
          </a:bodyPr>
          <a:lstStyle/>
          <a:p>
            <a:r>
              <a:rPr lang="en-US" dirty="0"/>
              <a:t>B. Carcinoma or Cancer**</a:t>
            </a:r>
          </a:p>
        </p:txBody>
      </p:sp>
      <p:sp>
        <p:nvSpPr>
          <p:cNvPr id="3" name="Content Placeholder 2">
            <a:extLst>
              <a:ext uri="{FF2B5EF4-FFF2-40B4-BE49-F238E27FC236}">
                <a16:creationId xmlns:a16="http://schemas.microsoft.com/office/drawing/2014/main" id="{D4B72E95-8264-7A28-7B21-349B66A1066B}"/>
              </a:ext>
            </a:extLst>
          </p:cNvPr>
          <p:cNvSpPr>
            <a:spLocks noGrp="1"/>
          </p:cNvSpPr>
          <p:nvPr>
            <p:ph idx="1"/>
          </p:nvPr>
        </p:nvSpPr>
        <p:spPr>
          <a:xfrm>
            <a:off x="304800" y="942975"/>
            <a:ext cx="11277600" cy="4357689"/>
          </a:xfrm>
        </p:spPr>
        <p:txBody>
          <a:bodyPr/>
          <a:lstStyle/>
          <a:p>
            <a:r>
              <a:rPr lang="en-US" dirty="0"/>
              <a:t>Laryngeal cancer is life threatening</a:t>
            </a:r>
          </a:p>
          <a:p>
            <a:endParaRPr lang="en-US" dirty="0"/>
          </a:p>
          <a:p>
            <a:r>
              <a:rPr lang="en-US" dirty="0"/>
              <a:t>Patients usually need both surgery and voice therapy</a:t>
            </a:r>
          </a:p>
          <a:p>
            <a:endParaRPr lang="en-US" dirty="0"/>
          </a:p>
          <a:p>
            <a:r>
              <a:rPr lang="en-US" dirty="0"/>
              <a:t>Symptoms: patient is often hoarse, has a persistent cough, sore throat, difficulty swallowing and breathing, possible weight loss</a:t>
            </a:r>
          </a:p>
        </p:txBody>
      </p:sp>
    </p:spTree>
    <p:extLst>
      <p:ext uri="{BB962C8B-B14F-4D97-AF65-F5344CB8AC3E}">
        <p14:creationId xmlns:p14="http://schemas.microsoft.com/office/powerpoint/2010/main" val="42840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C331D-0A3D-C6A1-2775-445B348E4B33}"/>
              </a:ext>
            </a:extLst>
          </p:cNvPr>
          <p:cNvSpPr>
            <a:spLocks noGrp="1"/>
          </p:cNvSpPr>
          <p:nvPr>
            <p:ph type="title"/>
          </p:nvPr>
        </p:nvSpPr>
        <p:spPr>
          <a:xfrm>
            <a:off x="609600" y="274638"/>
            <a:ext cx="10972800" cy="735012"/>
          </a:xfrm>
        </p:spPr>
        <p:txBody>
          <a:bodyPr/>
          <a:lstStyle/>
          <a:p>
            <a:r>
              <a:rPr lang="en-US" sz="3200" dirty="0"/>
              <a:t>V. VOICE DISORDERS RELATED TO NEUROLOGICAL ETIOLOGIES</a:t>
            </a:r>
          </a:p>
        </p:txBody>
      </p:sp>
      <p:sp>
        <p:nvSpPr>
          <p:cNvPr id="3" name="Content Placeholder 2">
            <a:extLst>
              <a:ext uri="{FF2B5EF4-FFF2-40B4-BE49-F238E27FC236}">
                <a16:creationId xmlns:a16="http://schemas.microsoft.com/office/drawing/2014/main" id="{32F8731C-14EF-1DA5-B3B5-6B876638C7C3}"/>
              </a:ext>
            </a:extLst>
          </p:cNvPr>
          <p:cNvSpPr>
            <a:spLocks noGrp="1"/>
          </p:cNvSpPr>
          <p:nvPr>
            <p:ph idx="1"/>
          </p:nvPr>
        </p:nvSpPr>
        <p:spPr>
          <a:xfrm>
            <a:off x="609600" y="1171575"/>
            <a:ext cx="10972800" cy="4129089"/>
          </a:xfrm>
        </p:spPr>
        <p:txBody>
          <a:bodyPr/>
          <a:lstStyle/>
          <a:p>
            <a:r>
              <a:rPr lang="en-US" dirty="0"/>
              <a:t>A. Hyperfunction Vocal Fold Problems</a:t>
            </a:r>
          </a:p>
          <a:p>
            <a:endParaRPr lang="en-US" dirty="0"/>
          </a:p>
        </p:txBody>
      </p:sp>
    </p:spTree>
    <p:extLst>
      <p:ext uri="{BB962C8B-B14F-4D97-AF65-F5344CB8AC3E}">
        <p14:creationId xmlns:p14="http://schemas.microsoft.com/office/powerpoint/2010/main" val="239343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D16BF-3555-B08F-C84C-37DC7D4CD702}"/>
              </a:ext>
            </a:extLst>
          </p:cNvPr>
          <p:cNvSpPr>
            <a:spLocks noGrp="1"/>
          </p:cNvSpPr>
          <p:nvPr>
            <p:ph type="title"/>
          </p:nvPr>
        </p:nvSpPr>
        <p:spPr>
          <a:xfrm>
            <a:off x="609600" y="274638"/>
            <a:ext cx="10972800" cy="439737"/>
          </a:xfrm>
        </p:spPr>
        <p:txBody>
          <a:bodyPr>
            <a:normAutofit fontScale="90000"/>
          </a:bodyPr>
          <a:lstStyle/>
          <a:p>
            <a:r>
              <a:rPr lang="en-US" sz="3200" dirty="0"/>
              <a:t>B. Spasmodic Dysphonia</a:t>
            </a:r>
          </a:p>
        </p:txBody>
      </p:sp>
      <p:sp>
        <p:nvSpPr>
          <p:cNvPr id="5" name="Content Placeholder 4">
            <a:extLst>
              <a:ext uri="{FF2B5EF4-FFF2-40B4-BE49-F238E27FC236}">
                <a16:creationId xmlns:a16="http://schemas.microsoft.com/office/drawing/2014/main" id="{C12D6367-2044-D27C-5B83-BE2734C13E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146642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BB2A-9FE1-D019-85D7-C976DF86A9AA}"/>
              </a:ext>
            </a:extLst>
          </p:cNvPr>
          <p:cNvSpPr>
            <a:spLocks noGrp="1"/>
          </p:cNvSpPr>
          <p:nvPr>
            <p:ph type="title"/>
          </p:nvPr>
        </p:nvSpPr>
        <p:spPr/>
        <p:txBody>
          <a:bodyPr/>
          <a:lstStyle/>
          <a:p>
            <a:r>
              <a:rPr lang="en-US" dirty="0"/>
              <a:t>Spasmodic dysphonia voice samples:</a:t>
            </a:r>
          </a:p>
        </p:txBody>
      </p:sp>
      <p:sp>
        <p:nvSpPr>
          <p:cNvPr id="3" name="Content Placeholder 2">
            <a:extLst>
              <a:ext uri="{FF2B5EF4-FFF2-40B4-BE49-F238E27FC236}">
                <a16:creationId xmlns:a16="http://schemas.microsoft.com/office/drawing/2014/main" id="{D0353B78-03C9-B52B-3965-28A76025FCCF}"/>
              </a:ext>
            </a:extLst>
          </p:cNvPr>
          <p:cNvSpPr>
            <a:spLocks noGrp="1"/>
          </p:cNvSpPr>
          <p:nvPr>
            <p:ph idx="1"/>
          </p:nvPr>
        </p:nvSpPr>
        <p:spPr/>
        <p:txBody>
          <a:bodyPr/>
          <a:lstStyle/>
          <a:p>
            <a:r>
              <a:rPr lang="en-US" dirty="0">
                <a:hlinkClick r:id="rId2"/>
              </a:rPr>
              <a:t>https://www.youtube.com/watch?v=SqzfsKMaLqk&amp;t=49s</a:t>
            </a:r>
            <a:endParaRPr lang="en-US" dirty="0"/>
          </a:p>
          <a:p>
            <a:endParaRPr lang="en-US" dirty="0"/>
          </a:p>
        </p:txBody>
      </p:sp>
    </p:spTree>
    <p:extLst>
      <p:ext uri="{BB962C8B-B14F-4D97-AF65-F5344CB8AC3E}">
        <p14:creationId xmlns:p14="http://schemas.microsoft.com/office/powerpoint/2010/main" val="2756473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3065-5029-8077-EE3E-4C10A00B5770}"/>
              </a:ext>
            </a:extLst>
          </p:cNvPr>
          <p:cNvSpPr>
            <a:spLocks noGrp="1"/>
          </p:cNvSpPr>
          <p:nvPr>
            <p:ph type="title"/>
          </p:nvPr>
        </p:nvSpPr>
        <p:spPr>
          <a:xfrm>
            <a:off x="504202" y="274638"/>
            <a:ext cx="11078198" cy="579941"/>
          </a:xfrm>
        </p:spPr>
        <p:txBody>
          <a:bodyPr>
            <a:normAutofit fontScale="90000"/>
          </a:bodyPr>
          <a:lstStyle/>
          <a:p>
            <a:r>
              <a:rPr lang="en-US" dirty="0"/>
              <a:t>C. </a:t>
            </a:r>
            <a:r>
              <a:rPr lang="en-US" dirty="0" err="1"/>
              <a:t>Hypoadduction</a:t>
            </a:r>
            <a:r>
              <a:rPr lang="en-US" dirty="0"/>
              <a:t> Vocal Fold Problems**</a:t>
            </a:r>
          </a:p>
        </p:txBody>
      </p:sp>
      <p:sp>
        <p:nvSpPr>
          <p:cNvPr id="3" name="Content Placeholder 2">
            <a:extLst>
              <a:ext uri="{FF2B5EF4-FFF2-40B4-BE49-F238E27FC236}">
                <a16:creationId xmlns:a16="http://schemas.microsoft.com/office/drawing/2014/main" id="{28AE977D-F9D7-B3A7-3ACB-C229DC4A69C0}"/>
              </a:ext>
            </a:extLst>
          </p:cNvPr>
          <p:cNvSpPr>
            <a:spLocks noGrp="1"/>
          </p:cNvSpPr>
          <p:nvPr>
            <p:ph idx="1"/>
          </p:nvPr>
        </p:nvSpPr>
        <p:spPr>
          <a:xfrm>
            <a:off x="0" y="991313"/>
            <a:ext cx="11582400" cy="4309352"/>
          </a:xfrm>
        </p:spPr>
        <p:txBody>
          <a:bodyPr/>
          <a:lstStyle/>
          <a:p>
            <a:r>
              <a:rPr lang="en-US" dirty="0"/>
              <a:t>Difficulty making the vocal folds close strongly enough and long enough to produce normal phonation</a:t>
            </a:r>
          </a:p>
          <a:p>
            <a:endParaRPr lang="en-US" dirty="0"/>
          </a:p>
          <a:p>
            <a:r>
              <a:rPr lang="en-US" dirty="0"/>
              <a:t>Voice is weak and breathy, deteriorating throughout the day</a:t>
            </a:r>
          </a:p>
          <a:p>
            <a:endParaRPr lang="en-US" dirty="0"/>
          </a:p>
          <a:p>
            <a:r>
              <a:rPr lang="en-US" dirty="0"/>
              <a:t>Usually related to neurological disorders like Parkinson’s, muscular dystrophy</a:t>
            </a:r>
          </a:p>
        </p:txBody>
      </p:sp>
    </p:spTree>
    <p:extLst>
      <p:ext uri="{BB962C8B-B14F-4D97-AF65-F5344CB8AC3E}">
        <p14:creationId xmlns:p14="http://schemas.microsoft.com/office/powerpoint/2010/main" val="369803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9360-A46C-A11A-161D-BF87EBCCFC97}"/>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87DF8A4F-3B60-4163-ACFB-F862C16D8C56}"/>
              </a:ext>
            </a:extLst>
          </p:cNvPr>
          <p:cNvSpPr>
            <a:spLocks noGrp="1"/>
          </p:cNvSpPr>
          <p:nvPr>
            <p:ph idx="1"/>
          </p:nvPr>
        </p:nvSpPr>
        <p:spPr/>
        <p:txBody>
          <a:bodyPr/>
          <a:lstStyle/>
          <a:p>
            <a:r>
              <a:rPr lang="en-US" dirty="0"/>
              <a:t>An 85-year old man comes to you wanting to sound younger. In at least 2 sentences, what advice would you give him?</a:t>
            </a:r>
          </a:p>
        </p:txBody>
      </p:sp>
    </p:spTree>
    <p:extLst>
      <p:ext uri="{BB962C8B-B14F-4D97-AF65-F5344CB8AC3E}">
        <p14:creationId xmlns:p14="http://schemas.microsoft.com/office/powerpoint/2010/main" val="1195396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6367F-ED31-489A-5CDB-DD901ADD12A0}"/>
              </a:ext>
            </a:extLst>
          </p:cNvPr>
          <p:cNvSpPr>
            <a:spLocks noGrp="1"/>
          </p:cNvSpPr>
          <p:nvPr>
            <p:ph type="title"/>
          </p:nvPr>
        </p:nvSpPr>
        <p:spPr>
          <a:xfrm>
            <a:off x="533400" y="274638"/>
            <a:ext cx="11049000" cy="735012"/>
          </a:xfrm>
        </p:spPr>
        <p:txBody>
          <a:bodyPr/>
          <a:lstStyle/>
          <a:p>
            <a:r>
              <a:rPr lang="en-US" dirty="0"/>
              <a:t>Vocal fold weakness and paralysis…</a:t>
            </a:r>
          </a:p>
        </p:txBody>
      </p:sp>
      <p:sp>
        <p:nvSpPr>
          <p:cNvPr id="5" name="Content Placeholder 4">
            <a:extLst>
              <a:ext uri="{FF2B5EF4-FFF2-40B4-BE49-F238E27FC236}">
                <a16:creationId xmlns:a16="http://schemas.microsoft.com/office/drawing/2014/main" id="{DB9719F9-FBFF-EC0D-D162-89DAB535506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00315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38F8C-9434-951F-89B1-7F18D1196E43}"/>
              </a:ext>
            </a:extLst>
          </p:cNvPr>
          <p:cNvSpPr>
            <a:spLocks noGrp="1"/>
          </p:cNvSpPr>
          <p:nvPr>
            <p:ph type="title"/>
          </p:nvPr>
        </p:nvSpPr>
        <p:spPr/>
        <p:txBody>
          <a:bodyPr/>
          <a:lstStyle/>
          <a:p>
            <a:r>
              <a:rPr lang="en-US" dirty="0"/>
              <a:t>YouTube video--</a:t>
            </a:r>
            <a:r>
              <a:rPr lang="en-US" dirty="0" err="1"/>
              <a:t>Diplophonia</a:t>
            </a:r>
            <a:endParaRPr lang="en-US" dirty="0"/>
          </a:p>
        </p:txBody>
      </p:sp>
      <p:sp>
        <p:nvSpPr>
          <p:cNvPr id="3" name="Content Placeholder 2">
            <a:extLst>
              <a:ext uri="{FF2B5EF4-FFF2-40B4-BE49-F238E27FC236}">
                <a16:creationId xmlns:a16="http://schemas.microsoft.com/office/drawing/2014/main" id="{2FF9AA48-A020-B87A-1BC1-6C3EFACBFBB0}"/>
              </a:ext>
            </a:extLst>
          </p:cNvPr>
          <p:cNvSpPr>
            <a:spLocks noGrp="1"/>
          </p:cNvSpPr>
          <p:nvPr>
            <p:ph idx="1"/>
          </p:nvPr>
        </p:nvSpPr>
        <p:spPr/>
        <p:txBody>
          <a:bodyPr/>
          <a:lstStyle/>
          <a:p>
            <a:r>
              <a:rPr lang="en-US" dirty="0">
                <a:hlinkClick r:id="rId2"/>
              </a:rPr>
              <a:t>https://www.youtube.com/shorts/ZKAs2SnN05Q</a:t>
            </a:r>
            <a:endParaRPr lang="en-US" dirty="0"/>
          </a:p>
          <a:p>
            <a:endParaRPr lang="en-US" dirty="0"/>
          </a:p>
          <a:p>
            <a:r>
              <a:rPr lang="en-US" dirty="0"/>
              <a:t>What is </a:t>
            </a:r>
            <a:r>
              <a:rPr lang="en-US" dirty="0" err="1"/>
              <a:t>diplophonia</a:t>
            </a:r>
            <a:r>
              <a:rPr lang="en-US" dirty="0"/>
              <a:t> in the voice?</a:t>
            </a:r>
          </a:p>
        </p:txBody>
      </p:sp>
    </p:spTree>
    <p:extLst>
      <p:ext uri="{BB962C8B-B14F-4D97-AF65-F5344CB8AC3E}">
        <p14:creationId xmlns:p14="http://schemas.microsoft.com/office/powerpoint/2010/main" val="3327219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FAF0B-1041-D6EF-F688-0F3BA8436AA1}"/>
              </a:ext>
            </a:extLst>
          </p:cNvPr>
          <p:cNvSpPr>
            <a:spLocks noGrp="1"/>
          </p:cNvSpPr>
          <p:nvPr>
            <p:ph type="title"/>
          </p:nvPr>
        </p:nvSpPr>
        <p:spPr>
          <a:xfrm>
            <a:off x="609600" y="274638"/>
            <a:ext cx="10972800" cy="340659"/>
          </a:xfrm>
        </p:spPr>
        <p:txBody>
          <a:bodyPr>
            <a:normAutofit fontScale="90000"/>
          </a:bodyPr>
          <a:lstStyle/>
          <a:p>
            <a:r>
              <a:rPr lang="en-US" dirty="0"/>
              <a:t>Bilateral vocal fold </a:t>
            </a:r>
            <a:r>
              <a:rPr lang="en-US"/>
              <a:t>paralysis…**</a:t>
            </a:r>
            <a:endParaRPr lang="en-US" dirty="0"/>
          </a:p>
        </p:txBody>
      </p:sp>
      <p:sp>
        <p:nvSpPr>
          <p:cNvPr id="3" name="Content Placeholder 2">
            <a:extLst>
              <a:ext uri="{FF2B5EF4-FFF2-40B4-BE49-F238E27FC236}">
                <a16:creationId xmlns:a16="http://schemas.microsoft.com/office/drawing/2014/main" id="{4602E9BB-0243-F728-4EA0-7EFABD14DA71}"/>
              </a:ext>
            </a:extLst>
          </p:cNvPr>
          <p:cNvSpPr>
            <a:spLocks noGrp="1"/>
          </p:cNvSpPr>
          <p:nvPr>
            <p:ph idx="1"/>
          </p:nvPr>
        </p:nvSpPr>
        <p:spPr>
          <a:xfrm>
            <a:off x="102550" y="863125"/>
            <a:ext cx="11479850" cy="4437539"/>
          </a:xfrm>
        </p:spPr>
        <p:txBody>
          <a:bodyPr/>
          <a:lstStyle/>
          <a:p>
            <a:r>
              <a:rPr lang="en-US" dirty="0"/>
              <a:t>Damage to brainstem due to stroke, tumor, trauma</a:t>
            </a:r>
          </a:p>
          <a:p>
            <a:endParaRPr lang="en-US" dirty="0"/>
          </a:p>
          <a:p>
            <a:r>
              <a:rPr lang="en-US" dirty="0"/>
              <a:t>If vocal folds are paralyzed in the adducted or closed position, respiration is a big concern—can’t breathe adequately</a:t>
            </a:r>
          </a:p>
          <a:p>
            <a:endParaRPr lang="en-US" dirty="0"/>
          </a:p>
          <a:p>
            <a:r>
              <a:rPr lang="en-US" dirty="0"/>
              <a:t>If vocal folds are paralyzed in the abducted or open position, there is a danger of choking on food or liquid because the vocal folds aren’t closed during swallowing</a:t>
            </a:r>
          </a:p>
          <a:p>
            <a:endParaRPr lang="en-US" dirty="0"/>
          </a:p>
          <a:p>
            <a:endParaRPr lang="en-US" dirty="0"/>
          </a:p>
        </p:txBody>
      </p:sp>
    </p:spTree>
    <p:extLst>
      <p:ext uri="{BB962C8B-B14F-4D97-AF65-F5344CB8AC3E}">
        <p14:creationId xmlns:p14="http://schemas.microsoft.com/office/powerpoint/2010/main" val="2163241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E851F-F320-2CD6-BA3F-E348A78CB8A5}"/>
              </a:ext>
            </a:extLst>
          </p:cNvPr>
          <p:cNvSpPr>
            <a:spLocks noGrp="1"/>
          </p:cNvSpPr>
          <p:nvPr>
            <p:ph type="title"/>
          </p:nvPr>
        </p:nvSpPr>
        <p:spPr/>
        <p:txBody>
          <a:bodyPr/>
          <a:lstStyle/>
          <a:p>
            <a:r>
              <a:rPr lang="en-US" dirty="0"/>
              <a:t>VI. MEDICAL ASSESSMENT OF THE VOICE**</a:t>
            </a:r>
          </a:p>
        </p:txBody>
      </p:sp>
      <p:sp>
        <p:nvSpPr>
          <p:cNvPr id="3" name="Content Placeholder 2">
            <a:extLst>
              <a:ext uri="{FF2B5EF4-FFF2-40B4-BE49-F238E27FC236}">
                <a16:creationId xmlns:a16="http://schemas.microsoft.com/office/drawing/2014/main" id="{16911382-669C-E604-B508-DFB974A3A0D2}"/>
              </a:ext>
            </a:extLst>
          </p:cNvPr>
          <p:cNvSpPr>
            <a:spLocks noGrp="1"/>
          </p:cNvSpPr>
          <p:nvPr>
            <p:ph idx="1"/>
          </p:nvPr>
        </p:nvSpPr>
        <p:spPr/>
        <p:txBody>
          <a:bodyPr/>
          <a:lstStyle/>
          <a:p>
            <a:r>
              <a:rPr lang="en-US" dirty="0"/>
              <a:t>A. Otolaryngologist Examination (ENT)</a:t>
            </a:r>
          </a:p>
          <a:p>
            <a:endParaRPr lang="en-US" dirty="0"/>
          </a:p>
          <a:p>
            <a:r>
              <a:rPr lang="en-US" dirty="0"/>
              <a:t>This is absolutely a foundation before SLPs see patients</a:t>
            </a:r>
          </a:p>
          <a:p>
            <a:endParaRPr lang="en-US" dirty="0"/>
          </a:p>
          <a:p>
            <a:r>
              <a:rPr lang="en-US" dirty="0"/>
              <a:t>In the schools, it is illegal to see a student for voice therapy without an ENT letter--documentation</a:t>
            </a:r>
          </a:p>
        </p:txBody>
      </p:sp>
    </p:spTree>
    <p:extLst>
      <p:ext uri="{BB962C8B-B14F-4D97-AF65-F5344CB8AC3E}">
        <p14:creationId xmlns:p14="http://schemas.microsoft.com/office/powerpoint/2010/main" val="2507987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2074-16E1-1943-27D7-607B258F0754}"/>
              </a:ext>
            </a:extLst>
          </p:cNvPr>
          <p:cNvSpPr>
            <a:spLocks noGrp="1"/>
          </p:cNvSpPr>
          <p:nvPr>
            <p:ph type="title"/>
          </p:nvPr>
        </p:nvSpPr>
        <p:spPr>
          <a:xfrm>
            <a:off x="609600" y="274638"/>
            <a:ext cx="10972800" cy="754062"/>
          </a:xfrm>
        </p:spPr>
        <p:txBody>
          <a:bodyPr/>
          <a:lstStyle/>
          <a:p>
            <a:r>
              <a:rPr lang="en-US" dirty="0"/>
              <a:t>1. Indirect Laryngoscopy</a:t>
            </a:r>
          </a:p>
        </p:txBody>
      </p:sp>
      <p:sp>
        <p:nvSpPr>
          <p:cNvPr id="6" name="Content Placeholder 5">
            <a:extLst>
              <a:ext uri="{FF2B5EF4-FFF2-40B4-BE49-F238E27FC236}">
                <a16:creationId xmlns:a16="http://schemas.microsoft.com/office/drawing/2014/main" id="{D6C6845D-9747-C32B-098B-E09EDF30B10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422606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48BA-70DF-AF62-9DE1-0C3B81F612CF}"/>
              </a:ext>
            </a:extLst>
          </p:cNvPr>
          <p:cNvSpPr>
            <a:spLocks noGrp="1"/>
          </p:cNvSpPr>
          <p:nvPr>
            <p:ph type="title"/>
          </p:nvPr>
        </p:nvSpPr>
        <p:spPr>
          <a:xfrm>
            <a:off x="609600" y="274639"/>
            <a:ext cx="10972800" cy="620712"/>
          </a:xfrm>
        </p:spPr>
        <p:txBody>
          <a:bodyPr>
            <a:normAutofit fontScale="90000"/>
          </a:bodyPr>
          <a:lstStyle/>
          <a:p>
            <a:r>
              <a:rPr lang="en-US" dirty="0"/>
              <a:t>2. Endoscopy**</a:t>
            </a:r>
          </a:p>
        </p:txBody>
      </p:sp>
      <p:sp>
        <p:nvSpPr>
          <p:cNvPr id="3" name="Content Placeholder 2">
            <a:extLst>
              <a:ext uri="{FF2B5EF4-FFF2-40B4-BE49-F238E27FC236}">
                <a16:creationId xmlns:a16="http://schemas.microsoft.com/office/drawing/2014/main" id="{83FD2A13-E0D2-596A-7DFF-C0F0009E94C6}"/>
              </a:ext>
            </a:extLst>
          </p:cNvPr>
          <p:cNvSpPr>
            <a:spLocks noGrp="1"/>
          </p:cNvSpPr>
          <p:nvPr>
            <p:ph idx="1"/>
          </p:nvPr>
        </p:nvSpPr>
        <p:spPr>
          <a:xfrm>
            <a:off x="352425" y="895351"/>
            <a:ext cx="11229975" cy="4405313"/>
          </a:xfrm>
        </p:spPr>
        <p:txBody>
          <a:bodyPr/>
          <a:lstStyle/>
          <a:p>
            <a:r>
              <a:rPr lang="en-US" dirty="0"/>
              <a:t>A rigid scope can be used where the scope is passed through the oral cavity with the tip of the scope reaching near the posterior pharyngeal wall</a:t>
            </a:r>
          </a:p>
          <a:p>
            <a:endParaRPr lang="en-US" dirty="0"/>
          </a:p>
          <a:p>
            <a:r>
              <a:rPr lang="en-US" dirty="0"/>
              <a:t>A flexible scope can be passed through the nose and down to the level of the epiglottis to view the vocal folds and pharyngeal area</a:t>
            </a:r>
          </a:p>
        </p:txBody>
      </p:sp>
    </p:spTree>
    <p:extLst>
      <p:ext uri="{BB962C8B-B14F-4D97-AF65-F5344CB8AC3E}">
        <p14:creationId xmlns:p14="http://schemas.microsoft.com/office/powerpoint/2010/main" val="2256535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2AD9-86C9-5E95-926D-2F9DB1443A36}"/>
              </a:ext>
            </a:extLst>
          </p:cNvPr>
          <p:cNvSpPr>
            <a:spLocks noGrp="1"/>
          </p:cNvSpPr>
          <p:nvPr>
            <p:ph type="title"/>
          </p:nvPr>
        </p:nvSpPr>
        <p:spPr/>
        <p:txBody>
          <a:bodyPr/>
          <a:lstStyle/>
          <a:p>
            <a:r>
              <a:rPr lang="en-US" dirty="0"/>
              <a:t>The patient phonates and a video recording is made with </a:t>
            </a:r>
            <a:r>
              <a:rPr lang="en-US"/>
              <a:t>strobe lights**</a:t>
            </a:r>
            <a:endParaRPr lang="en-US" dirty="0"/>
          </a:p>
        </p:txBody>
      </p:sp>
      <p:sp>
        <p:nvSpPr>
          <p:cNvPr id="3" name="Content Placeholder 2">
            <a:extLst>
              <a:ext uri="{FF2B5EF4-FFF2-40B4-BE49-F238E27FC236}">
                <a16:creationId xmlns:a16="http://schemas.microsoft.com/office/drawing/2014/main" id="{B670F709-0F62-07D6-553D-81D1F3610612}"/>
              </a:ext>
            </a:extLst>
          </p:cNvPr>
          <p:cNvSpPr>
            <a:spLocks noGrp="1"/>
          </p:cNvSpPr>
          <p:nvPr>
            <p:ph idx="1"/>
          </p:nvPr>
        </p:nvSpPr>
        <p:spPr/>
        <p:txBody>
          <a:bodyPr/>
          <a:lstStyle/>
          <a:p>
            <a:r>
              <a:rPr lang="en-US" dirty="0"/>
              <a:t>This is the best way to accurately evaluate a patient’s vocal folds and detect any pathologies</a:t>
            </a:r>
          </a:p>
        </p:txBody>
      </p:sp>
    </p:spTree>
    <p:extLst>
      <p:ext uri="{BB962C8B-B14F-4D97-AF65-F5344CB8AC3E}">
        <p14:creationId xmlns:p14="http://schemas.microsoft.com/office/powerpoint/2010/main" val="32265215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062FE-2579-C41E-48E1-4D71CD60C323}"/>
              </a:ext>
            </a:extLst>
          </p:cNvPr>
          <p:cNvSpPr>
            <a:spLocks noGrp="1"/>
          </p:cNvSpPr>
          <p:nvPr>
            <p:ph type="title"/>
          </p:nvPr>
        </p:nvSpPr>
        <p:spPr/>
        <p:txBody>
          <a:bodyPr/>
          <a:lstStyle/>
          <a:p>
            <a:r>
              <a:rPr lang="en-US" dirty="0"/>
              <a:t>3. Direct laryngoscopy</a:t>
            </a:r>
          </a:p>
        </p:txBody>
      </p:sp>
      <p:sp>
        <p:nvSpPr>
          <p:cNvPr id="5" name="Content Placeholder 4">
            <a:extLst>
              <a:ext uri="{FF2B5EF4-FFF2-40B4-BE49-F238E27FC236}">
                <a16:creationId xmlns:a16="http://schemas.microsoft.com/office/drawing/2014/main" id="{0C723EA0-909A-D84C-4B27-BD64D849BBA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399105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31BE-BA36-6958-777A-9B7A44AA59B1}"/>
              </a:ext>
            </a:extLst>
          </p:cNvPr>
          <p:cNvSpPr>
            <a:spLocks noGrp="1"/>
          </p:cNvSpPr>
          <p:nvPr>
            <p:ph type="title"/>
          </p:nvPr>
        </p:nvSpPr>
        <p:spPr>
          <a:xfrm>
            <a:off x="564022" y="274638"/>
            <a:ext cx="11018378" cy="391934"/>
          </a:xfrm>
        </p:spPr>
        <p:txBody>
          <a:bodyPr>
            <a:normAutofit fontScale="90000"/>
          </a:bodyPr>
          <a:lstStyle/>
          <a:p>
            <a:r>
              <a:rPr lang="en-US" sz="3600" dirty="0"/>
              <a:t>VII. SLP ASSESSMENT OF THE VOICE**</a:t>
            </a:r>
          </a:p>
        </p:txBody>
      </p:sp>
      <p:sp>
        <p:nvSpPr>
          <p:cNvPr id="3" name="Content Placeholder 2">
            <a:extLst>
              <a:ext uri="{FF2B5EF4-FFF2-40B4-BE49-F238E27FC236}">
                <a16:creationId xmlns:a16="http://schemas.microsoft.com/office/drawing/2014/main" id="{12BEA5D8-67C9-031B-BA43-42288B44DA33}"/>
              </a:ext>
            </a:extLst>
          </p:cNvPr>
          <p:cNvSpPr>
            <a:spLocks noGrp="1"/>
          </p:cNvSpPr>
          <p:nvPr>
            <p:ph idx="1"/>
          </p:nvPr>
        </p:nvSpPr>
        <p:spPr>
          <a:xfrm>
            <a:off x="256375" y="888763"/>
            <a:ext cx="11326026" cy="4411902"/>
          </a:xfrm>
        </p:spPr>
        <p:txBody>
          <a:bodyPr/>
          <a:lstStyle/>
          <a:p>
            <a:r>
              <a:rPr lang="en-US" dirty="0"/>
              <a:t>A. Case History</a:t>
            </a:r>
          </a:p>
          <a:p>
            <a:endParaRPr lang="en-US" sz="1200" dirty="0"/>
          </a:p>
          <a:p>
            <a:r>
              <a:rPr lang="en-US" dirty="0"/>
              <a:t>Interview patient to ascertain nature of the problem</a:t>
            </a:r>
          </a:p>
          <a:p>
            <a:endParaRPr lang="en-US" dirty="0"/>
          </a:p>
          <a:p>
            <a:r>
              <a:rPr lang="en-US" dirty="0"/>
              <a:t>What do </a:t>
            </a:r>
            <a:r>
              <a:rPr lang="en-US" b="1" dirty="0">
                <a:solidFill>
                  <a:srgbClr val="FF0000"/>
                </a:solidFill>
              </a:rPr>
              <a:t>they </a:t>
            </a:r>
            <a:r>
              <a:rPr lang="en-US" dirty="0"/>
              <a:t>think caused it? What is making the problem continue? </a:t>
            </a:r>
          </a:p>
          <a:p>
            <a:endParaRPr lang="en-US" dirty="0"/>
          </a:p>
          <a:p>
            <a:r>
              <a:rPr lang="en-US" dirty="0"/>
              <a:t>Are they on any medications? Smoking? Drinking? Eating late at night resulting in GERD?</a:t>
            </a:r>
          </a:p>
        </p:txBody>
      </p:sp>
    </p:spTree>
    <p:extLst>
      <p:ext uri="{BB962C8B-B14F-4D97-AF65-F5344CB8AC3E}">
        <p14:creationId xmlns:p14="http://schemas.microsoft.com/office/powerpoint/2010/main" val="2462679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062AA-9C47-FC94-A647-C6436739D4E0}"/>
              </a:ext>
            </a:extLst>
          </p:cNvPr>
          <p:cNvSpPr>
            <a:spLocks noGrp="1"/>
          </p:cNvSpPr>
          <p:nvPr>
            <p:ph type="title"/>
          </p:nvPr>
        </p:nvSpPr>
        <p:spPr/>
        <p:txBody>
          <a:bodyPr/>
          <a:lstStyle/>
          <a:p>
            <a:r>
              <a:rPr lang="en-US" dirty="0"/>
              <a:t>B. Hearing Screening</a:t>
            </a:r>
          </a:p>
        </p:txBody>
      </p:sp>
      <p:sp>
        <p:nvSpPr>
          <p:cNvPr id="5" name="Content Placeholder 4">
            <a:extLst>
              <a:ext uri="{FF2B5EF4-FFF2-40B4-BE49-F238E27FC236}">
                <a16:creationId xmlns:a16="http://schemas.microsoft.com/office/drawing/2014/main" id="{1D5796D3-97C1-4B21-585A-A73E54CC6B8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4998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15BFA-6762-688E-1A2B-053EA175D6A5}"/>
              </a:ext>
            </a:extLst>
          </p:cNvPr>
          <p:cNvSpPr>
            <a:spLocks noGrp="1"/>
          </p:cNvSpPr>
          <p:nvPr>
            <p:ph type="title"/>
          </p:nvPr>
        </p:nvSpPr>
        <p:spPr>
          <a:xfrm>
            <a:off x="726392" y="274638"/>
            <a:ext cx="10856007" cy="246655"/>
          </a:xfrm>
        </p:spPr>
        <p:txBody>
          <a:bodyPr>
            <a:normAutofit fontScale="90000"/>
          </a:bodyPr>
          <a:lstStyle/>
          <a:p>
            <a:r>
              <a:rPr lang="en-US" sz="3200" dirty="0"/>
              <a:t>This is an excellent chapter but very technical—here is the information you don’t need to read:</a:t>
            </a:r>
          </a:p>
        </p:txBody>
      </p:sp>
      <p:sp>
        <p:nvSpPr>
          <p:cNvPr id="3" name="Content Placeholder 2">
            <a:extLst>
              <a:ext uri="{FF2B5EF4-FFF2-40B4-BE49-F238E27FC236}">
                <a16:creationId xmlns:a16="http://schemas.microsoft.com/office/drawing/2014/main" id="{43A381F5-D11E-B7FD-691E-61BADAD7D0C2}"/>
              </a:ext>
            </a:extLst>
          </p:cNvPr>
          <p:cNvSpPr>
            <a:spLocks noGrp="1"/>
          </p:cNvSpPr>
          <p:nvPr>
            <p:ph idx="1"/>
          </p:nvPr>
        </p:nvSpPr>
        <p:spPr>
          <a:xfrm>
            <a:off x="333286" y="1034041"/>
            <a:ext cx="11249115" cy="5272755"/>
          </a:xfrm>
        </p:spPr>
        <p:txBody>
          <a:bodyPr/>
          <a:lstStyle/>
          <a:p>
            <a:r>
              <a:rPr lang="en-US" dirty="0"/>
              <a:t>P. 316 acute laryngitis</a:t>
            </a:r>
          </a:p>
          <a:p>
            <a:r>
              <a:rPr lang="en-US" dirty="0"/>
              <a:t>P. 319—contact ulcers, vocal fold cysts</a:t>
            </a:r>
          </a:p>
          <a:p>
            <a:r>
              <a:rPr lang="en-US" dirty="0"/>
              <a:t>P. 320 muscle tension dysphonia</a:t>
            </a:r>
          </a:p>
          <a:p>
            <a:r>
              <a:rPr lang="en-US" dirty="0"/>
              <a:t>P. 322 mutational falsetto</a:t>
            </a:r>
          </a:p>
          <a:p>
            <a:r>
              <a:rPr lang="en-US" dirty="0"/>
              <a:t>P. 323 </a:t>
            </a:r>
            <a:r>
              <a:rPr lang="en-US" dirty="0" err="1"/>
              <a:t>papillomas</a:t>
            </a:r>
            <a:endParaRPr lang="en-US" dirty="0"/>
          </a:p>
          <a:p>
            <a:r>
              <a:rPr lang="en-US" dirty="0"/>
              <a:t>P. 330 instrumental evaluation</a:t>
            </a:r>
          </a:p>
          <a:p>
            <a:r>
              <a:rPr lang="en-US" dirty="0"/>
              <a:t>Pp. 334-337 laryngectomy</a:t>
            </a:r>
          </a:p>
          <a:p>
            <a:endParaRPr lang="en-US" dirty="0"/>
          </a:p>
        </p:txBody>
      </p:sp>
    </p:spTree>
    <p:extLst>
      <p:ext uri="{BB962C8B-B14F-4D97-AF65-F5344CB8AC3E}">
        <p14:creationId xmlns:p14="http://schemas.microsoft.com/office/powerpoint/2010/main" val="11529583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07B7E-8B58-604F-3D8F-154BD40ED9D4}"/>
              </a:ext>
            </a:extLst>
          </p:cNvPr>
          <p:cNvSpPr>
            <a:spLocks noGrp="1"/>
          </p:cNvSpPr>
          <p:nvPr>
            <p:ph type="title"/>
          </p:nvPr>
        </p:nvSpPr>
        <p:spPr/>
        <p:txBody>
          <a:bodyPr/>
          <a:lstStyle/>
          <a:p>
            <a:r>
              <a:rPr lang="en-US" dirty="0"/>
              <a:t>C. Quantification of the Voice**</a:t>
            </a:r>
          </a:p>
        </p:txBody>
      </p:sp>
      <p:sp>
        <p:nvSpPr>
          <p:cNvPr id="3" name="Content Placeholder 2">
            <a:extLst>
              <a:ext uri="{FF2B5EF4-FFF2-40B4-BE49-F238E27FC236}">
                <a16:creationId xmlns:a16="http://schemas.microsoft.com/office/drawing/2014/main" id="{E2722A69-CEDC-2D32-97D4-529D1E1F8557}"/>
              </a:ext>
            </a:extLst>
          </p:cNvPr>
          <p:cNvSpPr>
            <a:spLocks noGrp="1"/>
          </p:cNvSpPr>
          <p:nvPr>
            <p:ph idx="1"/>
          </p:nvPr>
        </p:nvSpPr>
        <p:spPr/>
        <p:txBody>
          <a:bodyPr/>
          <a:lstStyle/>
          <a:p>
            <a:r>
              <a:rPr lang="en-US" dirty="0"/>
              <a:t>You do not have to know instrumental evaluations on p . 330</a:t>
            </a:r>
          </a:p>
          <a:p>
            <a:endParaRPr lang="en-US" dirty="0"/>
          </a:p>
          <a:p>
            <a:r>
              <a:rPr lang="en-US" dirty="0"/>
              <a:t>We use listening and published voice evaluations to evaluate loudness, pitch, and quality</a:t>
            </a:r>
          </a:p>
        </p:txBody>
      </p:sp>
    </p:spTree>
    <p:extLst>
      <p:ext uri="{BB962C8B-B14F-4D97-AF65-F5344CB8AC3E}">
        <p14:creationId xmlns:p14="http://schemas.microsoft.com/office/powerpoint/2010/main" val="4252651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5A8AE-A766-5F70-335C-F10B3A9C6D34}"/>
              </a:ext>
            </a:extLst>
          </p:cNvPr>
          <p:cNvSpPr>
            <a:spLocks noGrp="1"/>
          </p:cNvSpPr>
          <p:nvPr>
            <p:ph type="title"/>
          </p:nvPr>
        </p:nvSpPr>
        <p:spPr/>
        <p:txBody>
          <a:bodyPr/>
          <a:lstStyle/>
          <a:p>
            <a:r>
              <a:rPr lang="en-US" dirty="0"/>
              <a:t>We will look at the case report of J.H.—not on exam:</a:t>
            </a:r>
          </a:p>
        </p:txBody>
      </p:sp>
      <p:sp>
        <p:nvSpPr>
          <p:cNvPr id="3" name="Content Placeholder 2">
            <a:extLst>
              <a:ext uri="{FF2B5EF4-FFF2-40B4-BE49-F238E27FC236}">
                <a16:creationId xmlns:a16="http://schemas.microsoft.com/office/drawing/2014/main" id="{E423BBB4-0453-A6E9-C72C-A75C41828959}"/>
              </a:ext>
            </a:extLst>
          </p:cNvPr>
          <p:cNvSpPr>
            <a:spLocks noGrp="1"/>
          </p:cNvSpPr>
          <p:nvPr>
            <p:ph idx="1"/>
          </p:nvPr>
        </p:nvSpPr>
        <p:spPr/>
        <p:txBody>
          <a:bodyPr/>
          <a:lstStyle/>
          <a:p>
            <a:r>
              <a:rPr lang="en-US" dirty="0"/>
              <a:t>I evaluated him on a scale—totally subjective judgment </a:t>
            </a:r>
          </a:p>
          <a:p>
            <a:endParaRPr lang="en-US" dirty="0"/>
          </a:p>
          <a:p>
            <a:r>
              <a:rPr lang="en-US" dirty="0"/>
              <a:t>What was objective was the number of seconds he could do tasks</a:t>
            </a:r>
          </a:p>
        </p:txBody>
      </p:sp>
    </p:spTree>
    <p:extLst>
      <p:ext uri="{BB962C8B-B14F-4D97-AF65-F5344CB8AC3E}">
        <p14:creationId xmlns:p14="http://schemas.microsoft.com/office/powerpoint/2010/main" val="4018439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DFE11-650C-1E61-E22A-B2CF26A970F7}"/>
              </a:ext>
            </a:extLst>
          </p:cNvPr>
          <p:cNvSpPr>
            <a:spLocks noGrp="1"/>
          </p:cNvSpPr>
          <p:nvPr>
            <p:ph type="title"/>
          </p:nvPr>
        </p:nvSpPr>
        <p:spPr>
          <a:xfrm>
            <a:off x="418744" y="274638"/>
            <a:ext cx="11163656" cy="503029"/>
          </a:xfrm>
        </p:spPr>
        <p:txBody>
          <a:bodyPr>
            <a:normAutofit fontScale="90000"/>
          </a:bodyPr>
          <a:lstStyle/>
          <a:p>
            <a:r>
              <a:rPr lang="en-US" sz="3200" dirty="0"/>
              <a:t>VIII. TREATMENT FOR VOICE DISORDERS**</a:t>
            </a:r>
          </a:p>
        </p:txBody>
      </p:sp>
      <p:sp>
        <p:nvSpPr>
          <p:cNvPr id="3" name="Content Placeholder 2">
            <a:extLst>
              <a:ext uri="{FF2B5EF4-FFF2-40B4-BE49-F238E27FC236}">
                <a16:creationId xmlns:a16="http://schemas.microsoft.com/office/drawing/2014/main" id="{4911C72D-A43B-F1FB-9F84-215F03BA7B12}"/>
              </a:ext>
            </a:extLst>
          </p:cNvPr>
          <p:cNvSpPr>
            <a:spLocks noGrp="1"/>
          </p:cNvSpPr>
          <p:nvPr>
            <p:ph idx="1"/>
          </p:nvPr>
        </p:nvSpPr>
        <p:spPr>
          <a:xfrm>
            <a:off x="257174" y="777667"/>
            <a:ext cx="11783849" cy="4522997"/>
          </a:xfrm>
        </p:spPr>
        <p:txBody>
          <a:bodyPr/>
          <a:lstStyle/>
          <a:p>
            <a:r>
              <a:rPr lang="en-US" dirty="0"/>
              <a:t>A. Foundational Principles</a:t>
            </a:r>
          </a:p>
          <a:p>
            <a:r>
              <a:rPr lang="en-US" dirty="0"/>
              <a:t>Both children and adults may experience social penalties for dysphonic voices</a:t>
            </a:r>
          </a:p>
          <a:p>
            <a:endParaRPr lang="en-US" sz="1100" dirty="0"/>
          </a:p>
          <a:p>
            <a:r>
              <a:rPr lang="en-US" dirty="0"/>
              <a:t>E.g., bullied or teased</a:t>
            </a:r>
          </a:p>
          <a:p>
            <a:endParaRPr lang="en-US" sz="1200" dirty="0"/>
          </a:p>
          <a:p>
            <a:r>
              <a:rPr lang="en-US" dirty="0"/>
              <a:t>Often the cause is at least partially emotional, so counseling may be needed</a:t>
            </a:r>
          </a:p>
        </p:txBody>
      </p:sp>
    </p:spTree>
    <p:extLst>
      <p:ext uri="{BB962C8B-B14F-4D97-AF65-F5344CB8AC3E}">
        <p14:creationId xmlns:p14="http://schemas.microsoft.com/office/powerpoint/2010/main" val="289561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7CAB-7054-B797-4FCF-572001D33AFF}"/>
              </a:ext>
            </a:extLst>
          </p:cNvPr>
          <p:cNvSpPr>
            <a:spLocks noGrp="1"/>
          </p:cNvSpPr>
          <p:nvPr>
            <p:ph type="title"/>
          </p:nvPr>
        </p:nvSpPr>
        <p:spPr>
          <a:xfrm>
            <a:off x="571500" y="274638"/>
            <a:ext cx="11010900" cy="554037"/>
          </a:xfrm>
        </p:spPr>
        <p:txBody>
          <a:bodyPr>
            <a:normAutofit fontScale="90000"/>
          </a:bodyPr>
          <a:lstStyle/>
          <a:p>
            <a:r>
              <a:rPr lang="en-US" dirty="0"/>
              <a:t>B. Children**</a:t>
            </a:r>
          </a:p>
        </p:txBody>
      </p:sp>
      <p:sp>
        <p:nvSpPr>
          <p:cNvPr id="3" name="Content Placeholder 2">
            <a:extLst>
              <a:ext uri="{FF2B5EF4-FFF2-40B4-BE49-F238E27FC236}">
                <a16:creationId xmlns:a16="http://schemas.microsoft.com/office/drawing/2014/main" id="{2A182C35-842D-1CB6-102D-754D12B00064}"/>
              </a:ext>
            </a:extLst>
          </p:cNvPr>
          <p:cNvSpPr>
            <a:spLocks noGrp="1"/>
          </p:cNvSpPr>
          <p:nvPr>
            <p:ph idx="1"/>
          </p:nvPr>
        </p:nvSpPr>
        <p:spPr>
          <a:xfrm>
            <a:off x="0" y="1028700"/>
            <a:ext cx="11582400" cy="4271965"/>
          </a:xfrm>
        </p:spPr>
        <p:txBody>
          <a:bodyPr/>
          <a:lstStyle/>
          <a:p>
            <a:r>
              <a:rPr lang="en-US" dirty="0"/>
              <a:t>With preschoolers who are yelling and screaming, work primarily with the parents</a:t>
            </a:r>
          </a:p>
          <a:p>
            <a:endParaRPr lang="en-US" sz="1000" dirty="0"/>
          </a:p>
          <a:p>
            <a:r>
              <a:rPr lang="en-US" dirty="0"/>
              <a:t>Hoarseness is usually the problem—caused by vocal abuse</a:t>
            </a:r>
          </a:p>
          <a:p>
            <a:endParaRPr lang="en-US" sz="1000" dirty="0"/>
          </a:p>
          <a:p>
            <a:endParaRPr lang="en-US" sz="1100" dirty="0"/>
          </a:p>
          <a:p>
            <a:r>
              <a:rPr lang="en-US" dirty="0"/>
              <a:t>For elementary-aged children, use direct therapy where we explain the consequences of vocal behaviors and work towards modifying those behaviors</a:t>
            </a:r>
          </a:p>
          <a:p>
            <a:endParaRPr lang="en-US" dirty="0"/>
          </a:p>
        </p:txBody>
      </p:sp>
    </p:spTree>
    <p:extLst>
      <p:ext uri="{BB962C8B-B14F-4D97-AF65-F5344CB8AC3E}">
        <p14:creationId xmlns:p14="http://schemas.microsoft.com/office/powerpoint/2010/main" val="400704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4897B-6A5C-DA08-A7F5-223551A8207D}"/>
              </a:ext>
            </a:extLst>
          </p:cNvPr>
          <p:cNvSpPr>
            <a:spLocks noGrp="1"/>
          </p:cNvSpPr>
          <p:nvPr>
            <p:ph type="title"/>
          </p:nvPr>
        </p:nvSpPr>
        <p:spPr/>
        <p:txBody>
          <a:bodyPr/>
          <a:lstStyle/>
          <a:p>
            <a:r>
              <a:rPr lang="en-US" dirty="0"/>
              <a:t>Boone Voice Therapy Program for Children</a:t>
            </a:r>
          </a:p>
        </p:txBody>
      </p:sp>
      <p:pic>
        <p:nvPicPr>
          <p:cNvPr id="4" name="Content Placeholder 3">
            <a:extLst>
              <a:ext uri="{FF2B5EF4-FFF2-40B4-BE49-F238E27FC236}">
                <a16:creationId xmlns:a16="http://schemas.microsoft.com/office/drawing/2014/main" id="{DFDC6712-DF38-46A9-2615-2F9003F2F742}"/>
              </a:ext>
            </a:extLst>
          </p:cNvPr>
          <p:cNvPicPr>
            <a:picLocks noGrp="1" noChangeAspect="1"/>
          </p:cNvPicPr>
          <p:nvPr>
            <p:ph idx="1"/>
          </p:nvPr>
        </p:nvPicPr>
        <p:blipFill>
          <a:blip r:embed="rId2"/>
          <a:stretch>
            <a:fillRect/>
          </a:stretch>
        </p:blipFill>
        <p:spPr>
          <a:xfrm>
            <a:off x="4191000" y="2572544"/>
            <a:ext cx="3810000" cy="2857500"/>
          </a:xfrm>
          <a:prstGeom prst="rect">
            <a:avLst/>
          </a:prstGeom>
        </p:spPr>
      </p:pic>
    </p:spTree>
    <p:extLst>
      <p:ext uri="{BB962C8B-B14F-4D97-AF65-F5344CB8AC3E}">
        <p14:creationId xmlns:p14="http://schemas.microsoft.com/office/powerpoint/2010/main" val="14133433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2DFE5-7539-B965-FBF5-F8D250791643}"/>
              </a:ext>
            </a:extLst>
          </p:cNvPr>
          <p:cNvSpPr>
            <a:spLocks noGrp="1"/>
          </p:cNvSpPr>
          <p:nvPr>
            <p:ph type="title"/>
          </p:nvPr>
        </p:nvSpPr>
        <p:spPr>
          <a:xfrm>
            <a:off x="828942" y="274638"/>
            <a:ext cx="10753458" cy="255201"/>
          </a:xfrm>
        </p:spPr>
        <p:txBody>
          <a:bodyPr>
            <a:normAutofit fontScale="90000"/>
          </a:bodyPr>
          <a:lstStyle/>
          <a:p>
            <a:r>
              <a:rPr lang="en-US" dirty="0"/>
              <a:t>C. Adolescents and Adults**</a:t>
            </a:r>
          </a:p>
        </p:txBody>
      </p:sp>
      <p:sp>
        <p:nvSpPr>
          <p:cNvPr id="3" name="Content Placeholder 2">
            <a:extLst>
              <a:ext uri="{FF2B5EF4-FFF2-40B4-BE49-F238E27FC236}">
                <a16:creationId xmlns:a16="http://schemas.microsoft.com/office/drawing/2014/main" id="{8FCD941E-1FE0-640B-BF90-027EA83D3FFC}"/>
              </a:ext>
            </a:extLst>
          </p:cNvPr>
          <p:cNvSpPr>
            <a:spLocks noGrp="1"/>
          </p:cNvSpPr>
          <p:nvPr>
            <p:ph idx="1"/>
          </p:nvPr>
        </p:nvSpPr>
        <p:spPr>
          <a:xfrm>
            <a:off x="-94004" y="692209"/>
            <a:ext cx="11676404" cy="4608455"/>
          </a:xfrm>
        </p:spPr>
        <p:txBody>
          <a:bodyPr/>
          <a:lstStyle/>
          <a:p>
            <a:r>
              <a:rPr lang="en-US" dirty="0"/>
              <a:t>Help client id easy vs. effortful phonation—record and listen back</a:t>
            </a:r>
          </a:p>
          <a:p>
            <a:endParaRPr lang="en-US" sz="1400" dirty="0"/>
          </a:p>
          <a:p>
            <a:r>
              <a:rPr lang="en-US" dirty="0"/>
              <a:t>Vocal hygiene therapy—help person avoid yelling, hard glottal attacks, talking too much, speaking with inadequate respiratory support</a:t>
            </a:r>
          </a:p>
          <a:p>
            <a:endParaRPr lang="en-US" sz="1000" dirty="0"/>
          </a:p>
          <a:p>
            <a:r>
              <a:rPr lang="en-US" dirty="0"/>
              <a:t>Hydration is critical!</a:t>
            </a:r>
          </a:p>
        </p:txBody>
      </p:sp>
    </p:spTree>
    <p:extLst>
      <p:ext uri="{BB962C8B-B14F-4D97-AF65-F5344CB8AC3E}">
        <p14:creationId xmlns:p14="http://schemas.microsoft.com/office/powerpoint/2010/main" val="1279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DE018-489A-C4D4-CF10-840D157D8665}"/>
              </a:ext>
            </a:extLst>
          </p:cNvPr>
          <p:cNvSpPr>
            <a:spLocks noGrp="1"/>
          </p:cNvSpPr>
          <p:nvPr>
            <p:ph type="title"/>
          </p:nvPr>
        </p:nvSpPr>
        <p:spPr/>
        <p:txBody>
          <a:bodyPr/>
          <a:lstStyle/>
          <a:p>
            <a:r>
              <a:rPr lang="en-US" dirty="0"/>
              <a:t>IX. LARYNGECTOMY**</a:t>
            </a:r>
          </a:p>
        </p:txBody>
      </p:sp>
      <p:sp>
        <p:nvSpPr>
          <p:cNvPr id="3" name="Content Placeholder 2">
            <a:extLst>
              <a:ext uri="{FF2B5EF4-FFF2-40B4-BE49-F238E27FC236}">
                <a16:creationId xmlns:a16="http://schemas.microsoft.com/office/drawing/2014/main" id="{D6B8D582-F11E-A33D-7B83-72022A002FDC}"/>
              </a:ext>
            </a:extLst>
          </p:cNvPr>
          <p:cNvSpPr>
            <a:spLocks noGrp="1"/>
          </p:cNvSpPr>
          <p:nvPr>
            <p:ph idx="1"/>
          </p:nvPr>
        </p:nvSpPr>
        <p:spPr/>
        <p:txBody>
          <a:bodyPr/>
          <a:lstStyle/>
          <a:p>
            <a:r>
              <a:rPr lang="en-US" dirty="0"/>
              <a:t>You don’t need to read pages 334-337</a:t>
            </a:r>
          </a:p>
          <a:p>
            <a:endParaRPr lang="en-US" dirty="0"/>
          </a:p>
          <a:p>
            <a:r>
              <a:rPr lang="en-US" dirty="0"/>
              <a:t>For the exam, please know what is on these slides </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2732929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31A77-04DE-5919-380D-2FD120B3874F}"/>
              </a:ext>
            </a:extLst>
          </p:cNvPr>
          <p:cNvSpPr>
            <a:spLocks noGrp="1"/>
          </p:cNvSpPr>
          <p:nvPr>
            <p:ph type="title"/>
          </p:nvPr>
        </p:nvSpPr>
        <p:spPr>
          <a:xfrm>
            <a:off x="609600" y="274638"/>
            <a:ext cx="10972800" cy="658812"/>
          </a:xfrm>
        </p:spPr>
        <p:txBody>
          <a:bodyPr>
            <a:normAutofit fontScale="90000"/>
          </a:bodyPr>
          <a:lstStyle/>
          <a:p>
            <a:r>
              <a:rPr lang="en-US" dirty="0"/>
              <a:t>In cases of laryngeal cancer…</a:t>
            </a:r>
          </a:p>
        </p:txBody>
      </p:sp>
      <p:sp>
        <p:nvSpPr>
          <p:cNvPr id="5" name="Content Placeholder 4">
            <a:extLst>
              <a:ext uri="{FF2B5EF4-FFF2-40B4-BE49-F238E27FC236}">
                <a16:creationId xmlns:a16="http://schemas.microsoft.com/office/drawing/2014/main" id="{35410BBB-31DF-6D49-EB8C-685B11B4CC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805498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64687-DE5F-C222-CBB5-7CF2C40D7E8D}"/>
              </a:ext>
            </a:extLst>
          </p:cNvPr>
          <p:cNvSpPr>
            <a:spLocks noGrp="1"/>
          </p:cNvSpPr>
          <p:nvPr>
            <p:ph type="title"/>
          </p:nvPr>
        </p:nvSpPr>
        <p:spPr/>
        <p:txBody>
          <a:bodyPr/>
          <a:lstStyle/>
          <a:p>
            <a:r>
              <a:rPr lang="en-US" dirty="0"/>
              <a:t>Video of a patient using an electrolarynx:</a:t>
            </a:r>
          </a:p>
        </p:txBody>
      </p:sp>
      <p:sp>
        <p:nvSpPr>
          <p:cNvPr id="3" name="Content Placeholder 2">
            <a:extLst>
              <a:ext uri="{FF2B5EF4-FFF2-40B4-BE49-F238E27FC236}">
                <a16:creationId xmlns:a16="http://schemas.microsoft.com/office/drawing/2014/main" id="{56C4E647-E605-9EF3-FECC-A215572CD780}"/>
              </a:ext>
            </a:extLst>
          </p:cNvPr>
          <p:cNvSpPr>
            <a:spLocks noGrp="1"/>
          </p:cNvSpPr>
          <p:nvPr>
            <p:ph idx="1"/>
          </p:nvPr>
        </p:nvSpPr>
        <p:spPr/>
        <p:txBody>
          <a:bodyPr/>
          <a:lstStyle/>
          <a:p>
            <a:r>
              <a:rPr lang="en-US" dirty="0">
                <a:hlinkClick r:id="rId2"/>
              </a:rPr>
              <a:t>https://www.youtube.com/watch?v=riHLUOXt1Aw</a:t>
            </a:r>
            <a:endParaRPr lang="en-US" dirty="0"/>
          </a:p>
          <a:p>
            <a:endParaRPr lang="en-US" dirty="0"/>
          </a:p>
          <a:p>
            <a:r>
              <a:rPr lang="en-US" dirty="0"/>
              <a:t>Speaking with an electrolarynx—Mr. Albert Brooks</a:t>
            </a:r>
          </a:p>
        </p:txBody>
      </p:sp>
    </p:spTree>
    <p:extLst>
      <p:ext uri="{BB962C8B-B14F-4D97-AF65-F5344CB8AC3E}">
        <p14:creationId xmlns:p14="http://schemas.microsoft.com/office/powerpoint/2010/main" val="33466564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7CD26-2619-6479-6DB2-777A5C4C2078}"/>
              </a:ext>
            </a:extLst>
          </p:cNvPr>
          <p:cNvSpPr>
            <a:spLocks noGrp="1"/>
          </p:cNvSpPr>
          <p:nvPr>
            <p:ph type="title"/>
          </p:nvPr>
        </p:nvSpPr>
        <p:spPr>
          <a:xfrm>
            <a:off x="136733" y="274638"/>
            <a:ext cx="11445667" cy="268287"/>
          </a:xfrm>
        </p:spPr>
        <p:txBody>
          <a:bodyPr>
            <a:normAutofit fontScale="90000"/>
          </a:bodyPr>
          <a:lstStyle/>
          <a:p>
            <a:r>
              <a:rPr lang="en-US"/>
              <a:t>X</a:t>
            </a:r>
            <a:r>
              <a:rPr lang="en-US" dirty="0"/>
              <a:t>. TRANSGENDER VOICE</a:t>
            </a:r>
          </a:p>
        </p:txBody>
      </p:sp>
      <p:sp>
        <p:nvSpPr>
          <p:cNvPr id="5" name="Content Placeholder 4">
            <a:extLst>
              <a:ext uri="{FF2B5EF4-FFF2-40B4-BE49-F238E27FC236}">
                <a16:creationId xmlns:a16="http://schemas.microsoft.com/office/drawing/2014/main" id="{C84C742E-5FC8-B7C8-AB1A-837782A26ED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61116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CA206-32E8-E428-68D8-0FE306937FAF}"/>
              </a:ext>
            </a:extLst>
          </p:cNvPr>
          <p:cNvSpPr>
            <a:spLocks noGrp="1"/>
          </p:cNvSpPr>
          <p:nvPr>
            <p:ph type="title"/>
          </p:nvPr>
        </p:nvSpPr>
        <p:spPr/>
        <p:txBody>
          <a:bodyPr/>
          <a:lstStyle/>
          <a:p>
            <a:r>
              <a:rPr lang="en-US" dirty="0"/>
              <a:t>I. INTRODUCTION**</a:t>
            </a:r>
          </a:p>
        </p:txBody>
      </p:sp>
      <p:sp>
        <p:nvSpPr>
          <p:cNvPr id="3" name="Content Placeholder 2">
            <a:extLst>
              <a:ext uri="{FF2B5EF4-FFF2-40B4-BE49-F238E27FC236}">
                <a16:creationId xmlns:a16="http://schemas.microsoft.com/office/drawing/2014/main" id="{691D886C-DFFC-87BB-39B8-28BCF514EA07}"/>
              </a:ext>
            </a:extLst>
          </p:cNvPr>
          <p:cNvSpPr>
            <a:spLocks noGrp="1"/>
          </p:cNvSpPr>
          <p:nvPr>
            <p:ph idx="1"/>
          </p:nvPr>
        </p:nvSpPr>
        <p:spPr>
          <a:xfrm>
            <a:off x="350378" y="1145137"/>
            <a:ext cx="11232022" cy="4155528"/>
          </a:xfrm>
        </p:spPr>
        <p:txBody>
          <a:bodyPr/>
          <a:lstStyle/>
          <a:p>
            <a:r>
              <a:rPr lang="en-US" dirty="0"/>
              <a:t>A voice disorder is a deviation of loudness, pitch, or quality that is outside of the normal range for the person’s age, gender, or geographical and cultural background and that interferes with communication or adversely affects the speaker and/or listener</a:t>
            </a:r>
          </a:p>
          <a:p>
            <a:endParaRPr lang="en-US" dirty="0"/>
          </a:p>
          <a:p>
            <a:r>
              <a:rPr lang="en-US" dirty="0"/>
              <a:t>For me as a clinician, it is entirely up to the client—not me or the outside world!—to decide if they are unhappy with their voice. It’s very subjective.</a:t>
            </a:r>
          </a:p>
        </p:txBody>
      </p:sp>
    </p:spTree>
    <p:extLst>
      <p:ext uri="{BB962C8B-B14F-4D97-AF65-F5344CB8AC3E}">
        <p14:creationId xmlns:p14="http://schemas.microsoft.com/office/powerpoint/2010/main" val="366156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C6BDF-5F95-F625-259E-19BCCB3A4DCC}"/>
              </a:ext>
            </a:extLst>
          </p:cNvPr>
          <p:cNvSpPr>
            <a:spLocks noGrp="1"/>
          </p:cNvSpPr>
          <p:nvPr>
            <p:ph type="title"/>
          </p:nvPr>
        </p:nvSpPr>
        <p:spPr/>
        <p:txBody>
          <a:bodyPr/>
          <a:lstStyle/>
          <a:p>
            <a:r>
              <a:rPr lang="en-US" dirty="0"/>
              <a:t>Terms you might hear to describe a person with a voice disorder:</a:t>
            </a:r>
          </a:p>
        </p:txBody>
      </p:sp>
      <p:sp>
        <p:nvSpPr>
          <p:cNvPr id="5" name="Content Placeholder 4">
            <a:extLst>
              <a:ext uri="{FF2B5EF4-FFF2-40B4-BE49-F238E27FC236}">
                <a16:creationId xmlns:a16="http://schemas.microsoft.com/office/drawing/2014/main" id="{3106BEAE-AF6A-4B92-0517-73265C103B8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49955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8E8D9-1559-13FD-CDEE-FBDFA19A2F94}"/>
              </a:ext>
            </a:extLst>
          </p:cNvPr>
          <p:cNvSpPr>
            <a:spLocks noGrp="1"/>
          </p:cNvSpPr>
          <p:nvPr>
            <p:ph type="title"/>
          </p:nvPr>
        </p:nvSpPr>
        <p:spPr/>
        <p:txBody>
          <a:bodyPr/>
          <a:lstStyle/>
          <a:p>
            <a:r>
              <a:rPr lang="en-US" dirty="0"/>
              <a:t>Here are a few examples:</a:t>
            </a:r>
          </a:p>
        </p:txBody>
      </p:sp>
      <p:sp>
        <p:nvSpPr>
          <p:cNvPr id="3" name="Content Placeholder 2">
            <a:extLst>
              <a:ext uri="{FF2B5EF4-FFF2-40B4-BE49-F238E27FC236}">
                <a16:creationId xmlns:a16="http://schemas.microsoft.com/office/drawing/2014/main" id="{43DF33ED-AC71-B32F-B853-32133ABF6B97}"/>
              </a:ext>
            </a:extLst>
          </p:cNvPr>
          <p:cNvSpPr>
            <a:spLocks noGrp="1"/>
          </p:cNvSpPr>
          <p:nvPr>
            <p:ph idx="1"/>
          </p:nvPr>
        </p:nvSpPr>
        <p:spPr/>
        <p:txBody>
          <a:bodyPr/>
          <a:lstStyle/>
          <a:p>
            <a:r>
              <a:rPr lang="en-US" dirty="0">
                <a:hlinkClick r:id="rId2"/>
              </a:rPr>
              <a:t>https://www.youtube.com/watch?v=SqzfsKMaLqk</a:t>
            </a:r>
            <a:endParaRPr lang="en-US" dirty="0"/>
          </a:p>
          <a:p>
            <a:endParaRPr lang="en-US" dirty="0"/>
          </a:p>
          <a:p>
            <a:r>
              <a:rPr lang="en-US" b="1" i="0" dirty="0">
                <a:solidFill>
                  <a:srgbClr val="0F0F0F"/>
                </a:solidFill>
                <a:effectLst/>
                <a:latin typeface="YouTube Sans"/>
              </a:rPr>
              <a:t>Spasmodic Dysphonia Voice Samples</a:t>
            </a:r>
          </a:p>
          <a:p>
            <a:endParaRPr lang="en-US" dirty="0"/>
          </a:p>
        </p:txBody>
      </p:sp>
    </p:spTree>
    <p:extLst>
      <p:ext uri="{BB962C8B-B14F-4D97-AF65-F5344CB8AC3E}">
        <p14:creationId xmlns:p14="http://schemas.microsoft.com/office/powerpoint/2010/main" val="427869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FD43-D5C3-F9CB-6C1A-01C8FE47E8DC}"/>
              </a:ext>
            </a:extLst>
          </p:cNvPr>
          <p:cNvSpPr>
            <a:spLocks noGrp="1"/>
          </p:cNvSpPr>
          <p:nvPr>
            <p:ph type="title"/>
          </p:nvPr>
        </p:nvSpPr>
        <p:spPr>
          <a:xfrm>
            <a:off x="316194" y="274638"/>
            <a:ext cx="11266206" cy="494483"/>
          </a:xfrm>
        </p:spPr>
        <p:txBody>
          <a:bodyPr>
            <a:normAutofit fontScale="90000"/>
          </a:bodyPr>
          <a:lstStyle/>
          <a:p>
            <a:r>
              <a:rPr lang="en-US" sz="3600" dirty="0"/>
              <a:t>A common cause of voice problems is gastroesophageal reflux disease (GERD):**</a:t>
            </a:r>
          </a:p>
        </p:txBody>
      </p:sp>
      <p:sp>
        <p:nvSpPr>
          <p:cNvPr id="3" name="Content Placeholder 2">
            <a:extLst>
              <a:ext uri="{FF2B5EF4-FFF2-40B4-BE49-F238E27FC236}">
                <a16:creationId xmlns:a16="http://schemas.microsoft.com/office/drawing/2014/main" id="{37B71BB3-0433-2F52-A13F-B0834965118C}"/>
              </a:ext>
            </a:extLst>
          </p:cNvPr>
          <p:cNvSpPr>
            <a:spLocks noGrp="1"/>
          </p:cNvSpPr>
          <p:nvPr>
            <p:ph idx="1"/>
          </p:nvPr>
        </p:nvSpPr>
        <p:spPr>
          <a:xfrm>
            <a:off x="111095" y="1179321"/>
            <a:ext cx="11471305" cy="4121344"/>
          </a:xfrm>
        </p:spPr>
        <p:txBody>
          <a:bodyPr/>
          <a:lstStyle/>
          <a:p>
            <a:r>
              <a:rPr lang="en-US" dirty="0"/>
              <a:t>It mostly occurs at night when a person is in bed and frequently happens after a large meal</a:t>
            </a:r>
          </a:p>
          <a:p>
            <a:endParaRPr lang="en-US" sz="1000" dirty="0"/>
          </a:p>
          <a:p>
            <a:r>
              <a:rPr lang="en-US" dirty="0"/>
              <a:t>The lower esophageal valve relaxes, letting gastric acids from the stomach seep into the esophagus and travel upwards</a:t>
            </a:r>
          </a:p>
          <a:p>
            <a:endParaRPr lang="en-US" sz="1100" dirty="0"/>
          </a:p>
          <a:p>
            <a:r>
              <a:rPr lang="en-US" dirty="0"/>
              <a:t>If acid spills over into the larynx and onto the vocal folds, causing coughing and severe irritation</a:t>
            </a:r>
          </a:p>
        </p:txBody>
      </p:sp>
    </p:spTree>
    <p:extLst>
      <p:ext uri="{BB962C8B-B14F-4D97-AF65-F5344CB8AC3E}">
        <p14:creationId xmlns:p14="http://schemas.microsoft.com/office/powerpoint/2010/main" val="178361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2F74E-0AB7-5EDE-1F4C-5EA4F6D0718E}"/>
              </a:ext>
            </a:extLst>
          </p:cNvPr>
          <p:cNvSpPr>
            <a:spLocks noGrp="1"/>
          </p:cNvSpPr>
          <p:nvPr>
            <p:ph type="title"/>
          </p:nvPr>
        </p:nvSpPr>
        <p:spPr/>
        <p:txBody>
          <a:bodyPr/>
          <a:lstStyle/>
          <a:p>
            <a:r>
              <a:rPr lang="en-US" dirty="0"/>
              <a:t>We try to recommend to patients:</a:t>
            </a:r>
          </a:p>
        </p:txBody>
      </p:sp>
      <p:sp>
        <p:nvSpPr>
          <p:cNvPr id="5" name="Content Placeholder 4">
            <a:extLst>
              <a:ext uri="{FF2B5EF4-FFF2-40B4-BE49-F238E27FC236}">
                <a16:creationId xmlns:a16="http://schemas.microsoft.com/office/drawing/2014/main" id="{2DC33515-9712-2B3F-9816-CD0AE040534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46404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217</TotalTime>
  <Words>1375</Words>
  <Application>Microsoft Office PowerPoint</Application>
  <PresentationFormat>Widescreen</PresentationFormat>
  <Paragraphs>182</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Calibri Light</vt:lpstr>
      <vt:lpstr>YouTube Sans</vt:lpstr>
      <vt:lpstr>Office Theme</vt:lpstr>
      <vt:lpstr>VOICE DISORDERS IN CHILDREN AND ADULTS</vt:lpstr>
      <vt:lpstr>Outline</vt:lpstr>
      <vt:lpstr>Reflection</vt:lpstr>
      <vt:lpstr>This is an excellent chapter but very technical—here is the information you don’t need to read:</vt:lpstr>
      <vt:lpstr>I. INTRODUCTION**</vt:lpstr>
      <vt:lpstr>Terms you might hear to describe a person with a voice disorder:</vt:lpstr>
      <vt:lpstr>Here are a few examples:</vt:lpstr>
      <vt:lpstr>A common cause of voice problems is gastroesophageal reflux disease (GERD):**</vt:lpstr>
      <vt:lpstr>We try to recommend to patients:</vt:lpstr>
      <vt:lpstr>Teachers are the most likely people to have voice disorders**</vt:lpstr>
      <vt:lpstr>II. CAUSES AND CLASSIFICATION OF VOICE DISORDERS**</vt:lpstr>
      <vt:lpstr>Parkinson voice project</vt:lpstr>
      <vt:lpstr>Common causes of voice disorders:</vt:lpstr>
      <vt:lpstr>Some patients have voice disorders with both functional and organic components**</vt:lpstr>
      <vt:lpstr>Smoking…</vt:lpstr>
      <vt:lpstr>Vocal hyperfunction</vt:lpstr>
      <vt:lpstr>Vocal hypofunction</vt:lpstr>
      <vt:lpstr>III. VOICE DISORDERS RELATED TO FUNCTIONAL ETIOLOGIES AND FAULTY USAGE**</vt:lpstr>
      <vt:lpstr>The patient with vocal nodules:</vt:lpstr>
      <vt:lpstr>B. Laryngitis**</vt:lpstr>
      <vt:lpstr>C. Vocal Polyps</vt:lpstr>
      <vt:lpstr>D. Functional Aphonia**</vt:lpstr>
      <vt:lpstr>E. Functional Dysphonia</vt:lpstr>
      <vt:lpstr>IV. VOICE DISORDERS RELATED TO ORGANIC ETIOLOGIES**</vt:lpstr>
      <vt:lpstr>B. Carcinoma or Cancer**</vt:lpstr>
      <vt:lpstr>V. VOICE DISORDERS RELATED TO NEUROLOGICAL ETIOLOGIES</vt:lpstr>
      <vt:lpstr>B. Spasmodic Dysphonia</vt:lpstr>
      <vt:lpstr>Spasmodic dysphonia voice samples:</vt:lpstr>
      <vt:lpstr>C. Hypoadduction Vocal Fold Problems**</vt:lpstr>
      <vt:lpstr>Vocal fold weakness and paralysis…</vt:lpstr>
      <vt:lpstr>YouTube video--Diplophonia</vt:lpstr>
      <vt:lpstr>Bilateral vocal fold paralysis…**</vt:lpstr>
      <vt:lpstr>VI. MEDICAL ASSESSMENT OF THE VOICE**</vt:lpstr>
      <vt:lpstr>1. Indirect Laryngoscopy</vt:lpstr>
      <vt:lpstr>2. Endoscopy**</vt:lpstr>
      <vt:lpstr>The patient phonates and a video recording is made with strobe lights**</vt:lpstr>
      <vt:lpstr>3. Direct laryngoscopy</vt:lpstr>
      <vt:lpstr>VII. SLP ASSESSMENT OF THE VOICE**</vt:lpstr>
      <vt:lpstr>B. Hearing Screening</vt:lpstr>
      <vt:lpstr>C. Quantification of the Voice**</vt:lpstr>
      <vt:lpstr>We will look at the case report of J.H.—not on exam:</vt:lpstr>
      <vt:lpstr>VIII. TREATMENT FOR VOICE DISORDERS**</vt:lpstr>
      <vt:lpstr>B. Children**</vt:lpstr>
      <vt:lpstr>Boone Voice Therapy Program for Children</vt:lpstr>
      <vt:lpstr>C. Adolescents and Adults**</vt:lpstr>
      <vt:lpstr>IX. LARYNGECTOMY**</vt:lpstr>
      <vt:lpstr>In cases of laryngeal cancer…</vt:lpstr>
      <vt:lpstr>Video of a patient using an electrolarynx:</vt:lpstr>
      <vt:lpstr>X. TRANSGENDER VOICE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Roseberry-Mckibbin, Celeste</dc:creator>
  <cp:lastModifiedBy>Roseberry-Mckibbin, Celeste</cp:lastModifiedBy>
  <cp:revision>40</cp:revision>
  <cp:lastPrinted>2023-08-15T17:46:06Z</cp:lastPrinted>
  <dcterms:created xsi:type="dcterms:W3CDTF">2023-06-23T22:25:20Z</dcterms:created>
  <dcterms:modified xsi:type="dcterms:W3CDTF">2023-09-19T00:35:41Z</dcterms:modified>
</cp:coreProperties>
</file>