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57" r:id="rId4"/>
    <p:sldId id="261" r:id="rId5"/>
    <p:sldId id="265" r:id="rId6"/>
    <p:sldId id="258" r:id="rId7"/>
    <p:sldId id="262" r:id="rId8"/>
    <p:sldId id="263" r:id="rId9"/>
    <p:sldId id="264" r:id="rId10"/>
    <p:sldId id="259" r:id="rId11"/>
    <p:sldId id="266" r:id="rId12"/>
    <p:sldId id="392" r:id="rId13"/>
    <p:sldId id="267" r:id="rId14"/>
    <p:sldId id="271" r:id="rId15"/>
    <p:sldId id="274" r:id="rId16"/>
    <p:sldId id="270" r:id="rId17"/>
    <p:sldId id="275" r:id="rId18"/>
    <p:sldId id="269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60" r:id="rId28"/>
    <p:sldId id="285" r:id="rId29"/>
    <p:sldId id="286" r:id="rId30"/>
    <p:sldId id="287" r:id="rId31"/>
    <p:sldId id="282" r:id="rId32"/>
    <p:sldId id="296" r:id="rId33"/>
    <p:sldId id="288" r:id="rId34"/>
    <p:sldId id="289" r:id="rId35"/>
    <p:sldId id="290" r:id="rId36"/>
    <p:sldId id="283" r:id="rId37"/>
    <p:sldId id="284" r:id="rId38"/>
    <p:sldId id="291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2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B3E7-8627-443A-8AE7-8C53D0F4FCA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JerSu8Dx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F28D-EAAC-8B9F-5A46-7C82036D4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COGNITIVE-COMMUNICATION DISORDERS IN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BCDA3-E023-03A6-9BD2-598B05B15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16</a:t>
            </a:r>
          </a:p>
        </p:txBody>
      </p:sp>
    </p:spTree>
    <p:extLst>
      <p:ext uri="{BB962C8B-B14F-4D97-AF65-F5344CB8AC3E}">
        <p14:creationId xmlns:p14="http://schemas.microsoft.com/office/powerpoint/2010/main" val="81251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4E61-F001-845C-B336-C489EB04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FOUNDATIONS OF TRAUMATIC BRAIN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2AF1-D87E-B805-AD3B-0EF6EBC4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690687"/>
            <a:ext cx="11292840" cy="4435477"/>
          </a:xfrm>
        </p:spPr>
        <p:txBody>
          <a:bodyPr>
            <a:normAutofit/>
          </a:bodyPr>
          <a:lstStyle/>
          <a:p>
            <a:r>
              <a:rPr lang="en-US" b="1" dirty="0"/>
              <a:t>A.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1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798A-1FB3-4824-5EA3-398E0136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TBIs…**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5F47-6B4E-F925-FC41-81AE9D77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 leading cause of death in people under 35</a:t>
            </a:r>
          </a:p>
          <a:p>
            <a:endParaRPr lang="en-US" dirty="0"/>
          </a:p>
          <a:p>
            <a:r>
              <a:rPr lang="en-US" dirty="0"/>
              <a:t>After TBI, 1 in 3 have a permanent disability</a:t>
            </a:r>
          </a:p>
          <a:p>
            <a:endParaRPr lang="en-US" dirty="0"/>
          </a:p>
          <a:p>
            <a:r>
              <a:rPr lang="en-US" dirty="0"/>
              <a:t>Lifelong cognitive and communication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27259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3E67-5E1F-4156-87F8-9B88C25C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The ASHA Leader May/June 2024:**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E7689-B209-4908-B088-A4480B21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731837"/>
            <a:ext cx="6330463" cy="60206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They conducted health literacy workshops for children and teens in an at-risk area of the community—Brain Health Fair</a:t>
            </a:r>
          </a:p>
          <a:p>
            <a:endParaRPr lang="en-US" dirty="0"/>
          </a:p>
          <a:p>
            <a:r>
              <a:rPr lang="en-US" dirty="0"/>
              <a:t>There were brain-engagement stations</a:t>
            </a:r>
          </a:p>
          <a:p>
            <a:endParaRPr lang="en-US" dirty="0"/>
          </a:p>
          <a:p>
            <a:r>
              <a:rPr lang="en-US" dirty="0"/>
              <a:t>The kids loved the fair and the hands-on activities</a:t>
            </a:r>
          </a:p>
          <a:p>
            <a:endParaRPr lang="en-US" dirty="0"/>
          </a:p>
          <a:p>
            <a:r>
              <a:rPr lang="en-US" dirty="0"/>
              <a:t>We can think about these kinds of experiences to help prevent TBI for children and youth in high risk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A88FF-1C65-4F5D-BBB0-66BCA8264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8" y="962947"/>
            <a:ext cx="3931433" cy="52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501E4-5CE0-BE34-FDF3-ACC81DB2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31" y="470019"/>
            <a:ext cx="11035469" cy="5656145"/>
          </a:xfrm>
        </p:spPr>
        <p:txBody>
          <a:bodyPr>
            <a:normAutofit/>
          </a:bodyPr>
          <a:lstStyle/>
          <a:p>
            <a:r>
              <a:rPr lang="en-US" dirty="0"/>
              <a:t>B. Open Head Injury**</a:t>
            </a:r>
          </a:p>
          <a:p>
            <a:endParaRPr lang="en-US" dirty="0"/>
          </a:p>
          <a:p>
            <a:r>
              <a:rPr lang="en-US" dirty="0"/>
              <a:t>Results from skull and brain being penetrated by severe impact or projectiles (e.g., bullets, shrapnel from explosions)</a:t>
            </a:r>
          </a:p>
          <a:p>
            <a:endParaRPr lang="en-US" dirty="0"/>
          </a:p>
          <a:p>
            <a:r>
              <a:rPr lang="en-US" dirty="0"/>
              <a:t>Projectile follows a single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259C-71C7-974F-32CD-088A0D75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444381"/>
            <a:ext cx="11078198" cy="5681783"/>
          </a:xfrm>
        </p:spPr>
        <p:txBody>
          <a:bodyPr/>
          <a:lstStyle/>
          <a:p>
            <a:r>
              <a:rPr lang="en-US" dirty="0"/>
              <a:t>C. Closed Head Injury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C533-8CFE-455A-F7F9-E72400E4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there is a coup-contrecoup injury:**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AAB3-B384-E8AF-7EB9-3755EFC4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to the brain at the site of impact (coup)</a:t>
            </a:r>
          </a:p>
          <a:p>
            <a:endParaRPr lang="en-US" dirty="0"/>
          </a:p>
          <a:p>
            <a:r>
              <a:rPr lang="en-US" dirty="0"/>
              <a:t>Also the opposite side (</a:t>
            </a:r>
            <a:r>
              <a:rPr lang="en-US" dirty="0" err="1"/>
              <a:t>contrecoupe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There is tearing of axons and dendrites, hemorrhaging, etc.</a:t>
            </a:r>
          </a:p>
        </p:txBody>
      </p:sp>
    </p:spTree>
    <p:extLst>
      <p:ext uri="{BB962C8B-B14F-4D97-AF65-F5344CB8AC3E}">
        <p14:creationId xmlns:p14="http://schemas.microsoft.com/office/powerpoint/2010/main" val="6212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DFD0-E667-425A-F22A-A85046DB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435837"/>
            <a:ext cx="11018378" cy="5690328"/>
          </a:xfrm>
        </p:spPr>
        <p:txBody>
          <a:bodyPr>
            <a:normAutofit/>
          </a:bodyPr>
          <a:lstStyle/>
          <a:p>
            <a:r>
              <a:rPr lang="en-US" dirty="0"/>
              <a:t>D. Concussion/Mild Traumatic Brain Injury (MTBI)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E5B-4AE0-0B36-0073-1F7ADF53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MTBI can have negative impacts:**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E510-90FC-26CC-CED1-E0152BE8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8401"/>
            <a:ext cx="10972800" cy="4957764"/>
          </a:xfrm>
        </p:spPr>
        <p:txBody>
          <a:bodyPr>
            <a:normAutofit/>
          </a:bodyPr>
          <a:lstStyle/>
          <a:p>
            <a:r>
              <a:rPr lang="en-US" dirty="0"/>
              <a:t>At work</a:t>
            </a:r>
          </a:p>
          <a:p>
            <a:endParaRPr lang="en-US" dirty="0"/>
          </a:p>
          <a:p>
            <a:r>
              <a:rPr lang="en-US" dirty="0"/>
              <a:t>In family relationships</a:t>
            </a:r>
          </a:p>
          <a:p>
            <a:endParaRPr lang="en-US" dirty="0"/>
          </a:p>
          <a:p>
            <a:r>
              <a:rPr lang="en-US" dirty="0"/>
              <a:t>People may need a lot more rest than before</a:t>
            </a:r>
          </a:p>
          <a:p>
            <a:endParaRPr lang="en-US" dirty="0"/>
          </a:p>
          <a:p>
            <a:r>
              <a:rPr lang="en-US" dirty="0"/>
              <a:t>If frontal lobe damage, problems with memory, focus, multitasking, executive functioning</a:t>
            </a:r>
          </a:p>
          <a:p>
            <a:endParaRPr lang="en-US" dirty="0"/>
          </a:p>
          <a:p>
            <a:r>
              <a:rPr lang="en-US" dirty="0"/>
              <a:t>May be more irritable, anxious, depressed, unmotivated</a:t>
            </a:r>
          </a:p>
        </p:txBody>
      </p:sp>
    </p:spTree>
    <p:extLst>
      <p:ext uri="{BB962C8B-B14F-4D97-AF65-F5344CB8AC3E}">
        <p14:creationId xmlns:p14="http://schemas.microsoft.com/office/powerpoint/2010/main" val="9073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45E0-7B8B-B2B8-D5DF-F56C9554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8" y="393107"/>
            <a:ext cx="11009832" cy="5733057"/>
          </a:xfrm>
        </p:spPr>
        <p:txBody>
          <a:bodyPr>
            <a:normAutofit/>
          </a:bodyPr>
          <a:lstStyle/>
          <a:p>
            <a:r>
              <a:rPr lang="en-US" dirty="0"/>
              <a:t>E. Chronic Traumatic Encephalopathy (CTE)**</a:t>
            </a:r>
          </a:p>
          <a:p>
            <a:endParaRPr lang="en-US" dirty="0"/>
          </a:p>
          <a:p>
            <a:r>
              <a:rPr lang="en-US" dirty="0"/>
              <a:t>Caused by repeated mild brain traumas</a:t>
            </a:r>
          </a:p>
          <a:p>
            <a:endParaRPr lang="en-US" dirty="0"/>
          </a:p>
          <a:p>
            <a:r>
              <a:rPr lang="en-US" dirty="0"/>
              <a:t>Especially concussions in contact sports</a:t>
            </a:r>
          </a:p>
          <a:p>
            <a:endParaRPr lang="en-US" dirty="0"/>
          </a:p>
          <a:p>
            <a:r>
              <a:rPr lang="en-US" dirty="0"/>
              <a:t> CTE problems begin around 8-10 years after one experiences repeated concussions</a:t>
            </a:r>
          </a:p>
          <a:p>
            <a:endParaRPr lang="en-US" dirty="0"/>
          </a:p>
          <a:p>
            <a:r>
              <a:rPr lang="en-US" dirty="0"/>
              <a:t>Early symptoms are dizziness, headaches, impaired attention</a:t>
            </a:r>
          </a:p>
        </p:txBody>
      </p:sp>
    </p:spTree>
    <p:extLst>
      <p:ext uri="{BB962C8B-B14F-4D97-AF65-F5344CB8AC3E}">
        <p14:creationId xmlns:p14="http://schemas.microsoft.com/office/powerpoint/2010/main" val="20575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739E-9687-4278-2DEF-0E76608B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persons with CTE…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00642-EDCE-41CE-862A-F5E307F2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C940-2464-5E18-2FFD-0B6A3F02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1466-9AA5-94B1-2457-516EEE4B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56997"/>
            <a:ext cx="11218506" cy="4969168"/>
          </a:xfrm>
        </p:spPr>
        <p:txBody>
          <a:bodyPr/>
          <a:lstStyle/>
          <a:p>
            <a:r>
              <a:rPr lang="en-US" dirty="0"/>
              <a:t>I. Introduction</a:t>
            </a:r>
          </a:p>
          <a:p>
            <a:r>
              <a:rPr lang="en-US" dirty="0"/>
              <a:t>II. Right Hemisphere Disorder (RHD)</a:t>
            </a:r>
          </a:p>
          <a:p>
            <a:r>
              <a:rPr lang="en-US" dirty="0"/>
              <a:t>III. Foundations of Traumatic Brain Injury (TBI)</a:t>
            </a:r>
          </a:p>
          <a:p>
            <a:r>
              <a:rPr lang="en-US" dirty="0"/>
              <a:t>IV. Assessment of Persons with TBI</a:t>
            </a:r>
          </a:p>
          <a:p>
            <a:r>
              <a:rPr lang="en-US" dirty="0"/>
              <a:t>V. Intervention for Persons with TBI</a:t>
            </a:r>
          </a:p>
          <a:p>
            <a:r>
              <a:rPr lang="en-US" dirty="0"/>
              <a:t>VI.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A1F5-30FC-4B95-E00A-B8F6B421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 Exam:**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0B18-3F3C-38DF-561D-24BC259F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59355" cy="4525963"/>
          </a:xfrm>
        </p:spPr>
        <p:txBody>
          <a:bodyPr/>
          <a:lstStyle/>
          <a:p>
            <a:r>
              <a:rPr lang="en-US" dirty="0"/>
              <a:t>Dr. Bennet Omalu has led the way in research on American football players with CTE</a:t>
            </a:r>
          </a:p>
          <a:p>
            <a:endParaRPr lang="en-US" dirty="0"/>
          </a:p>
          <a:p>
            <a:r>
              <a:rPr lang="en-US" dirty="0"/>
              <a:t>Movie: Concussion (with Will Smith)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38EFC-71BA-6294-2475-9ABBC6AC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986" y="1268346"/>
            <a:ext cx="3817573" cy="53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9CFF-09B8-24A7-FE3D-90BE98DD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War Wounds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F149C7-0243-4351-A8FE-1462A659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82F4-9577-0B89-AB26-0BCA8998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ASSESSMENT OF PERSONS </a:t>
            </a:r>
            <a:r>
              <a:rPr lang="en-US"/>
              <a:t>WITH TBI**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6164-CC4F-E154-D0AD-15C2DE11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10640"/>
            <a:ext cx="11292840" cy="48155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A. Speech and Language Disorders</a:t>
            </a:r>
          </a:p>
          <a:p>
            <a:endParaRPr lang="en-US" dirty="0"/>
          </a:p>
          <a:p>
            <a:r>
              <a:rPr lang="en-US" dirty="0"/>
              <a:t>Difficulties with reading and writing, auditory comprehension, word finding</a:t>
            </a:r>
          </a:p>
          <a:p>
            <a:endParaRPr lang="en-US" dirty="0"/>
          </a:p>
          <a:p>
            <a:r>
              <a:rPr lang="en-US" dirty="0"/>
              <a:t>Pragmatics—social skills: difficulty interpreting others’ messages, esp. emotions, gestures, facial expressions</a:t>
            </a:r>
          </a:p>
          <a:p>
            <a:endParaRPr lang="en-US" dirty="0"/>
          </a:p>
          <a:p>
            <a:r>
              <a:rPr lang="en-US" dirty="0"/>
              <a:t>Saying inappropriate things, interrupting</a:t>
            </a:r>
          </a:p>
          <a:p>
            <a:endParaRPr lang="en-US" dirty="0"/>
          </a:p>
          <a:p>
            <a:r>
              <a:rPr lang="en-US" dirty="0"/>
              <a:t>Interpreting abstract language like making inferences</a:t>
            </a:r>
          </a:p>
          <a:p>
            <a:endParaRPr lang="en-US" dirty="0"/>
          </a:p>
          <a:p>
            <a:r>
              <a:rPr lang="en-US" dirty="0"/>
              <a:t>Difficulty with theory of mind—understanding another person’s perspective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5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F0F5-0E06-E1AC-13DE-922674FD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419879"/>
            <a:ext cx="11031894" cy="57062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B. Cognitive Impairments—difficulties with:**</a:t>
            </a:r>
          </a:p>
          <a:p>
            <a:endParaRPr lang="en-US" dirty="0"/>
          </a:p>
          <a:p>
            <a:r>
              <a:rPr lang="en-US" dirty="0"/>
              <a:t>Orientation—time, place, person, person/situation</a:t>
            </a:r>
          </a:p>
          <a:p>
            <a:endParaRPr lang="en-US" dirty="0"/>
          </a:p>
          <a:p>
            <a:r>
              <a:rPr lang="en-US" dirty="0"/>
              <a:t>Memory—acquiring and retaining information</a:t>
            </a:r>
          </a:p>
          <a:p>
            <a:endParaRPr lang="en-US" dirty="0"/>
          </a:p>
          <a:p>
            <a:r>
              <a:rPr lang="en-US" dirty="0"/>
              <a:t>Attention</a:t>
            </a:r>
          </a:p>
          <a:p>
            <a:endParaRPr lang="en-US" dirty="0"/>
          </a:p>
          <a:p>
            <a:r>
              <a:rPr lang="en-US" dirty="0"/>
              <a:t>Reasoning and problem-solving</a:t>
            </a:r>
          </a:p>
          <a:p>
            <a:endParaRPr lang="en-US" dirty="0"/>
          </a:p>
          <a:p>
            <a:r>
              <a:rPr lang="en-US" dirty="0"/>
              <a:t>Executive functioning—making and executing plans</a:t>
            </a:r>
          </a:p>
          <a:p>
            <a:endParaRPr lang="en-US" dirty="0"/>
          </a:p>
          <a:p>
            <a:r>
              <a:rPr lang="en-US" dirty="0"/>
              <a:t>Attention to details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A71DC-116A-4B7A-B639-9249C9AF9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D4C8-4C00-5E6E-4978-937027C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INTERVENTION FOR PERSONS WITH TBI**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7837-51B7-9019-C5E0-93BEA2CE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Team work is critical! Usually PT, OT, speech, psychologist, social worker, doctor</a:t>
            </a:r>
          </a:p>
          <a:p>
            <a:endParaRPr lang="en-US" dirty="0"/>
          </a:p>
          <a:p>
            <a:r>
              <a:rPr lang="en-US" dirty="0"/>
              <a:t>Must address behavioral disorders due to disinhibition</a:t>
            </a:r>
          </a:p>
          <a:p>
            <a:endParaRPr lang="en-US" dirty="0"/>
          </a:p>
          <a:p>
            <a:r>
              <a:rPr lang="en-US" dirty="0"/>
              <a:t>Overall goals: 1) improve physical, cognitive, and psychosocial functioning; 2) foster independence; 3) facilitate integration into community</a:t>
            </a:r>
          </a:p>
          <a:p>
            <a:endParaRPr lang="en-US" dirty="0"/>
          </a:p>
          <a:p>
            <a:r>
              <a:rPr lang="en-US" dirty="0"/>
              <a:t>Tx: regain lost skills, compensate for permanent damage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A52E-25DA-0B01-DBB8-EFE84F5B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EADD5-646C-4D18-BF5F-E084BEF4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4EDE-2510-D176-E4B3-D835A86B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VI. </a:t>
            </a:r>
            <a:r>
              <a:rPr lang="en-US" dirty="0"/>
              <a:t>DEMENTIA**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5CED-2D63-57CB-6625-51B77F03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Introduction</a:t>
            </a:r>
          </a:p>
          <a:p>
            <a:endParaRPr lang="en-US" dirty="0"/>
          </a:p>
          <a:p>
            <a:r>
              <a:rPr lang="en-US" dirty="0"/>
              <a:t>Syndrome caused by a progressive neurological disease </a:t>
            </a:r>
          </a:p>
          <a:p>
            <a:endParaRPr lang="en-US" dirty="0"/>
          </a:p>
          <a:p>
            <a:r>
              <a:rPr lang="en-US" dirty="0"/>
              <a:t>Intellectual, cognitive, communicative, behavioral, and personality deterioration</a:t>
            </a:r>
          </a:p>
          <a:p>
            <a:endParaRPr lang="en-US" dirty="0"/>
          </a:p>
          <a:p>
            <a:r>
              <a:rPr lang="en-US" dirty="0"/>
              <a:t>Patient shows significant decline from previous level of performance in areas like memory, language, attention, etc.</a:t>
            </a:r>
          </a:p>
          <a:p>
            <a:endParaRPr lang="en-US" dirty="0"/>
          </a:p>
          <a:p>
            <a:r>
              <a:rPr lang="en-US" dirty="0"/>
              <a:t>Deficits interfere with carrying out activities of daily living (ADL)</a:t>
            </a:r>
          </a:p>
        </p:txBody>
      </p:sp>
    </p:spTree>
    <p:extLst>
      <p:ext uri="{BB962C8B-B14F-4D97-AF65-F5344CB8AC3E}">
        <p14:creationId xmlns:p14="http://schemas.microsoft.com/office/powerpoint/2010/main" val="242082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F8E5-32D0-6BED-9F11-D6A11B83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won’t use the term senility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01123D-C959-47C7-BDA1-429BD587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3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5087-8507-F8E3-22B0-3A6BE4E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reserve:**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3EE1-BE84-183E-6DAD-8399F077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09041"/>
            <a:ext cx="11074400" cy="4917124"/>
          </a:xfrm>
        </p:spPr>
        <p:txBody>
          <a:bodyPr>
            <a:normAutofit/>
          </a:bodyPr>
          <a:lstStyle/>
          <a:p>
            <a:r>
              <a:rPr lang="en-US" dirty="0"/>
              <a:t>Brain’s resilience—ability to cope with increasing damage while still functioning adequately</a:t>
            </a:r>
          </a:p>
          <a:p>
            <a:endParaRPr lang="en-US" dirty="0"/>
          </a:p>
          <a:p>
            <a:r>
              <a:rPr lang="en-US" dirty="0"/>
              <a:t>Based on education, new learning, new experiences</a:t>
            </a:r>
          </a:p>
          <a:p>
            <a:endParaRPr lang="en-US" dirty="0"/>
          </a:p>
          <a:p>
            <a:r>
              <a:rPr lang="en-US" dirty="0"/>
              <a:t>Higher cognitive reserve: those with advanced education, cognitively complex and challenging professions</a:t>
            </a:r>
          </a:p>
          <a:p>
            <a:endParaRPr lang="en-US" dirty="0"/>
          </a:p>
          <a:p>
            <a:r>
              <a:rPr lang="en-US" dirty="0"/>
              <a:t>Someone might have Alzheimer’s but not show it because of large cognitive reserve</a:t>
            </a:r>
          </a:p>
        </p:txBody>
      </p:sp>
    </p:spTree>
    <p:extLst>
      <p:ext uri="{BB962C8B-B14F-4D97-AF65-F5344CB8AC3E}">
        <p14:creationId xmlns:p14="http://schemas.microsoft.com/office/powerpoint/2010/main" val="32166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815B-B998-62B6-6BD4-6CAC1CB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INTRODUCTION**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1B31-48FF-9435-FA32-765D8DA7F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Cognitive communication disorders are language problems that occur secondary to cognitive impairment</a:t>
            </a:r>
          </a:p>
          <a:p>
            <a:endParaRPr lang="en-US" dirty="0"/>
          </a:p>
          <a:p>
            <a:r>
              <a:rPr lang="en-US" dirty="0"/>
              <a:t>Impaired ability to process and use incoming information for member, reasoning, judgment, organization of information, and problem-solving</a:t>
            </a:r>
          </a:p>
          <a:p>
            <a:endParaRPr lang="en-US" dirty="0"/>
          </a:p>
          <a:p>
            <a:r>
              <a:rPr lang="en-US" dirty="0"/>
              <a:t>Most common etiologies: traumatic brain injury (TBI), right-hemisphere damage, dementia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8538-54EF-DADF-7768-E08D1C76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(not on exam) It’s like having a lot of money in the bank:**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86A6-D0F2-243E-D6D4-59F58A59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start with lots of money, when some is withdrawn, it won’t be as noticeable</a:t>
            </a:r>
          </a:p>
          <a:p>
            <a:endParaRPr lang="en-US" dirty="0"/>
          </a:p>
          <a:p>
            <a:r>
              <a:rPr lang="en-US" dirty="0"/>
              <a:t>Catherine: nurse, traveled a lot, very active in her church and with her family: $500 in “brain bank”</a:t>
            </a:r>
          </a:p>
          <a:p>
            <a:endParaRPr lang="en-US" dirty="0"/>
          </a:p>
          <a:p>
            <a:r>
              <a:rPr lang="en-US" dirty="0"/>
              <a:t>Mary: terminated high school early, watched lots of TV all her life, not active--$200 in “brain bank”</a:t>
            </a:r>
          </a:p>
        </p:txBody>
      </p:sp>
    </p:spTree>
    <p:extLst>
      <p:ext uri="{BB962C8B-B14F-4D97-AF65-F5344CB8AC3E}">
        <p14:creationId xmlns:p14="http://schemas.microsoft.com/office/powerpoint/2010/main" val="276980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F051-50E1-796C-5743-F5841A75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Alzheimer’s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5D81-B120-C5DC-0D12-01D651375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E8DE-6388-B8FE-184F-42809BDD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Mom, Alzheimer’s, and a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644C-1CA1-46B7-2AE5-E69185AF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https://www.youtube.com/watch?v=iJJerSu8DxE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9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2774-CF9B-F5FD-F4CA-3B0EC8C4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I: Mild Alzheimer’s:**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823E2-B78F-5075-D352-4F651023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166327"/>
            <a:ext cx="10972800" cy="54170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Disorientation</a:t>
            </a:r>
          </a:p>
          <a:p>
            <a:endParaRPr lang="en-US" dirty="0"/>
          </a:p>
          <a:p>
            <a:r>
              <a:rPr lang="en-US" dirty="0"/>
              <a:t>Lost while driving on familiar streets</a:t>
            </a:r>
          </a:p>
          <a:p>
            <a:endParaRPr lang="en-US" dirty="0"/>
          </a:p>
          <a:p>
            <a:r>
              <a:rPr lang="en-US" dirty="0"/>
              <a:t>Impaired working memory</a:t>
            </a:r>
          </a:p>
          <a:p>
            <a:endParaRPr lang="en-US" dirty="0"/>
          </a:p>
          <a:p>
            <a:r>
              <a:rPr lang="en-US" dirty="0"/>
              <a:t>Putting items in inappropriate places</a:t>
            </a:r>
          </a:p>
          <a:p>
            <a:endParaRPr lang="en-US" dirty="0"/>
          </a:p>
          <a:p>
            <a:r>
              <a:rPr lang="en-US" dirty="0"/>
              <a:t>Mood swings</a:t>
            </a:r>
          </a:p>
          <a:p>
            <a:endParaRPr lang="en-US" dirty="0"/>
          </a:p>
          <a:p>
            <a:r>
              <a:rPr lang="en-US" dirty="0"/>
              <a:t>May take out frustration and anger on family and colleagues</a:t>
            </a:r>
          </a:p>
        </p:txBody>
      </p:sp>
    </p:spTree>
    <p:extLst>
      <p:ext uri="{BB962C8B-B14F-4D97-AF65-F5344CB8AC3E}">
        <p14:creationId xmlns:p14="http://schemas.microsoft.com/office/powerpoint/2010/main" val="6352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950F-5DA2-DE51-1009-BCF0C6F1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II: Moderate-Middle Stage Alzheimer’s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E315C-24D6-4247-882E-DFCB3576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42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0370-A271-8B06-1094-55D459CF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III: Severe-Late Stage Alzheimer’s**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F81F-43D8-0F2E-AD25-13E3F9CA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 needs maximal assistance for ADL</a:t>
            </a:r>
          </a:p>
          <a:p>
            <a:endParaRPr lang="en-US" dirty="0"/>
          </a:p>
          <a:p>
            <a:r>
              <a:rPr lang="en-US" dirty="0"/>
              <a:t>Minimal/no memory, verbal communication</a:t>
            </a:r>
          </a:p>
          <a:p>
            <a:endParaRPr lang="en-US" dirty="0"/>
          </a:p>
          <a:p>
            <a:r>
              <a:rPr lang="en-US" dirty="0"/>
              <a:t>Difficulty recognizing others, self (in mirror)</a:t>
            </a:r>
          </a:p>
          <a:p>
            <a:endParaRPr lang="en-US" dirty="0"/>
          </a:p>
          <a:p>
            <a:r>
              <a:rPr lang="en-US" dirty="0"/>
              <a:t>Difficulty chewing and swallowing</a:t>
            </a:r>
          </a:p>
          <a:p>
            <a:endParaRPr lang="en-US" dirty="0"/>
          </a:p>
          <a:p>
            <a:r>
              <a:rPr lang="en-US" dirty="0"/>
              <a:t>Average life span after diagnosis is 4-7 years</a:t>
            </a:r>
          </a:p>
        </p:txBody>
      </p:sp>
    </p:spTree>
    <p:extLst>
      <p:ext uri="{BB962C8B-B14F-4D97-AF65-F5344CB8AC3E}">
        <p14:creationId xmlns:p14="http://schemas.microsoft.com/office/powerpoint/2010/main" val="20875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28E3-794B-802D-CDF1-8980C3A6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Communication Tips—When Interacting with Older People and Those with Dementia**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A0ED-C81B-601F-DD9D-5EBF7D5E6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and write down instructions</a:t>
            </a:r>
          </a:p>
          <a:p>
            <a:r>
              <a:rPr lang="en-US" dirty="0"/>
              <a:t> Allow extra time</a:t>
            </a:r>
          </a:p>
          <a:p>
            <a:r>
              <a:rPr lang="en-US" dirty="0"/>
              <a:t>Minimize distractions</a:t>
            </a:r>
          </a:p>
          <a:p>
            <a:r>
              <a:rPr lang="en-US" dirty="0"/>
              <a:t>Speak slowly and be loud enough</a:t>
            </a:r>
          </a:p>
          <a:p>
            <a:r>
              <a:rPr lang="en-US" dirty="0"/>
              <a:t>Frequently summarize most important points</a:t>
            </a:r>
          </a:p>
          <a:p>
            <a:r>
              <a:rPr lang="en-US" dirty="0"/>
              <a:t>Stick to one topic at a time</a:t>
            </a:r>
          </a:p>
          <a:p>
            <a:r>
              <a:rPr lang="en-US" dirty="0"/>
              <a:t>Use short, simple words and sentences</a:t>
            </a:r>
          </a:p>
          <a:p>
            <a:r>
              <a:rPr lang="en-US" dirty="0"/>
              <a:t>Pause!</a:t>
            </a:r>
          </a:p>
        </p:txBody>
      </p:sp>
    </p:spTree>
    <p:extLst>
      <p:ext uri="{BB962C8B-B14F-4D97-AF65-F5344CB8AC3E}">
        <p14:creationId xmlns:p14="http://schemas.microsoft.com/office/powerpoint/2010/main" val="392276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8773-2828-546B-E9B2-99D0BCD5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744200" cy="791872"/>
          </a:xfrm>
        </p:spPr>
        <p:txBody>
          <a:bodyPr/>
          <a:lstStyle/>
          <a:p>
            <a:r>
              <a:rPr lang="en-US" dirty="0"/>
              <a:t>D. Assessment and Treatment**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E41F5-7C34-67AF-D4B1-2DD67F8F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997"/>
            <a:ext cx="10972800" cy="49691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Diagnosis made by physicians and psychologists</a:t>
            </a:r>
          </a:p>
          <a:p>
            <a:endParaRPr lang="en-US" dirty="0"/>
          </a:p>
          <a:p>
            <a:r>
              <a:rPr lang="en-US" dirty="0"/>
              <a:t>We evaluate language, cognition, swallowing</a:t>
            </a:r>
          </a:p>
          <a:p>
            <a:endParaRPr lang="en-US" dirty="0"/>
          </a:p>
          <a:p>
            <a:r>
              <a:rPr lang="en-US" dirty="0"/>
              <a:t>For the exam, no names of tests on p. 418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Goals are to 1) maximize current abilities and 2) slow down the progression of deteriorating abilities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Counseling the family is key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Helping with quality of life for patient and family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36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266A-38B9-FB18-55A6-0ADB741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I’ve frequently seen that…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8692E-38BF-40DE-870B-E4FD376A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4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C940-2464-5E18-2FFD-0B6A3F02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1466-9AA5-94B1-2457-516EEE4B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56997"/>
            <a:ext cx="11218506" cy="4969168"/>
          </a:xfrm>
        </p:spPr>
        <p:txBody>
          <a:bodyPr/>
          <a:lstStyle/>
          <a:p>
            <a:r>
              <a:rPr lang="en-US" dirty="0"/>
              <a:t>I. Introduction</a:t>
            </a:r>
          </a:p>
          <a:p>
            <a:r>
              <a:rPr lang="en-US" dirty="0"/>
              <a:t>II. Right Hemisphere Disorder (RHD)</a:t>
            </a:r>
          </a:p>
          <a:p>
            <a:r>
              <a:rPr lang="en-US" dirty="0"/>
              <a:t>III. Foundations of Traumatic Brain Injury (TBI)</a:t>
            </a:r>
          </a:p>
          <a:p>
            <a:r>
              <a:rPr lang="en-US" dirty="0"/>
              <a:t>IV. Assessment of Persons with TBI</a:t>
            </a:r>
          </a:p>
          <a:p>
            <a:r>
              <a:rPr lang="en-US" dirty="0"/>
              <a:t>V. Intervention for Persons with TBI</a:t>
            </a:r>
          </a:p>
          <a:p>
            <a:r>
              <a:rPr lang="en-US" dirty="0"/>
              <a:t>VI.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6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6163-1836-5BE3-774C-B526E982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6EE719-DCE6-48FB-B9F5-7C26CF365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AD3D-E096-1614-28AC-7AAB7914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E4087-73E6-4330-B536-82061E13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0243-F89B-AB44-FEB2-D9E70739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RIGHT HEMISPHERE DISORDER (RHD)**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7B2A1-627B-884E-9B5D-96D30CFC3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Right hemisphere important for attention, emotions, orientation, semantic and pragmatic communication skills</a:t>
            </a:r>
          </a:p>
          <a:p>
            <a:endParaRPr lang="en-US" dirty="0"/>
          </a:p>
          <a:p>
            <a:r>
              <a:rPr lang="en-US" dirty="0"/>
              <a:t>Patient may have difficulties with reasoning and problem-solving, attention, memory, orientation, and executive functioning</a:t>
            </a:r>
          </a:p>
        </p:txBody>
      </p:sp>
    </p:spTree>
    <p:extLst>
      <p:ext uri="{BB962C8B-B14F-4D97-AF65-F5344CB8AC3E}">
        <p14:creationId xmlns:p14="http://schemas.microsoft.com/office/powerpoint/2010/main" val="239669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F002-4484-61C7-A8E7-90E84434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RHD communication impairments can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FF8AA-0578-4631-A452-64D23704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5BAF-822C-1189-A912-345947FD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RHD challenges:**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3F2C-E123-F921-3549-B0D6BA6D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187865"/>
            <a:ext cx="11146564" cy="4938299"/>
          </a:xfrm>
        </p:spPr>
        <p:txBody>
          <a:bodyPr>
            <a:normAutofit/>
          </a:bodyPr>
          <a:lstStyle/>
          <a:p>
            <a:r>
              <a:rPr lang="en-US" dirty="0"/>
              <a:t>Violating pragmatics rules—interrupting, changing topics, not understanding humor</a:t>
            </a:r>
          </a:p>
          <a:p>
            <a:endParaRPr lang="en-US" dirty="0"/>
          </a:p>
          <a:p>
            <a:r>
              <a:rPr lang="en-US" dirty="0"/>
              <a:t>Visual-spatial impairment—get lost easily</a:t>
            </a:r>
          </a:p>
          <a:p>
            <a:endParaRPr lang="en-US" dirty="0"/>
          </a:p>
          <a:p>
            <a:r>
              <a:rPr lang="en-US" dirty="0"/>
              <a:t>Difficulty recognizing familiar faces, even family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Left side neglect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41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117-A2FA-BBEA-335A-58482DBD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page 412:**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0914-33F8-E7A1-2156-9021198F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know the names of the actual tests we administer </a:t>
            </a:r>
          </a:p>
        </p:txBody>
      </p:sp>
    </p:spTree>
    <p:extLst>
      <p:ext uri="{BB962C8B-B14F-4D97-AF65-F5344CB8AC3E}">
        <p14:creationId xmlns:p14="http://schemas.microsoft.com/office/powerpoint/2010/main" val="260701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1143</Words>
  <Application>Microsoft Office PowerPoint</Application>
  <PresentationFormat>Widescreen</PresentationFormat>
  <Paragraphs>204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COGNITIVE-COMMUNICATION DISORDERS IN ADULTS</vt:lpstr>
      <vt:lpstr>Outline</vt:lpstr>
      <vt:lpstr>I. INTRODUCTION**</vt:lpstr>
      <vt:lpstr>Challenges include:</vt:lpstr>
      <vt:lpstr>PowerPoint Presentation</vt:lpstr>
      <vt:lpstr>II. RIGHT HEMISPHERE DISORDER (RHD)**</vt:lpstr>
      <vt:lpstr>RHD communication impairments can include:</vt:lpstr>
      <vt:lpstr>More RHD challenges:**</vt:lpstr>
      <vt:lpstr>On page 412:**</vt:lpstr>
      <vt:lpstr>III. FOUNDATIONS OF TRAUMATIC BRAIN INJURY</vt:lpstr>
      <vt:lpstr>TBIs…**</vt:lpstr>
      <vt:lpstr>The ASHA Leader May/June 2024:**</vt:lpstr>
      <vt:lpstr>PowerPoint Presentation</vt:lpstr>
      <vt:lpstr>PowerPoint Presentation</vt:lpstr>
      <vt:lpstr>Sometimes there is a coup-contrecoup injury:**</vt:lpstr>
      <vt:lpstr>PowerPoint Presentation</vt:lpstr>
      <vt:lpstr>MTBI can have negative impacts:**</vt:lpstr>
      <vt:lpstr>PowerPoint Presentation</vt:lpstr>
      <vt:lpstr>For persons with CTE…</vt:lpstr>
      <vt:lpstr>Not on Exam:**</vt:lpstr>
      <vt:lpstr>E. War Wounds</vt:lpstr>
      <vt:lpstr>IV. ASSESSMENT OF PERSONS WITH TBI**</vt:lpstr>
      <vt:lpstr>PowerPoint Presentation</vt:lpstr>
      <vt:lpstr>PowerPoint Presentation</vt:lpstr>
      <vt:lpstr>V. INTERVENTION FOR PERSONS WITH TBI**</vt:lpstr>
      <vt:lpstr>Cognitive rehabilitation:</vt:lpstr>
      <vt:lpstr>VI. DEMENTIA**</vt:lpstr>
      <vt:lpstr>We won’t use the term senility </vt:lpstr>
      <vt:lpstr>Cognitive reserve:**</vt:lpstr>
      <vt:lpstr>(not on exam) It’s like having a lot of money in the bank:**</vt:lpstr>
      <vt:lpstr>B. Alzheimer’s Disease</vt:lpstr>
      <vt:lpstr>Mom, Alzheimer’s, and a Conversation</vt:lpstr>
      <vt:lpstr>Stage I: Mild Alzheimer’s:**</vt:lpstr>
      <vt:lpstr>Stage II: Moderate-Middle Stage Alzheimer’s</vt:lpstr>
      <vt:lpstr>Stage III: Severe-Late Stage Alzheimer’s**</vt:lpstr>
      <vt:lpstr>C. Communication Tips—When Interacting with Older People and Those with Dementia**</vt:lpstr>
      <vt:lpstr>D. Assessment and Treatment**</vt:lpstr>
      <vt:lpstr>I’ve frequently seen that…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48</cp:revision>
  <dcterms:created xsi:type="dcterms:W3CDTF">2023-06-23T22:29:09Z</dcterms:created>
  <dcterms:modified xsi:type="dcterms:W3CDTF">2024-06-01T15:54:58Z</dcterms:modified>
</cp:coreProperties>
</file>