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sldIdLst>
    <p:sldId id="256" r:id="rId2"/>
    <p:sldId id="257" r:id="rId3"/>
    <p:sldId id="258" r:id="rId4"/>
    <p:sldId id="460" r:id="rId5"/>
    <p:sldId id="468" r:id="rId6"/>
    <p:sldId id="464" r:id="rId7"/>
    <p:sldId id="465" r:id="rId8"/>
    <p:sldId id="466" r:id="rId9"/>
    <p:sldId id="467" r:id="rId10"/>
    <p:sldId id="469" r:id="rId11"/>
    <p:sldId id="470" r:id="rId12"/>
    <p:sldId id="471" r:id="rId13"/>
    <p:sldId id="472" r:id="rId14"/>
    <p:sldId id="473" r:id="rId15"/>
    <p:sldId id="474" r:id="rId16"/>
    <p:sldId id="475" r:id="rId17"/>
    <p:sldId id="476" r:id="rId18"/>
    <p:sldId id="261" r:id="rId19"/>
    <p:sldId id="262" r:id="rId20"/>
    <p:sldId id="478" r:id="rId21"/>
    <p:sldId id="479" r:id="rId22"/>
    <p:sldId id="480" r:id="rId23"/>
    <p:sldId id="260" r:id="rId24"/>
    <p:sldId id="459" r:id="rId25"/>
    <p:sldId id="450" r:id="rId26"/>
    <p:sldId id="458" r:id="rId27"/>
    <p:sldId id="442" r:id="rId28"/>
    <p:sldId id="443" r:id="rId29"/>
    <p:sldId id="444" r:id="rId30"/>
    <p:sldId id="445" r:id="rId31"/>
    <p:sldId id="448" r:id="rId32"/>
    <p:sldId id="452" r:id="rId33"/>
    <p:sldId id="453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5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eberry-Mckibbin, Celeste" userId="c1c0be33-cbd2-4b1b-a17b-0c3ab7a2a431" providerId="ADAL" clId="{3CBD1C78-D472-4A3A-A9ED-E96763321AF7}"/>
    <pc:docChg chg="custSel modSld">
      <pc:chgData name="Roseberry-Mckibbin, Celeste" userId="c1c0be33-cbd2-4b1b-a17b-0c3ab7a2a431" providerId="ADAL" clId="{3CBD1C78-D472-4A3A-A9ED-E96763321AF7}" dt="2023-12-17T19:09:42.265" v="1" actId="478"/>
      <pc:docMkLst>
        <pc:docMk/>
      </pc:docMkLst>
      <pc:sldChg chg="delSp modSp mod">
        <pc:chgData name="Roseberry-Mckibbin, Celeste" userId="c1c0be33-cbd2-4b1b-a17b-0c3ab7a2a431" providerId="ADAL" clId="{3CBD1C78-D472-4A3A-A9ED-E96763321AF7}" dt="2023-12-17T19:09:42.265" v="1" actId="478"/>
        <pc:sldMkLst>
          <pc:docMk/>
          <pc:sldMk cId="3426389382" sldId="256"/>
        </pc:sldMkLst>
        <pc:spChg chg="mod">
          <ac:chgData name="Roseberry-Mckibbin, Celeste" userId="c1c0be33-cbd2-4b1b-a17b-0c3ab7a2a431" providerId="ADAL" clId="{3CBD1C78-D472-4A3A-A9ED-E96763321AF7}" dt="2023-12-17T19:09:37.517" v="0" actId="14100"/>
          <ac:spMkLst>
            <pc:docMk/>
            <pc:sldMk cId="3426389382" sldId="256"/>
            <ac:spMk id="2" creationId="{3A89DBAB-6D2F-317D-0E5E-B59E4A48C69D}"/>
          </ac:spMkLst>
        </pc:spChg>
        <pc:picChg chg="del">
          <ac:chgData name="Roseberry-Mckibbin, Celeste" userId="c1c0be33-cbd2-4b1b-a17b-0c3ab7a2a431" providerId="ADAL" clId="{3CBD1C78-D472-4A3A-A9ED-E96763321AF7}" dt="2023-12-17T19:09:42.265" v="1" actId="478"/>
          <ac:picMkLst>
            <pc:docMk/>
            <pc:sldMk cId="3426389382" sldId="256"/>
            <ac:picMk id="4" creationId="{1FAB4C53-02DD-6AC3-85D7-DA510ED02F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12/17/2023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823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4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1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54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4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5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5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2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12/17/2023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9DBAB-6D2F-317D-0E5E-B59E4A48C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338" y="168677"/>
            <a:ext cx="4831861" cy="2441661"/>
          </a:xfrm>
        </p:spPr>
        <p:txBody>
          <a:bodyPr>
            <a:normAutofit/>
          </a:bodyPr>
          <a:lstStyle/>
          <a:p>
            <a:r>
              <a:rPr lang="en-US" dirty="0"/>
              <a:t>The Professionals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1A23F-DFEA-D97D-EE88-00E8FA25E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3480" y="2938510"/>
            <a:ext cx="3313220" cy="2547892"/>
          </a:xfrm>
        </p:spPr>
        <p:txBody>
          <a:bodyPr>
            <a:normAutofit/>
          </a:bodyPr>
          <a:lstStyle/>
          <a:p>
            <a:r>
              <a:rPr lang="en-US" sz="4000" dirty="0"/>
              <a:t>Chapter 2</a:t>
            </a:r>
          </a:p>
        </p:txBody>
      </p:sp>
    </p:spTree>
    <p:extLst>
      <p:ext uri="{BB962C8B-B14F-4D97-AF65-F5344CB8AC3E}">
        <p14:creationId xmlns:p14="http://schemas.microsoft.com/office/powerpoint/2010/main" val="3426389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2B84A-DB91-D155-A5A0-4917C0A0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846" y="274638"/>
            <a:ext cx="10864553" cy="699583"/>
          </a:xfrm>
        </p:spPr>
        <p:txBody>
          <a:bodyPr/>
          <a:lstStyle/>
          <a:p>
            <a:r>
              <a:rPr lang="en-US" sz="3200" dirty="0"/>
              <a:t>III. SPEECH-LANGUAGE PATHOLOGISTS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D620CE-8B79-CDBD-565F-5E6D0CB80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4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02CDD-B1E7-F06E-AE68-0BBC9A2F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 AUDIOLOGISTS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534656-F854-94CD-CE46-C138EFF30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9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5CC3-E035-041B-F0EB-DE47BC01C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audiologists, employment opportunities are growing fast: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80108D-6AB8-9006-5294-B8EF36BE7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78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88B91-7844-2C57-7367-CD27EEF3A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https://www.theguardian.com/society/2022/nov/15/one-billion-young-people-risk-hearing-loss-from-loud-music**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BED3D-5118-20AA-2C87-1A94850F4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3883026"/>
          </a:xfrm>
        </p:spPr>
        <p:txBody>
          <a:bodyPr/>
          <a:lstStyle/>
          <a:p>
            <a:pPr algn="l" fontAlgn="base"/>
            <a:r>
              <a:rPr lang="en-US" b="0" i="0" dirty="0">
                <a:solidFill>
                  <a:srgbClr val="121212"/>
                </a:solidFill>
                <a:effectLst/>
                <a:latin typeface="GuardianTextEgyptian"/>
              </a:rPr>
              <a:t>More than 1 billion teenagers and young adults worldwide may be at risk of hearing loss because of their use of headphones, earphones and earbuds and attendance at loud music venues, a study suggests.</a:t>
            </a:r>
          </a:p>
          <a:p>
            <a:pPr algn="l" fontAlgn="base"/>
            <a:r>
              <a:rPr lang="en-US" b="0" i="0" dirty="0">
                <a:solidFill>
                  <a:srgbClr val="121212"/>
                </a:solidFill>
                <a:effectLst/>
                <a:latin typeface="GuardianTextEgyptian"/>
              </a:rPr>
              <a:t>An international team of researchers estimate that 24% of 12- to 34-year-olds are listening to music on personal listening devices at an “unsafe level”.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92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49439-C927-7D2B-C7A9-BD1B80BFE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740" y="274638"/>
            <a:ext cx="11257660" cy="827769"/>
          </a:xfrm>
        </p:spPr>
        <p:txBody>
          <a:bodyPr/>
          <a:lstStyle/>
          <a:p>
            <a:r>
              <a:rPr lang="en-US" sz="3200" dirty="0"/>
              <a:t>V. SPEECH-LANGUAGE PATHOLOGY ASSISTANTS (SLPAs)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5F7125E-340F-8900-2017-4AC4FF1DB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839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23D8D-B4DC-62FA-39F6-5F882F8B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664" y="274638"/>
            <a:ext cx="10898736" cy="45175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VI. IMPACTS OF A PANDEMIC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35AFB3C-F956-59A1-174F-C5F7740B8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86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E66D1-BFE0-A4FC-A4B7-041E41DFB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27" y="274638"/>
            <a:ext cx="11129473" cy="494483"/>
          </a:xfrm>
        </p:spPr>
        <p:txBody>
          <a:bodyPr>
            <a:normAutofit fontScale="90000"/>
          </a:bodyPr>
          <a:lstStyle/>
          <a:p>
            <a:r>
              <a:rPr lang="en-US" dirty="0"/>
              <a:t>Not on exam:**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319B9-B4D7-D001-11E7-8F28D2063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832" y="880217"/>
            <a:ext cx="11240568" cy="4420447"/>
          </a:xfrm>
        </p:spPr>
        <p:txBody>
          <a:bodyPr/>
          <a:lstStyle/>
          <a:p>
            <a:r>
              <a:rPr lang="en-US" dirty="0"/>
              <a:t>Right now, my greatest life mission is services for young children (primarily those in under resourced areas) impacted by the pandemic</a:t>
            </a:r>
          </a:p>
          <a:p>
            <a:endParaRPr lang="en-US" dirty="0"/>
          </a:p>
          <a:p>
            <a:r>
              <a:rPr lang="en-US" dirty="0"/>
              <a:t>Statistics indicate that since 2020, speech and language delays in babies and young children have more than doubled</a:t>
            </a:r>
          </a:p>
          <a:p>
            <a:endParaRPr lang="en-US" dirty="0"/>
          </a:p>
          <a:p>
            <a:r>
              <a:rPr lang="en-US" dirty="0"/>
              <a:t>In some areas of the world like South Africa, children’s speech and language skills are more than 3 years behind</a:t>
            </a:r>
          </a:p>
        </p:txBody>
      </p:sp>
    </p:spTree>
    <p:extLst>
      <p:ext uri="{BB962C8B-B14F-4D97-AF65-F5344CB8AC3E}">
        <p14:creationId xmlns:p14="http://schemas.microsoft.com/office/powerpoint/2010/main" val="550909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C602E-0F02-F7DA-3CB3-B0D83D79A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one reason (not on exam)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5D290-EC14-C53C-9DF2-AB1967232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7" y="1274619"/>
            <a:ext cx="6192335" cy="4026046"/>
          </a:xfrm>
        </p:spPr>
        <p:txBody>
          <a:bodyPr/>
          <a:lstStyle/>
          <a:p>
            <a:r>
              <a:rPr lang="en-US" dirty="0"/>
              <a:t>That I am </a:t>
            </a:r>
            <a:r>
              <a:rPr lang="en-US" dirty="0" err="1"/>
              <a:t>soooo</a:t>
            </a:r>
            <a:r>
              <a:rPr lang="en-US" dirty="0"/>
              <a:t> grateful for children’s books to distribute in the U.S. and overseas</a:t>
            </a:r>
          </a:p>
        </p:txBody>
      </p:sp>
    </p:spTree>
    <p:extLst>
      <p:ext uri="{BB962C8B-B14F-4D97-AF65-F5344CB8AC3E}">
        <p14:creationId xmlns:p14="http://schemas.microsoft.com/office/powerpoint/2010/main" val="2496547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7B88-DB51-4681-B7D5-CD33311B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93" y="274638"/>
            <a:ext cx="11061107" cy="767949"/>
          </a:xfrm>
        </p:spPr>
        <p:txBody>
          <a:bodyPr/>
          <a:lstStyle/>
          <a:p>
            <a:r>
              <a:rPr lang="en-US" dirty="0"/>
              <a:t>VII. CULTURAL COMPETENCE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C10A23-3F19-9534-B430-5477E0548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6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81D47-3270-4800-9C83-F280F8338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86496"/>
          </a:xfrm>
        </p:spPr>
        <p:txBody>
          <a:bodyPr/>
          <a:lstStyle/>
          <a:p>
            <a:r>
              <a:rPr lang="en-US" sz="3600" dirty="0"/>
              <a:t>For example—Mainstream U.S. values: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B714FA-9534-ACE7-1479-2C226F24E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1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3BD04-461D-CE89-4BF7-4E3685068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the exam, you do not have to read:**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1FB33-206E-2E6E-9BB2-9A0D5A3F1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Starting on p. 24 with Professional Organizations </a:t>
            </a:r>
          </a:p>
          <a:p>
            <a:endParaRPr lang="en-US" dirty="0"/>
          </a:p>
          <a:p>
            <a:r>
              <a:rPr lang="en-US" dirty="0"/>
              <a:t>Page 25</a:t>
            </a:r>
          </a:p>
          <a:p>
            <a:endParaRPr lang="en-US" dirty="0"/>
          </a:p>
          <a:p>
            <a:r>
              <a:rPr lang="en-US" dirty="0"/>
              <a:t>There is nothing on the test about professional organizations except for what is on the PowerPoint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440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D45B4-8292-5750-DAFE-7A429F9E8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mainstream U.S. values: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D0B941-4542-5BA4-BB91-590A64711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355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2A170-72B8-D7F7-9692-983FC5A4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365126"/>
            <a:ext cx="11020425" cy="673100"/>
          </a:xfrm>
        </p:spPr>
        <p:txBody>
          <a:bodyPr>
            <a:normAutofit fontScale="90000"/>
          </a:bodyPr>
          <a:lstStyle/>
          <a:p>
            <a:r>
              <a:rPr lang="en-US" dirty="0"/>
              <a:t>Mainstream U.S. values: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F2B3-C274-1FAA-0793-A6EFEF7CE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197" y="1204957"/>
            <a:ext cx="11257927" cy="5491118"/>
          </a:xfrm>
        </p:spPr>
        <p:txBody>
          <a:bodyPr/>
          <a:lstStyle/>
          <a:p>
            <a:r>
              <a:rPr lang="en-US" dirty="0"/>
              <a:t>It is OK for older people to live in separate medical facilities</a:t>
            </a:r>
          </a:p>
          <a:p>
            <a:endParaRPr lang="en-US" dirty="0"/>
          </a:p>
          <a:p>
            <a:r>
              <a:rPr lang="en-US" dirty="0"/>
              <a:t>When partners get together, they should move out of their parents’ home and live on their own</a:t>
            </a:r>
          </a:p>
          <a:p>
            <a:endParaRPr lang="en-US" dirty="0"/>
          </a:p>
          <a:p>
            <a:r>
              <a:rPr lang="en-US" dirty="0"/>
              <a:t>The most successful people are those who are very busy and work hard</a:t>
            </a:r>
          </a:p>
          <a:p>
            <a:endParaRPr lang="en-US" dirty="0"/>
          </a:p>
          <a:p>
            <a:r>
              <a:rPr lang="en-US" dirty="0"/>
              <a:t>More money and possessions are a sign of success</a:t>
            </a:r>
          </a:p>
        </p:txBody>
      </p:sp>
    </p:spTree>
    <p:extLst>
      <p:ext uri="{BB962C8B-B14F-4D97-AF65-F5344CB8AC3E}">
        <p14:creationId xmlns:p14="http://schemas.microsoft.com/office/powerpoint/2010/main" val="24913841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CCD9C-8DF1-ADBB-F636-222FAEC07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continued: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B9A132-EE9E-8DA0-2F22-5D3FDABF9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83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234F8-4AAA-4466-9107-FDEA9590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274638"/>
            <a:ext cx="10769600" cy="334962"/>
          </a:xfrm>
        </p:spPr>
        <p:txBody>
          <a:bodyPr>
            <a:normAutofit fontScale="90000"/>
          </a:bodyPr>
          <a:lstStyle/>
          <a:p>
            <a:r>
              <a:rPr lang="en-US" dirty="0"/>
              <a:t>But in different cultures:**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01936-C052-4F9B-BED1-B7293E34C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291" y="775855"/>
            <a:ext cx="11102109" cy="4524809"/>
          </a:xfrm>
        </p:spPr>
        <p:txBody>
          <a:bodyPr/>
          <a:lstStyle/>
          <a:p>
            <a:r>
              <a:rPr lang="en-US" dirty="0"/>
              <a:t>Does an older person or a child with a disability come from a culture where the family believes </a:t>
            </a:r>
            <a:r>
              <a:rPr lang="en-US" dirty="0">
                <a:solidFill>
                  <a:srgbClr val="FF0000"/>
                </a:solidFill>
              </a:rPr>
              <a:t>they</a:t>
            </a:r>
            <a:r>
              <a:rPr lang="en-US" dirty="0"/>
              <a:t> must do everything for them?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dirty="0"/>
              <a:t>This family may feel uncomfortable accepting help from professionals</a:t>
            </a:r>
          </a:p>
          <a:p>
            <a:pPr marL="0" indent="0">
              <a:buNone/>
            </a:pPr>
            <a:r>
              <a:rPr lang="en-US" dirty="0"/>
              <a:t>Does the person come from a religion where a male therapist may not be alone in a room with a female patient?</a:t>
            </a:r>
          </a:p>
          <a:p>
            <a:pPr marL="0" indent="0">
              <a:buNone/>
            </a:pPr>
            <a:r>
              <a:rPr lang="en-US" dirty="0"/>
              <a:t>Does the client come from a religion where they don’t believe in Western medicine and they don’t want antibiotics for their child with middle ear infections?</a:t>
            </a:r>
          </a:p>
        </p:txBody>
      </p:sp>
    </p:spTree>
    <p:extLst>
      <p:ext uri="{BB962C8B-B14F-4D97-AF65-F5344CB8AC3E}">
        <p14:creationId xmlns:p14="http://schemas.microsoft.com/office/powerpoint/2010/main" val="243266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6B859-B304-FE9B-5FAE-C8B48FC0A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572" y="274638"/>
            <a:ext cx="10915828" cy="263747"/>
          </a:xfrm>
        </p:spPr>
        <p:txBody>
          <a:bodyPr>
            <a:normAutofit fontScale="90000"/>
          </a:bodyPr>
          <a:lstStyle/>
          <a:p>
            <a:r>
              <a:rPr lang="en-US" dirty="0"/>
              <a:t>Developing Cultural Competence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3A74C1-0B20-7ECE-59EC-FB0185489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66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itle 3">
            <a:extLst>
              <a:ext uri="{FF2B5EF4-FFF2-40B4-BE49-F238E27FC236}">
                <a16:creationId xmlns:a16="http://schemas.microsoft.com/office/drawing/2014/main" id="{E553B0FD-1F26-75BB-BC93-5AB68999E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0800" y="0"/>
            <a:ext cx="7848600" cy="990600"/>
          </a:xfrm>
        </p:spPr>
        <p:txBody>
          <a:bodyPr/>
          <a:lstStyle/>
          <a:p>
            <a:r>
              <a:rPr lang="en-US" altLang="en-US" sz="3200" dirty="0"/>
              <a:t>To develop cultural competence, we can also:**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D3EFC-B960-3207-C223-6702AD77F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286" y="1350236"/>
            <a:ext cx="10182314" cy="491245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Be aware of our own values and beliefs</a:t>
            </a:r>
          </a:p>
          <a:p>
            <a:pPr fontAlgn="auto">
              <a:spcAft>
                <a:spcPts val="0"/>
              </a:spcAft>
              <a:defRPr/>
            </a:pPr>
            <a:endParaRPr lang="en-US" altLang="en-US" dirty="0"/>
          </a:p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Ask students/patients/families to share with you</a:t>
            </a:r>
          </a:p>
          <a:p>
            <a:pPr fontAlgn="auto">
              <a:spcAft>
                <a:spcPts val="0"/>
              </a:spcAft>
              <a:defRPr/>
            </a:pPr>
            <a:endParaRPr lang="en-US" altLang="en-US" dirty="0"/>
          </a:p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Learn some basic vocabulary in other languages</a:t>
            </a:r>
          </a:p>
          <a:p>
            <a:pPr fontAlgn="auto">
              <a:spcAft>
                <a:spcPts val="0"/>
              </a:spcAft>
              <a:defRPr/>
            </a:pPr>
            <a:endParaRPr lang="en-US" altLang="en-US" dirty="0"/>
          </a:p>
          <a:p>
            <a:pPr fontAlgn="auto">
              <a:spcAft>
                <a:spcPts val="0"/>
              </a:spcAft>
              <a:defRPr/>
            </a:pPr>
            <a:r>
              <a:rPr lang="en-US" altLang="en-US" dirty="0"/>
              <a:t>Attend churches, festivals, gatherings of other cultures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166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6AA6C0B4-823E-0756-0010-CDFE92767B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000" y="381000"/>
            <a:ext cx="5791200" cy="5881688"/>
          </a:xfrm>
        </p:spPr>
        <p:txBody>
          <a:bodyPr/>
          <a:lstStyle/>
          <a:p>
            <a:r>
              <a:rPr lang="en-US" altLang="en-US"/>
              <a:t>Hyter, Y.D., &amp; Salas-Porvance, M.B. (2023). </a:t>
            </a:r>
            <a:r>
              <a:rPr lang="en-US" altLang="en-US" i="1"/>
              <a:t>Culturally responsive practices in speech, language, and hearing sciences (2</a:t>
            </a:r>
            <a:r>
              <a:rPr lang="en-US" altLang="en-US" i="1" baseline="30000"/>
              <a:t>nd</a:t>
            </a:r>
            <a:r>
              <a:rPr lang="en-US" altLang="en-US" i="1"/>
              <a:t> ed.). </a:t>
            </a:r>
            <a:r>
              <a:rPr lang="en-US" altLang="en-US"/>
              <a:t>San Diego: Plural Publishing.</a:t>
            </a:r>
          </a:p>
        </p:txBody>
      </p:sp>
      <p:pic>
        <p:nvPicPr>
          <p:cNvPr id="44035" name="Picture 3">
            <a:extLst>
              <a:ext uri="{FF2B5EF4-FFF2-40B4-BE49-F238E27FC236}">
                <a16:creationId xmlns:a16="http://schemas.microsoft.com/office/drawing/2014/main" id="{DC68B5CC-22C5-616E-F091-230B6FDDD2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6988"/>
            <a:ext cx="2459038" cy="368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4">
            <a:extLst>
              <a:ext uri="{FF2B5EF4-FFF2-40B4-BE49-F238E27FC236}">
                <a16:creationId xmlns:a16="http://schemas.microsoft.com/office/drawing/2014/main" id="{0CE175CB-22C8-B1A1-C327-2090F86E9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3324225"/>
            <a:ext cx="2505075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83712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">
            <a:extLst>
              <a:ext uri="{FF2B5EF4-FFF2-40B4-BE49-F238E27FC236}">
                <a16:creationId xmlns:a16="http://schemas.microsoft.com/office/drawing/2014/main" id="{E2D531F1-C9DC-4A7A-B016-EFD155FB6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228600"/>
            <a:ext cx="8153400" cy="1219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3600"/>
              <a:t>We will focus on providing equity and access to everyone, not just those who live in certain zip codes**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2B7C7-4965-09DD-0E4B-D94720B37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876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>
            <a:extLst>
              <a:ext uri="{FF2B5EF4-FFF2-40B4-BE49-F238E27FC236}">
                <a16:creationId xmlns:a16="http://schemas.microsoft.com/office/drawing/2014/main" id="{84841CB6-17EC-4817-AC8C-22662A563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Equality means: (Hyter &amp; Salas-</a:t>
            </a:r>
            <a:r>
              <a:rPr lang="en-US" altLang="en-US" dirty="0" err="1"/>
              <a:t>Provance</a:t>
            </a:r>
            <a:r>
              <a:rPr lang="en-US" altLang="en-US" dirty="0"/>
              <a:t>, 2023):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93009-4762-0318-1346-0027B091D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076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itle 1">
            <a:extLst>
              <a:ext uri="{FF2B5EF4-FFF2-40B4-BE49-F238E27FC236}">
                <a16:creationId xmlns:a16="http://schemas.microsoft.com/office/drawing/2014/main" id="{7AABEADF-FE24-4417-60CD-0082D39EAF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8305800" cy="990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3600"/>
              <a:t>Equity means: (Hyter &amp; Salas-Provance, 2023):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FE986-CF9C-2564-49A2-902170976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80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78D6-6513-7EBD-373E-36FD6285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 PROFESSIONAL ORGANIZATIONS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37F62A-2264-3B1F-D3E5-4E148C9B7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788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">
            <a:extLst>
              <a:ext uri="{FF2B5EF4-FFF2-40B4-BE49-F238E27FC236}">
                <a16:creationId xmlns:a16="http://schemas.microsoft.com/office/drawing/2014/main" id="{BBC64395-6F69-1AB2-A764-7065CAD4AA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-76200"/>
            <a:ext cx="7772400" cy="1066800"/>
          </a:xfrm>
        </p:spPr>
        <p:txBody>
          <a:bodyPr/>
          <a:lstStyle/>
          <a:p>
            <a:r>
              <a:rPr lang="en-US" altLang="en-US" sz="3600" dirty="0"/>
              <a:t>Hyter &amp; Salas-</a:t>
            </a:r>
            <a:r>
              <a:rPr lang="en-US" altLang="en-US" sz="3600" dirty="0" err="1"/>
              <a:t>Provance</a:t>
            </a:r>
            <a:r>
              <a:rPr lang="en-US" altLang="en-US" sz="3600" dirty="0"/>
              <a:t>, 2023:**</a:t>
            </a:r>
          </a:p>
        </p:txBody>
      </p:sp>
      <p:sp>
        <p:nvSpPr>
          <p:cNvPr id="126979" name="Content Placeholder 2">
            <a:extLst>
              <a:ext uri="{FF2B5EF4-FFF2-40B4-BE49-F238E27FC236}">
                <a16:creationId xmlns:a16="http://schemas.microsoft.com/office/drawing/2014/main" id="{9620B32C-3B9F-4995-2C13-F674F7F3F1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76400" y="762000"/>
            <a:ext cx="8610600" cy="6096000"/>
          </a:xfrm>
        </p:spPr>
        <p:txBody>
          <a:bodyPr/>
          <a:lstStyle/>
          <a:p>
            <a:r>
              <a:rPr lang="en-US" altLang="en-US"/>
              <a:t>We need to be aware of health equity as well</a:t>
            </a:r>
          </a:p>
          <a:p>
            <a:endParaRPr lang="en-US" altLang="en-US" sz="900"/>
          </a:p>
          <a:p>
            <a:r>
              <a:rPr lang="en-US" altLang="en-US"/>
              <a:t>Health equity is the realization of the highest level of health for everyone, and we need to work hard to address health inequality (e.g., lack of health insurance) </a:t>
            </a:r>
          </a:p>
          <a:p>
            <a:endParaRPr lang="en-US" altLang="en-US" sz="900"/>
          </a:p>
          <a:p>
            <a:r>
              <a:rPr lang="en-US" altLang="en-US"/>
              <a:t>Health disparities are often associated with social, economic, and environmental disadvantages</a:t>
            </a:r>
          </a:p>
        </p:txBody>
      </p:sp>
    </p:spTree>
    <p:extLst>
      <p:ext uri="{BB962C8B-B14F-4D97-AF65-F5344CB8AC3E}">
        <p14:creationId xmlns:p14="http://schemas.microsoft.com/office/powerpoint/2010/main" val="32500187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">
            <a:extLst>
              <a:ext uri="{FF2B5EF4-FFF2-40B4-BE49-F238E27FC236}">
                <a16:creationId xmlns:a16="http://schemas.microsoft.com/office/drawing/2014/main" id="{60292F3D-8151-CC6E-B266-3AF740638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610600" cy="609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/>
              <a:t>Remember intersectionality**</a:t>
            </a:r>
          </a:p>
        </p:txBody>
      </p:sp>
      <p:sp>
        <p:nvSpPr>
          <p:cNvPr id="129027" name="Content Placeholder 2">
            <a:extLst>
              <a:ext uri="{FF2B5EF4-FFF2-40B4-BE49-F238E27FC236}">
                <a16:creationId xmlns:a16="http://schemas.microsoft.com/office/drawing/2014/main" id="{2CDD5749-A38F-4B9E-93A3-3F563D63ED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0200" y="609601"/>
            <a:ext cx="4960938" cy="5516563"/>
          </a:xfrm>
        </p:spPr>
        <p:txBody>
          <a:bodyPr/>
          <a:lstStyle/>
          <a:p>
            <a:r>
              <a:rPr lang="en-US" altLang="en-US" sz="2800"/>
              <a:t>The acknowledgement that everyone has their own unique experience of discrimination and oppression</a:t>
            </a:r>
          </a:p>
          <a:p>
            <a:endParaRPr lang="en-US" altLang="en-US" sz="1100"/>
          </a:p>
          <a:p>
            <a:r>
              <a:rPr lang="en-US" altLang="en-US" sz="2800"/>
              <a:t>We must consider everything and anything that can marginalize people…gender, physical ability, race, class, socioeconomic status, etc. </a:t>
            </a:r>
          </a:p>
        </p:txBody>
      </p:sp>
    </p:spTree>
    <p:extLst>
      <p:ext uri="{BB962C8B-B14F-4D97-AF65-F5344CB8AC3E}">
        <p14:creationId xmlns:p14="http://schemas.microsoft.com/office/powerpoint/2010/main" val="26012702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itle 1">
            <a:extLst>
              <a:ext uri="{FF2B5EF4-FFF2-40B4-BE49-F238E27FC236}">
                <a16:creationId xmlns:a16="http://schemas.microsoft.com/office/drawing/2014/main" id="{6D6C5922-185E-13F1-FBA3-7DDF4B0627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1" y="0"/>
            <a:ext cx="8018463" cy="838200"/>
          </a:xfrm>
        </p:spPr>
        <p:txBody>
          <a:bodyPr/>
          <a:lstStyle/>
          <a:p>
            <a:r>
              <a:rPr lang="en-US" altLang="en-US"/>
              <a:t>Help clients and families…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B42F6-3316-A45A-2C97-FFD485364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809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>
            <a:extLst>
              <a:ext uri="{FF2B5EF4-FFF2-40B4-BE49-F238E27FC236}">
                <a16:creationId xmlns:a16="http://schemas.microsoft.com/office/drawing/2014/main" id="{DCEDFF1F-B362-BE21-76FD-5E64AA18E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-76200"/>
            <a:ext cx="9067800" cy="762000"/>
          </a:xfrm>
        </p:spPr>
        <p:txBody>
          <a:bodyPr/>
          <a:lstStyle/>
          <a:p>
            <a:r>
              <a:rPr lang="en-US" altLang="en-US" dirty="0"/>
              <a:t>In this class, we will emphasize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EAAE3-EBEE-1E70-EBEC-3DF12A89A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8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3761-77D1-0232-09D7-7D0B707D4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850"/>
          </a:xfrm>
        </p:spPr>
        <p:txBody>
          <a:bodyPr>
            <a:normAutofit fontScale="90000"/>
          </a:bodyPr>
          <a:lstStyle/>
          <a:p>
            <a:r>
              <a:rPr lang="en-US" dirty="0"/>
              <a:t>II. Interdisciplinary Teams**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412D5-B371-B2AC-A335-F22EC4388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381" y="837488"/>
            <a:ext cx="11138019" cy="4463177"/>
          </a:xfrm>
        </p:spPr>
        <p:txBody>
          <a:bodyPr/>
          <a:lstStyle/>
          <a:p>
            <a:r>
              <a:rPr lang="en-US" dirty="0"/>
              <a:t>It is SO important to get along with our teams! How much they like you determines how much they cooperate with you, which has implications for the clients you serve</a:t>
            </a:r>
          </a:p>
          <a:p>
            <a:endParaRPr lang="en-US" dirty="0"/>
          </a:p>
          <a:p>
            <a:r>
              <a:rPr lang="en-US" dirty="0"/>
              <a:t>For example, if a teacher doesn’t like me, they might give me a lot of pushback about scheduling kids for therapy</a:t>
            </a:r>
          </a:p>
          <a:p>
            <a:endParaRPr lang="en-US" dirty="0"/>
          </a:p>
          <a:p>
            <a:r>
              <a:rPr lang="en-US" dirty="0"/>
              <a:t>If the school psychologist doesn’t like me, they might not show up to translate into Spanish to test children when they said they would</a:t>
            </a:r>
          </a:p>
        </p:txBody>
      </p:sp>
    </p:spTree>
    <p:extLst>
      <p:ext uri="{BB962C8B-B14F-4D97-AF65-F5344CB8AC3E}">
        <p14:creationId xmlns:p14="http://schemas.microsoft.com/office/powerpoint/2010/main" val="4174134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07267-F94A-85DA-79E9-A98C5F66D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important people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AAD9D4-1E04-DE40-183C-04C089334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8F86-E9EC-9681-4AAD-5DF116E3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members in schools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F5DFFE-F0B7-FFFB-27BA-05724C512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08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30287-F036-482E-8D9B-A28FAA66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practice: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2B85C00-3361-94A6-8AD0-C60E830BB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05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9C3B0-BB8B-33BF-7900-56355B7EE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09026"/>
          </a:xfrm>
        </p:spPr>
        <p:txBody>
          <a:bodyPr>
            <a:normAutofit fontScale="90000"/>
          </a:bodyPr>
          <a:lstStyle/>
          <a:p>
            <a:r>
              <a:rPr lang="en-US" dirty="0"/>
              <a:t>Hospital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A6DCC6-9ED9-803B-F3A8-EB0224CB2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3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55D8B-F5E0-01D7-045A-FD826C508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Reflection--Please turn to the people next to you and spend 2-3 minutes discussing:**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3D4B2-4613-7EF2-230A-F753920AB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you be likeable?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For example,  bring food/snacks to share occasionally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090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114</TotalTime>
  <Words>797</Words>
  <Application>Microsoft Office PowerPoint</Application>
  <PresentationFormat>Widescreen</PresentationFormat>
  <Paragraphs>82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GuardianTextEgyptian</vt:lpstr>
      <vt:lpstr>Office Theme</vt:lpstr>
      <vt:lpstr>The Professionals</vt:lpstr>
      <vt:lpstr>For the exam, you do not have to read:**</vt:lpstr>
      <vt:lpstr>I. PROFESSIONAL ORGANIZATIONS</vt:lpstr>
      <vt:lpstr>II. Interdisciplinary Teams**</vt:lpstr>
      <vt:lpstr>The most important people</vt:lpstr>
      <vt:lpstr>Team members in schools</vt:lpstr>
      <vt:lpstr>Private practice:</vt:lpstr>
      <vt:lpstr>Hospital</vt:lpstr>
      <vt:lpstr>Reflection--Please turn to the people next to you and spend 2-3 minutes discussing:**</vt:lpstr>
      <vt:lpstr>III. SPEECH-LANGUAGE PATHOLOGISTS</vt:lpstr>
      <vt:lpstr>IV. AUDIOLOGISTS</vt:lpstr>
      <vt:lpstr>For audiologists, employment opportunities are growing fast:</vt:lpstr>
      <vt:lpstr>https://www.theguardian.com/society/2022/nov/15/one-billion-young-people-risk-hearing-loss-from-loud-music**</vt:lpstr>
      <vt:lpstr>V. SPEECH-LANGUAGE PATHOLOGY ASSISTANTS (SLPAs)</vt:lpstr>
      <vt:lpstr>VI. IMPACTS OF A PANDEMIC</vt:lpstr>
      <vt:lpstr>Not on exam:**</vt:lpstr>
      <vt:lpstr>This is one reason (not on exam)</vt:lpstr>
      <vt:lpstr>VII. CULTURAL COMPETENCE</vt:lpstr>
      <vt:lpstr>For example—Mainstream U.S. values:</vt:lpstr>
      <vt:lpstr>Other mainstream U.S. values:</vt:lpstr>
      <vt:lpstr>Mainstream U.S. values:</vt:lpstr>
      <vt:lpstr>Values continued:</vt:lpstr>
      <vt:lpstr>But in different cultures:**</vt:lpstr>
      <vt:lpstr>Developing Cultural Competence</vt:lpstr>
      <vt:lpstr>To develop cultural competence, we can also:**</vt:lpstr>
      <vt:lpstr>PowerPoint Presentation</vt:lpstr>
      <vt:lpstr>We will focus on providing equity and access to everyone, not just those who live in certain zip codes**</vt:lpstr>
      <vt:lpstr>Equality means: (Hyter &amp; Salas-Provance, 2023):</vt:lpstr>
      <vt:lpstr>Equity means: (Hyter &amp; Salas-Provance, 2023):</vt:lpstr>
      <vt:lpstr>Hyter &amp; Salas-Provance, 2023:**</vt:lpstr>
      <vt:lpstr>Remember intersectionality**</vt:lpstr>
      <vt:lpstr>Help clients and families…</vt:lpstr>
      <vt:lpstr>In this class, we will emphasize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Roseberry-Mckibbin, Celeste</dc:creator>
  <cp:lastModifiedBy>Roseberry-Mckibbin, Celeste</cp:lastModifiedBy>
  <cp:revision>35</cp:revision>
  <dcterms:created xsi:type="dcterms:W3CDTF">2023-06-23T22:15:02Z</dcterms:created>
  <dcterms:modified xsi:type="dcterms:W3CDTF">2023-12-17T19:09:49Z</dcterms:modified>
</cp:coreProperties>
</file>