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6" r:id="rId2"/>
    <p:sldId id="294" r:id="rId3"/>
    <p:sldId id="257" r:id="rId4"/>
    <p:sldId id="259" r:id="rId5"/>
    <p:sldId id="260" r:id="rId6"/>
    <p:sldId id="276" r:id="rId7"/>
    <p:sldId id="258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0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2" r:id="rId36"/>
    <p:sldId id="293" r:id="rId37"/>
    <p:sldId id="290" r:id="rId38"/>
    <p:sldId id="295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6F05-69C0-4AD2-80C5-A0E4BADFA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87A8-846D-4936-A238-34ADFB674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BF021-CCB1-47DD-9A2B-B0C02288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8DD1D-94A9-43B2-ADBC-B3D68192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D8BC6-D35F-423B-8E18-C408CB73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7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7BC4-F6B4-4D29-9341-32FCDCE5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989BD-9A52-4267-B028-B8FCD0E04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E872B-B19A-4E82-B16C-E14E1804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C195E-BABA-455F-8AC3-382BD6E4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7A234-8BCE-4B86-B866-6F4AD4D3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2C638-09A8-4A76-8E6C-F2C1A8C9F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B5CA9-D404-4FE4-B4F1-DD6F1DD59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86B52-D4C3-4635-9EE9-B8D2F02D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83A20-951A-4CE9-B2FF-59591960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31E3C-5C6C-4EBE-8192-508A339F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27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B1BA-03B3-42C9-8036-2FC80D4C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E167A-C423-4EA7-8829-E8BD73418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EB15-624D-42B2-9953-58C1B1EA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F26-933F-4FA4-80A6-CCF755B6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EDBB0-87D9-4114-AF74-CD582CEA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9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497D0-E9F8-443F-BF06-3184FDF2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885AE-D981-4F53-A104-E94B453EA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B2609-C493-4479-AA91-6E7A99E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3C2A-6985-4D48-8B3D-54E09145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96B1-ACD8-47FF-8CF0-6A49F8BD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7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D8A4-B252-43E3-BE79-761595FF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35951-2FB9-4F79-8DEA-5DDB87571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8B075-ACB1-45AA-A1BE-481D9135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60D00-F83C-498F-940A-410D453C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2EEC3-4A2D-446F-AFBA-BCD87E00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64B2F-99C5-44E4-B6B0-96DB67A2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4D41-5F38-46CD-9487-C0A8A7A0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1568-E174-436F-9CC6-C735E53AD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77617-C6E3-42AD-A63A-4F8D1A7B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8B867-57D4-4C28-A2A3-B7B239F83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8DF7-E870-4D5B-98EF-B80A80D4D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0D82F-E9CA-442B-904C-71A33E9C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E8886-E6B4-4F36-837A-EEF7CA26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0D5EE6-A61A-496C-94CF-4D13CFAB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9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7C50-1A27-4250-BE82-CFE95FAF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DF912-441B-42B0-B43E-E31F14DC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23EF7-34D6-40C2-ACE1-8FB462A3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1E24F-2D47-4BEB-94F5-CF786A7D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7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6CAAB-085C-4C2B-A2C3-C3DCDB2C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CC594-D990-4ADC-9EFC-A8B673E4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FEEC4-B693-46C4-AA6C-DA9C4BC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8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5CFA-6411-462E-887C-15BD0CFA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C050-9EC3-4486-9401-DE3DA8A6B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5C8EF-F455-49A6-826E-ADA8F6E68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FC52C-07EA-418B-99F5-8303F65C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144D5-2560-4ACB-B65E-BEDA0447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C70E0-F501-4102-B4D8-1730A3DF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CC31-E3BF-4064-866E-05CECDAE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169CF7-E095-40A3-9071-C12072A84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086C2-0521-4CA0-8E0C-F7ECE1A7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1FC71-BAF1-49DE-9245-8A17D260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518C9-13AF-478A-AB21-AFC0DADC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2FA1-21CD-4E8D-92DA-C1B9B17C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3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AE228-0B79-417B-BBEE-0EF9F95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ECB82-9BD6-4BF2-AC75-1DB853C6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5DB69-DC92-4989-8D6A-FB9D84ADE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4F2A8-378D-4E2A-84EE-C9B1363C0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7DE8-E7CD-4D54-86F7-815279F96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8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PovpAXcmI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cJtOaEu0aQ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Wz5_fpnZY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Ywk07QM4rc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F8rlKuSoF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8A04-365D-5ACF-56A1-97E0AA06A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1122363"/>
            <a:ext cx="491084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Anatomy and Physiology of Speech and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510A3-0CEE-62ED-EB63-C7E369BB5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8"/>
            <a:ext cx="4910841" cy="6281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390634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1EF0-0ECE-6660-0676-806F3AC2A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36" y="282011"/>
            <a:ext cx="4913832" cy="5018653"/>
          </a:xfrm>
        </p:spPr>
        <p:txBody>
          <a:bodyPr/>
          <a:lstStyle/>
          <a:p>
            <a:r>
              <a:rPr lang="en-US" dirty="0"/>
              <a:t>When we breathe </a:t>
            </a:r>
            <a:r>
              <a:rPr lang="en-US"/>
              <a:t>in,** </a:t>
            </a:r>
            <a:r>
              <a:rPr lang="en-US" dirty="0"/>
              <a:t>the diaphragm moves down and increases space in the thoracic cavity</a:t>
            </a:r>
          </a:p>
          <a:p>
            <a:endParaRPr lang="en-US" dirty="0"/>
          </a:p>
          <a:p>
            <a:r>
              <a:rPr lang="en-US" dirty="0"/>
              <a:t>When we breathe out, diaphragm moves up and decreases the volume in the thoracic cavity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75744-CB76-8E47-AE2B-29CA51DE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984" y="161658"/>
            <a:ext cx="6423758" cy="51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0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7E10-6DF0-CF2A-5301-BC66BF80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CE0C-5328-9D68-1FFF-C69529B4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371604" cy="37004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Let’s watch a video on YouTube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https://www.youtube.com/watch?v=MPovpAXcmIU</a:t>
            </a:r>
            <a:endParaRPr lang="en-US" dirty="0"/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3D Medical Mechanics of breathing L v 1 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0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8D1C-4B88-5358-0975-0875C8D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74638"/>
            <a:ext cx="11182350" cy="428478"/>
          </a:xfrm>
        </p:spPr>
        <p:txBody>
          <a:bodyPr>
            <a:normAutofit fontScale="90000"/>
          </a:bodyPr>
          <a:lstStyle/>
          <a:p>
            <a:r>
              <a:rPr lang="en-US" dirty="0"/>
              <a:t>III. THE PHONATORY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3A474-6E77-4BAE-CC8C-FFC0128A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043406"/>
            <a:ext cx="7202071" cy="538770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10917-A21F-43E2-A7DE-C23E50257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CE16-319E-2B76-A1BA-BD1DD525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74638"/>
            <a:ext cx="11028218" cy="325726"/>
          </a:xfrm>
        </p:spPr>
        <p:txBody>
          <a:bodyPr>
            <a:normAutofit fontScale="90000"/>
          </a:bodyPr>
          <a:lstStyle/>
          <a:p>
            <a:r>
              <a:rPr lang="en-US" dirty="0"/>
              <a:t>Larynx: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99AB60-85D6-09D7-633D-DAA99AC40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3064" y="923925"/>
            <a:ext cx="5357466" cy="387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959C6-37F8-350D-055D-3F7AEEBDE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1374849"/>
            <a:ext cx="6586594" cy="49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896A-ABA6-AB97-1BBD-409064BB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90380"/>
          </a:xfrm>
        </p:spPr>
        <p:txBody>
          <a:bodyPr>
            <a:normAutofit fontScale="90000"/>
          </a:bodyPr>
          <a:lstStyle/>
          <a:p>
            <a:r>
              <a:rPr lang="en-US" dirty="0"/>
              <a:t>The true vocal folds**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1C0A6-14E3-7702-1D09-D0582CAF0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12389"/>
            <a:ext cx="6677891" cy="4288276"/>
          </a:xfrm>
        </p:spPr>
        <p:txBody>
          <a:bodyPr/>
          <a:lstStyle/>
          <a:p>
            <a:r>
              <a:rPr lang="en-US" dirty="0"/>
              <a:t>Muscles covered with mucous membranes--look pearly white</a:t>
            </a:r>
          </a:p>
          <a:p>
            <a:endParaRPr lang="en-US" dirty="0"/>
          </a:p>
          <a:p>
            <a:r>
              <a:rPr lang="en-US" dirty="0"/>
              <a:t>2 functions: 1) prevent food and liquid from entering the trachea, 2) vibrate to produce voice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79D0A-74B6-824C-10FB-DDDF44482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578" y="755953"/>
            <a:ext cx="4073821" cy="59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8BCD-5FC5-03E6-27CE-55843C74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voicing: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8556C5-7BC2-4519-8A5F-9AC6E505B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7001-2F81-BED6-85D4-4B25E690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watch the process of phonation:**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E8F9C-B816-50E4-7FEE-CB2ABDA6F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https://www.youtube.com/watch?v=ecJtOaEu0aQ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AnaTomy</a:t>
            </a:r>
            <a:r>
              <a:rPr lang="en-US" dirty="0"/>
              <a:t> </a:t>
            </a:r>
            <a:r>
              <a:rPr lang="en-US" dirty="0" err="1"/>
              <a:t>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5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A3AE-8428-BE7F-6EF0-0783D491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74638"/>
            <a:ext cx="11334750" cy="33496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Voicing is characterized by frequency, intensity, and quality**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40C0-2950-C64A-431A-DC33EB11B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847725"/>
            <a:ext cx="11334750" cy="5664170"/>
          </a:xfrm>
        </p:spPr>
        <p:txBody>
          <a:bodyPr/>
          <a:lstStyle/>
          <a:p>
            <a:r>
              <a:rPr lang="en-US" dirty="0"/>
              <a:t>Frequency: pitch, or  # of times the vocal folds vibrate per second</a:t>
            </a:r>
          </a:p>
          <a:p>
            <a:endParaRPr lang="en-US" dirty="0"/>
          </a:p>
          <a:p>
            <a:r>
              <a:rPr lang="en-US" dirty="0"/>
              <a:t>Intensity--loudness</a:t>
            </a:r>
          </a:p>
          <a:p>
            <a:endParaRPr lang="en-US" dirty="0"/>
          </a:p>
          <a:p>
            <a:r>
              <a:rPr lang="en-US" dirty="0"/>
              <a:t>Quality is very subjective: soothing, hoarse, etc. (not on test)</a:t>
            </a:r>
          </a:p>
        </p:txBody>
      </p:sp>
    </p:spTree>
    <p:extLst>
      <p:ext uri="{BB962C8B-B14F-4D97-AF65-F5344CB8AC3E}">
        <p14:creationId xmlns:p14="http://schemas.microsoft.com/office/powerpoint/2010/main" val="10127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08A1-B352-535F-225F-CF58FCD3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THE RESONATION SYSTEM**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9662-AD6D-B91D-6DEF-1F6E113B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277742" cy="4475859"/>
          </a:xfrm>
        </p:spPr>
        <p:txBody>
          <a:bodyPr/>
          <a:lstStyle/>
          <a:p>
            <a:r>
              <a:rPr lang="en-US" dirty="0"/>
              <a:t>Resonance: the quality of voice that results from the vibration of sound in the vocal tract </a:t>
            </a:r>
          </a:p>
          <a:p>
            <a:endParaRPr lang="en-US" dirty="0"/>
          </a:p>
          <a:p>
            <a:r>
              <a:rPr lang="en-US" dirty="0"/>
              <a:t>This child has a </a:t>
            </a:r>
            <a:r>
              <a:rPr lang="en-US" dirty="0" err="1"/>
              <a:t>hypernasal</a:t>
            </a:r>
            <a:r>
              <a:rPr lang="en-US" dirty="0"/>
              <a:t> voice—too much air is escaping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https://www.youtube.com/watch?v=KWz5_fpnZYc</a:t>
            </a:r>
            <a:endParaRPr lang="en-US" dirty="0"/>
          </a:p>
          <a:p>
            <a:endParaRPr lang="en-US" dirty="0"/>
          </a:p>
          <a:p>
            <a:r>
              <a:rPr lang="en-US" dirty="0"/>
              <a:t>Hypernasality—Jones &amp; Bartlett Learning</a:t>
            </a:r>
          </a:p>
        </p:txBody>
      </p:sp>
    </p:spTree>
    <p:extLst>
      <p:ext uri="{BB962C8B-B14F-4D97-AF65-F5344CB8AC3E}">
        <p14:creationId xmlns:p14="http://schemas.microsoft.com/office/powerpoint/2010/main" val="287994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BDD5-9E99-7522-EF4D-E61300EA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hyponasality</a:t>
            </a:r>
            <a:r>
              <a:rPr lang="en-US" dirty="0"/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55043-6258-4DC6-81C7-C83E3A0C9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4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08FF-D2DA-9A9C-7154-A66F8A50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19" y="274638"/>
            <a:ext cx="11112381" cy="306476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EED1-570B-4E37-2B53-C44305CDE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9" y="897309"/>
            <a:ext cx="11112381" cy="4403356"/>
          </a:xfrm>
        </p:spPr>
        <p:txBody>
          <a:bodyPr/>
          <a:lstStyle/>
          <a:p>
            <a:r>
              <a:rPr lang="en-US" dirty="0"/>
              <a:t>I. Introduction</a:t>
            </a:r>
          </a:p>
          <a:p>
            <a:r>
              <a:rPr lang="en-US" dirty="0"/>
              <a:t>II. The Respiratory System</a:t>
            </a:r>
          </a:p>
          <a:p>
            <a:r>
              <a:rPr lang="en-US" dirty="0"/>
              <a:t>III. The Phonatory System</a:t>
            </a:r>
          </a:p>
          <a:p>
            <a:r>
              <a:rPr lang="en-US" dirty="0"/>
              <a:t>IV. The Resonation System</a:t>
            </a:r>
          </a:p>
          <a:p>
            <a:r>
              <a:rPr lang="en-US" dirty="0"/>
              <a:t>V. The Articulation System</a:t>
            </a:r>
          </a:p>
          <a:p>
            <a:r>
              <a:rPr lang="en-US" dirty="0"/>
              <a:t>VI. The Nervous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69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B997-68D4-5F87-B6E1-1AF80D6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03" y="274638"/>
            <a:ext cx="11283297" cy="30647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Important structures of resonation:**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036CA-0B11-5BF5-1DF4-680A46C9B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2" y="880217"/>
            <a:ext cx="7619288" cy="4420447"/>
          </a:xfrm>
        </p:spPr>
        <p:txBody>
          <a:bodyPr/>
          <a:lstStyle/>
          <a:p>
            <a:r>
              <a:rPr lang="en-US" dirty="0"/>
              <a:t>Maxilla—upper jaw which contains the hard palate (roof)</a:t>
            </a:r>
          </a:p>
          <a:p>
            <a:endParaRPr lang="en-US" sz="1100" dirty="0"/>
          </a:p>
          <a:p>
            <a:r>
              <a:rPr lang="en-US" dirty="0"/>
              <a:t>Hard palate is the anterior 2/3 of the roof</a:t>
            </a:r>
          </a:p>
          <a:p>
            <a:endParaRPr lang="en-US" sz="1000" dirty="0"/>
          </a:p>
          <a:p>
            <a:r>
              <a:rPr lang="en-US" dirty="0" err="1"/>
              <a:t>Alevolar</a:t>
            </a:r>
            <a:r>
              <a:rPr lang="en-US" dirty="0"/>
              <a:t> ridge surrounds the hard palate on 3 sides—covered by gums</a:t>
            </a:r>
          </a:p>
          <a:p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4C3E4-A081-E25F-64EF-CFF6217B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00" y="1537127"/>
            <a:ext cx="4434847" cy="31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591E-00E0-6784-8044-D8D09CCB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" y="274638"/>
            <a:ext cx="10963275" cy="30638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Another look—the soft palate is important as well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EC9E3B-5D70-1A52-3FEC-3A18DEC9A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657" y="714375"/>
            <a:ext cx="110167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9ECE-812D-C5F0-855C-0E5F2C41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274638"/>
            <a:ext cx="11020425" cy="42068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Resonation—the soft palate has to move up to close off the nasal cavity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7A8D70-CCDC-DC48-9290-BD354EF8A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079625"/>
            <a:ext cx="7829550" cy="59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38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6C38-5966-C617-BD7F-7A501CDB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0"/>
            <a:ext cx="11296650" cy="542925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look: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66581C-7142-740E-3FB0-7251094D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136" y="1825625"/>
            <a:ext cx="50377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1590-802B-535D-4C0E-D1BB93B2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 soft palate elevate: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567C6-6EC0-46EF-97ED-D29DC6C7C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Speech Graphics' Simone Articulation System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https://www.youtube.com/watch?v=wYwk07QM4rc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76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1181-9320-5973-F807-4B36AA76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THE ARTICULATION SYSTEM**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D69F-E560-949D-F8AB-2A9741FC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Sensory and motor systems of the brain are involved in movements of the articulators</a:t>
            </a:r>
          </a:p>
          <a:p>
            <a:endParaRPr lang="en-US" dirty="0"/>
          </a:p>
          <a:p>
            <a:r>
              <a:rPr lang="en-US" dirty="0"/>
              <a:t>When someone has a stroke, their ability to make speech sounds may be affected</a:t>
            </a:r>
          </a:p>
        </p:txBody>
      </p:sp>
    </p:spTree>
    <p:extLst>
      <p:ext uri="{BB962C8B-B14F-4D97-AF65-F5344CB8AC3E}">
        <p14:creationId xmlns:p14="http://schemas.microsoft.com/office/powerpoint/2010/main" val="30909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694A-7AA8-559F-16A7-DEE444E4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36" y="274638"/>
            <a:ext cx="11146564" cy="263747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concerned with: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CE458-25A2-D5C0-3F59-D15FADE4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87" y="752030"/>
            <a:ext cx="11454213" cy="58313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AE117-7AB7-CB42-F03C-C206DF6A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9" y="1034471"/>
            <a:ext cx="8185748" cy="47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DE302-3CA3-E5FB-F458-FA863C1A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articulation:**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B9C3E-AEE3-155E-D689-CF57DA185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157959" cy="5467171"/>
          </a:xfrm>
        </p:spPr>
        <p:txBody>
          <a:bodyPr/>
          <a:lstStyle/>
          <a:p>
            <a:r>
              <a:rPr lang="en-US" dirty="0"/>
              <a:t>Air comes from the larynx</a:t>
            </a:r>
          </a:p>
          <a:p>
            <a:endParaRPr lang="en-US" dirty="0"/>
          </a:p>
          <a:p>
            <a:r>
              <a:rPr lang="en-US" dirty="0"/>
              <a:t>Very precise and rapid movements of the mandible, lips, and tongue modify or shape the air </a:t>
            </a:r>
          </a:p>
          <a:p>
            <a:endParaRPr lang="en-US" dirty="0"/>
          </a:p>
          <a:p>
            <a:r>
              <a:rPr lang="en-US" dirty="0"/>
              <a:t>Say “catch, dog, bib, money, precisely, hippopotamus” and feel the movements of the articulators</a:t>
            </a:r>
          </a:p>
        </p:txBody>
      </p:sp>
    </p:spTree>
    <p:extLst>
      <p:ext uri="{BB962C8B-B14F-4D97-AF65-F5344CB8AC3E}">
        <p14:creationId xmlns:p14="http://schemas.microsoft.com/office/powerpoint/2010/main" val="200371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534C-7A15-B34E-DD78-9B86C8E5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9793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VI. THE NERVOUS SYSTEM**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0129-43EA-480B-B2C5-A755A52D2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4375"/>
            <a:ext cx="7084464" cy="4586289"/>
          </a:xfrm>
        </p:spPr>
        <p:txBody>
          <a:bodyPr/>
          <a:lstStyle/>
          <a:p>
            <a:r>
              <a:rPr lang="en-US" dirty="0"/>
              <a:t>A. Introduction</a:t>
            </a:r>
          </a:p>
          <a:p>
            <a:endParaRPr lang="en-US" sz="1000" dirty="0"/>
          </a:p>
          <a:p>
            <a:r>
              <a:rPr lang="en-US" dirty="0"/>
              <a:t>Brain weighs 3 pounds and has the consistency of </a:t>
            </a:r>
            <a:r>
              <a:rPr lang="en-US" dirty="0" err="1"/>
              <a:t>jello</a:t>
            </a:r>
            <a:endParaRPr lang="en-US" dirty="0"/>
          </a:p>
          <a:p>
            <a:endParaRPr lang="en-US" sz="1400" dirty="0"/>
          </a:p>
          <a:p>
            <a:r>
              <a:rPr lang="en-US" dirty="0"/>
              <a:t>Contains 100 billion neurons or brain cells </a:t>
            </a:r>
          </a:p>
          <a:p>
            <a:endParaRPr lang="en-US" sz="1200" dirty="0"/>
          </a:p>
          <a:p>
            <a:r>
              <a:rPr lang="en-US" dirty="0"/>
              <a:t>Brain cells are connected by axons, dendrites, and synapses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11AEC-4101-4643-D3D8-3A5F2A304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24" y="790575"/>
            <a:ext cx="5057567" cy="37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E3A3-5534-BF22-75B1-29604DE4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DB8C2-A248-B879-D717-157519BB5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26" y="274638"/>
            <a:ext cx="11621649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0FF7-9764-DF63-1520-27DC13B56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93" y="274638"/>
            <a:ext cx="11061107" cy="357751"/>
          </a:xfrm>
        </p:spPr>
        <p:txBody>
          <a:bodyPr>
            <a:normAutofit fontScale="90000"/>
          </a:bodyPr>
          <a:lstStyle/>
          <a:p>
            <a:r>
              <a:rPr lang="en-US" dirty="0"/>
              <a:t>I. INTRODUCTION**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D582C-DB0F-DCA5-2B9D-490FC3A6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36" y="846035"/>
            <a:ext cx="11351664" cy="4454630"/>
          </a:xfrm>
        </p:spPr>
        <p:txBody>
          <a:bodyPr/>
          <a:lstStyle/>
          <a:p>
            <a:r>
              <a:rPr lang="en-US" dirty="0"/>
              <a:t>Anatomy: structures</a:t>
            </a:r>
          </a:p>
          <a:p>
            <a:endParaRPr lang="en-US" dirty="0"/>
          </a:p>
          <a:p>
            <a:r>
              <a:rPr lang="en-US" dirty="0"/>
              <a:t>Physiology: movement and function</a:t>
            </a:r>
          </a:p>
          <a:p>
            <a:endParaRPr lang="en-US" dirty="0"/>
          </a:p>
          <a:p>
            <a:r>
              <a:rPr lang="en-US" dirty="0"/>
              <a:t>It starts in the brain, which helps us speak automatically</a:t>
            </a:r>
          </a:p>
          <a:p>
            <a:endParaRPr lang="en-US" dirty="0"/>
          </a:p>
          <a:p>
            <a:r>
              <a:rPr lang="en-US" dirty="0"/>
              <a:t>When the brain is impacted with an event like a stroke or traumatic brain injury, speech becomes more effortful and conscious—and that is where therapy comes in!</a:t>
            </a:r>
          </a:p>
        </p:txBody>
      </p:sp>
    </p:spTree>
    <p:extLst>
      <p:ext uri="{BB962C8B-B14F-4D97-AF65-F5344CB8AC3E}">
        <p14:creationId xmlns:p14="http://schemas.microsoft.com/office/powerpoint/2010/main" val="4287639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068E-F840-8D13-7C30-A8C1C72E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Central Nervous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90744-C461-3D8A-2866-B67ECA71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304" y="1600201"/>
            <a:ext cx="7267062" cy="474919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B34BA-1926-418B-96DE-6CCF8D3A0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31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702B-6767-2085-78B0-71B97D54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74638"/>
            <a:ext cx="11115675" cy="37306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brain is divided into the left and right hemispheres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201D7-CC7E-F0DF-39DC-F1A89832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264" y="1366836"/>
            <a:ext cx="5152736" cy="453440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A3194-287F-458B-8B9A-6028499E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55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71EC-73ED-32CC-5C1C-28BAD665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08" y="274638"/>
            <a:ext cx="10741891" cy="29801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brain is divided into several </a:t>
            </a:r>
            <a:r>
              <a:rPr lang="en-US" sz="3200"/>
              <a:t>lobes: </a:t>
            </a:r>
            <a:r>
              <a:rPr lang="en-US" sz="3200" dirty="0"/>
              <a:t>(on exam)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8945C-D520-51A3-7F9E-B2ABD29B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4550A-CE46-ED34-B9A8-47031E7DD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819150"/>
            <a:ext cx="8818579" cy="59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A63C3-A629-7178-7F72-5DCD3BE8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Peripheral Nervous System**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CD888-9A21-F34F-1C95-DFB8A640D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Cranial nerves that exit from the brainstem </a:t>
            </a:r>
          </a:p>
          <a:p>
            <a:endParaRPr lang="en-US" dirty="0"/>
          </a:p>
          <a:p>
            <a:r>
              <a:rPr lang="en-US" dirty="0"/>
              <a:t>Spinal nerves that exit from the spinal cord</a:t>
            </a:r>
          </a:p>
        </p:txBody>
      </p:sp>
    </p:spTree>
    <p:extLst>
      <p:ext uri="{BB962C8B-B14F-4D97-AF65-F5344CB8AC3E}">
        <p14:creationId xmlns:p14="http://schemas.microsoft.com/office/powerpoint/2010/main" val="4384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18C9F-F629-E568-273B-5E57BEF9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8EB952-CAF3-6FF2-DC60-B93ADDC12F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98" y="143352"/>
            <a:ext cx="6394902" cy="67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01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F226-B1F6-F2B6-30C2-6FB24941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274638"/>
            <a:ext cx="11191875" cy="125412"/>
          </a:xfrm>
        </p:spPr>
        <p:txBody>
          <a:bodyPr>
            <a:normAutofit fontScale="90000"/>
          </a:bodyPr>
          <a:lstStyle/>
          <a:p>
            <a:r>
              <a:rPr lang="en-US" dirty="0"/>
              <a:t>Cranial nerves exiting the brainstem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513A6F-D66D-7D0F-1896-76A5F0D78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857" y="1864461"/>
            <a:ext cx="4944285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16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3111-E3C1-ED4E-EB3F-3F30BA3E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15" y="274638"/>
            <a:ext cx="11206385" cy="39193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most important cranial nerves for speech and hearing:**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3544-BC7B-1261-4645-BB1306AD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666573"/>
            <a:ext cx="11277601" cy="4634092"/>
          </a:xfrm>
        </p:spPr>
        <p:txBody>
          <a:bodyPr/>
          <a:lstStyle/>
          <a:p>
            <a:r>
              <a:rPr lang="en-US" dirty="0"/>
              <a:t>V-Trigeminal—face and jaws</a:t>
            </a:r>
          </a:p>
          <a:p>
            <a:endParaRPr lang="en-US" sz="1050" dirty="0"/>
          </a:p>
          <a:p>
            <a:r>
              <a:rPr lang="en-US" dirty="0"/>
              <a:t>VII—Facial—face and tongue</a:t>
            </a:r>
          </a:p>
          <a:p>
            <a:endParaRPr lang="en-US" sz="900" dirty="0"/>
          </a:p>
          <a:p>
            <a:r>
              <a:rPr lang="en-US" dirty="0"/>
              <a:t>VIII—Acoustic--hearing, balance</a:t>
            </a:r>
          </a:p>
          <a:p>
            <a:endParaRPr lang="en-US" sz="1000" dirty="0"/>
          </a:p>
          <a:p>
            <a:r>
              <a:rPr lang="en-US" dirty="0"/>
              <a:t>IX—Glossopharyngeal—tongue, pharynx</a:t>
            </a:r>
          </a:p>
          <a:p>
            <a:r>
              <a:rPr lang="en-US" dirty="0"/>
              <a:t>X—</a:t>
            </a:r>
            <a:r>
              <a:rPr lang="en-US" dirty="0" err="1"/>
              <a:t>Vagus</a:t>
            </a:r>
            <a:r>
              <a:rPr lang="en-US" dirty="0"/>
              <a:t> nerve--larynx, respiration, heart, GI system</a:t>
            </a:r>
          </a:p>
          <a:p>
            <a:r>
              <a:rPr lang="en-US" dirty="0"/>
              <a:t>XI—accessory spinal nerve—neck and shoulders</a:t>
            </a:r>
          </a:p>
          <a:p>
            <a:r>
              <a:rPr lang="en-US" dirty="0"/>
              <a:t>XII—hypoglossal nerve—tongue and neck</a:t>
            </a:r>
          </a:p>
        </p:txBody>
      </p:sp>
    </p:spTree>
    <p:extLst>
      <p:ext uri="{BB962C8B-B14F-4D97-AF65-F5344CB8AC3E}">
        <p14:creationId xmlns:p14="http://schemas.microsoft.com/office/powerpoint/2010/main" val="13926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0531-330D-93AE-85BF-32695B00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274638"/>
            <a:ext cx="11102109" cy="390380"/>
          </a:xfrm>
        </p:spPr>
        <p:txBody>
          <a:bodyPr>
            <a:normAutofit fontScale="90000"/>
          </a:bodyPr>
          <a:lstStyle/>
          <a:p>
            <a:r>
              <a:rPr lang="en-US" dirty="0"/>
              <a:t>Not on exam: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9D671-4564-0879-34C5-4664F63B0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677" y="1825625"/>
            <a:ext cx="6646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67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08FF-D2DA-9A9C-7154-A66F8A50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19" y="274638"/>
            <a:ext cx="11112381" cy="306476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EED1-570B-4E37-2B53-C44305CDE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9" y="897309"/>
            <a:ext cx="11112381" cy="4403356"/>
          </a:xfrm>
        </p:spPr>
        <p:txBody>
          <a:bodyPr/>
          <a:lstStyle/>
          <a:p>
            <a:r>
              <a:rPr lang="en-US" dirty="0"/>
              <a:t>I. Introduction</a:t>
            </a:r>
          </a:p>
          <a:p>
            <a:r>
              <a:rPr lang="en-US" dirty="0"/>
              <a:t>II. The Respiratory System</a:t>
            </a:r>
          </a:p>
          <a:p>
            <a:r>
              <a:rPr lang="en-US" dirty="0"/>
              <a:t>III. The Phonatory System</a:t>
            </a:r>
          </a:p>
          <a:p>
            <a:r>
              <a:rPr lang="en-US" dirty="0"/>
              <a:t>IV. The Resonation System</a:t>
            </a:r>
          </a:p>
          <a:p>
            <a:r>
              <a:rPr lang="en-US" dirty="0"/>
              <a:t>V. The Articulation System</a:t>
            </a:r>
          </a:p>
          <a:p>
            <a:r>
              <a:rPr lang="en-US" dirty="0"/>
              <a:t>VI. The Nervous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09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1C96-9D0E-FAFC-18B4-F92B6342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Reflection: Not on the exam—in small groups, discuss whether you think you are mostly right brained or left brained and why**</a:t>
            </a:r>
          </a:p>
        </p:txBody>
      </p:sp>
      <p:pic>
        <p:nvPicPr>
          <p:cNvPr id="1026" name="Picture 2" descr="Left and Right Hemisphere of the Brain | Functions &amp; Characteristics">
            <a:extLst>
              <a:ext uri="{FF2B5EF4-FFF2-40B4-BE49-F238E27FC236}">
                <a16:creationId xmlns:a16="http://schemas.microsoft.com/office/drawing/2014/main" id="{E12BE3B1-5E92-EA64-A731-C0B529BDF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081" y="1825625"/>
            <a:ext cx="82058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82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DBEE-8E8A-E81A-D845-45BCF3D9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9208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We need to think about several processes</a:t>
            </a:r>
            <a:r>
              <a:rPr lang="en-US" dirty="0"/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7AFB7-C9CD-45BB-9F9C-95C53CFA8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C4C0-2BCC-9416-67FC-5681FF0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03984-78E1-BE2A-DE29-F16426AF5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5" y="310068"/>
            <a:ext cx="9094534" cy="60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4019-BD71-EEFB-16BE-3EB24590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speaking process: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10E9-8D6C-BDD1-D210-02CCE515B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75050" cy="4732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https://www.youtube.com/watch?v=JF8rlKuSoFM</a:t>
            </a:r>
            <a:endParaRPr lang="en-US" dirty="0"/>
          </a:p>
          <a:p>
            <a:endParaRPr lang="en-US" dirty="0"/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How Does the Human Body Produce Voice and Speech? (4 minutes)</a:t>
            </a:r>
          </a:p>
          <a:p>
            <a:endParaRPr lang="en-US" dirty="0"/>
          </a:p>
          <a:p>
            <a:r>
              <a:rPr lang="en-US" dirty="0"/>
              <a:t>NIH</a:t>
            </a:r>
          </a:p>
        </p:txBody>
      </p:sp>
    </p:spTree>
    <p:extLst>
      <p:ext uri="{BB962C8B-B14F-4D97-AF65-F5344CB8AC3E}">
        <p14:creationId xmlns:p14="http://schemas.microsoft.com/office/powerpoint/2010/main" val="342434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39C-CEA4-20B6-B698-E62E200D8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8" y="274638"/>
            <a:ext cx="10890191" cy="34065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II. RESPIRATORY SYSTEM**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C4B60-7844-032C-7E1F-1F4A3FEC6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748145"/>
            <a:ext cx="7595531" cy="5458691"/>
          </a:xfrm>
        </p:spPr>
        <p:txBody>
          <a:bodyPr/>
          <a:lstStyle/>
          <a:p>
            <a:r>
              <a:rPr lang="en-US" dirty="0"/>
              <a:t>We inhale and exhale air</a:t>
            </a:r>
          </a:p>
          <a:p>
            <a:endParaRPr lang="en-US" sz="900" dirty="0"/>
          </a:p>
          <a:p>
            <a:r>
              <a:rPr lang="en-US" dirty="0"/>
              <a:t>Thorax extends from the clavicle and first rib down to the 12</a:t>
            </a:r>
            <a:r>
              <a:rPr lang="en-US" baseline="30000" dirty="0"/>
              <a:t>th</a:t>
            </a:r>
            <a:r>
              <a:rPr lang="en-US" dirty="0"/>
              <a:t> rib</a:t>
            </a:r>
          </a:p>
          <a:p>
            <a:endParaRPr lang="en-US" sz="1000" dirty="0"/>
          </a:p>
          <a:p>
            <a:r>
              <a:rPr lang="en-US" dirty="0"/>
              <a:t>Ribs attach to the sternum in the center of the chest and vertebral (spinal column) in the back of the chest</a:t>
            </a:r>
          </a:p>
          <a:p>
            <a:endParaRPr lang="en-US" sz="1000" dirty="0"/>
          </a:p>
          <a:p>
            <a:r>
              <a:rPr lang="en-US" dirty="0"/>
              <a:t>Diaphragm: primary muscle of respiration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86499-90E1-C473-E841-71E14267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58" y="748145"/>
            <a:ext cx="4513342" cy="379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F177-31E9-2A3F-118E-0132629B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22D300-3809-66B9-3055-A50C4D7E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4687" y="313893"/>
            <a:ext cx="4911161" cy="3777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438-9EFE-160B-9CC6-9376FD0F6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66" y="2140456"/>
            <a:ext cx="65722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4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3B8D-0991-E215-56A6-E2E99523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4" y="274638"/>
            <a:ext cx="10753725" cy="2111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When we breathe</a:t>
            </a:r>
            <a:r>
              <a:rPr lang="en-US" dirty="0"/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1AF00F-7223-4D5F-ABDC-6EB5EC78B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81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814</Words>
  <Application>Microsoft Office PowerPoint</Application>
  <PresentationFormat>Widescreen</PresentationFormat>
  <Paragraphs>127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YouTube Sans</vt:lpstr>
      <vt:lpstr>Office Theme</vt:lpstr>
      <vt:lpstr>Anatomy and Physiology of Speech and Language</vt:lpstr>
      <vt:lpstr>Outline</vt:lpstr>
      <vt:lpstr>I. INTRODUCTION**</vt:lpstr>
      <vt:lpstr>We need to think about several processes:</vt:lpstr>
      <vt:lpstr>PowerPoint Presentation</vt:lpstr>
      <vt:lpstr>Overview of the speaking process:</vt:lpstr>
      <vt:lpstr>II. RESPIRATORY SYSTEM**</vt:lpstr>
      <vt:lpstr>PowerPoint Presentation</vt:lpstr>
      <vt:lpstr>When we breathe:</vt:lpstr>
      <vt:lpstr>PowerPoint Presentation</vt:lpstr>
      <vt:lpstr>PowerPoint Presentation</vt:lpstr>
      <vt:lpstr>III. THE PHONATORY SYSTEM</vt:lpstr>
      <vt:lpstr>Larynx:</vt:lpstr>
      <vt:lpstr>The true vocal folds**</vt:lpstr>
      <vt:lpstr>For voicing:</vt:lpstr>
      <vt:lpstr>Let’s watch the process of phonation:**</vt:lpstr>
      <vt:lpstr>Voicing is characterized by frequency, intensity, and quality**</vt:lpstr>
      <vt:lpstr>IV. THE RESONATION SYSTEM**</vt:lpstr>
      <vt:lpstr>In hyponasality:</vt:lpstr>
      <vt:lpstr>Important structures of resonation:**</vt:lpstr>
      <vt:lpstr>Another look—the soft palate is important as well</vt:lpstr>
      <vt:lpstr>Resonation—the soft palate has to move up to close off the nasal cavity</vt:lpstr>
      <vt:lpstr>Another look:</vt:lpstr>
      <vt:lpstr>Watch the soft palate elevate:</vt:lpstr>
      <vt:lpstr>V. THE ARTICULATION SYSTEM**</vt:lpstr>
      <vt:lpstr>We are concerned with:</vt:lpstr>
      <vt:lpstr>During articulation:**</vt:lpstr>
      <vt:lpstr>VI. THE NERVOUS SYSTEM**</vt:lpstr>
      <vt:lpstr>PowerPoint Presentation</vt:lpstr>
      <vt:lpstr>B. Central Nervous System</vt:lpstr>
      <vt:lpstr>The brain is divided into the left and right hemispheres</vt:lpstr>
      <vt:lpstr>The brain is divided into several lobes: (on exam)</vt:lpstr>
      <vt:lpstr>C. Peripheral Nervous System**</vt:lpstr>
      <vt:lpstr>PowerPoint Presentation</vt:lpstr>
      <vt:lpstr>Cranial nerves exiting the brainstem</vt:lpstr>
      <vt:lpstr>The most important cranial nerves for speech and hearing:**</vt:lpstr>
      <vt:lpstr>Not on exam: </vt:lpstr>
      <vt:lpstr>Outline</vt:lpstr>
      <vt:lpstr>Reflection: Not on the exam—in small groups, discuss whether you think you are mostly right brained or left brained and why**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Roseberry-Mckibbin, Celeste</dc:creator>
  <cp:lastModifiedBy>Roseberry-Mckibbin, Celeste</cp:lastModifiedBy>
  <cp:revision>41</cp:revision>
  <dcterms:created xsi:type="dcterms:W3CDTF">2023-06-23T22:16:22Z</dcterms:created>
  <dcterms:modified xsi:type="dcterms:W3CDTF">2023-12-14T19:04:29Z</dcterms:modified>
</cp:coreProperties>
</file>