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43"/>
  </p:notesMasterIdLst>
  <p:sldIdLst>
    <p:sldId id="256" r:id="rId2"/>
    <p:sldId id="257" r:id="rId3"/>
    <p:sldId id="765" r:id="rId4"/>
    <p:sldId id="258"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59" r:id="rId19"/>
    <p:sldId id="274" r:id="rId20"/>
    <p:sldId id="275" r:id="rId21"/>
    <p:sldId id="276" r:id="rId22"/>
    <p:sldId id="277" r:id="rId23"/>
    <p:sldId id="278" r:id="rId24"/>
    <p:sldId id="279" r:id="rId25"/>
    <p:sldId id="280" r:id="rId26"/>
    <p:sldId id="281" r:id="rId27"/>
    <p:sldId id="260" r:id="rId28"/>
    <p:sldId id="289" r:id="rId29"/>
    <p:sldId id="290" r:id="rId30"/>
    <p:sldId id="759" r:id="rId31"/>
    <p:sldId id="760" r:id="rId32"/>
    <p:sldId id="761" r:id="rId33"/>
    <p:sldId id="665" r:id="rId34"/>
    <p:sldId id="499" r:id="rId35"/>
    <p:sldId id="746" r:id="rId36"/>
    <p:sldId id="756" r:id="rId37"/>
    <p:sldId id="291" r:id="rId38"/>
    <p:sldId id="737" r:id="rId39"/>
    <p:sldId id="763" r:id="rId40"/>
    <p:sldId id="764" r:id="rId41"/>
    <p:sldId id="766"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0" autoAdjust="0"/>
    <p:restoredTop sz="94660"/>
  </p:normalViewPr>
  <p:slideViewPr>
    <p:cSldViewPr snapToGrid="0">
      <p:cViewPr varScale="1">
        <p:scale>
          <a:sx n="65" d="100"/>
          <a:sy n="65" d="100"/>
        </p:scale>
        <p:origin x="600" y="144"/>
      </p:cViewPr>
      <p:guideLst/>
    </p:cSldViewPr>
  </p:slideViewPr>
  <p:notesTextViewPr>
    <p:cViewPr>
      <p:scale>
        <a:sx n="1" d="1"/>
        <a:sy n="1" d="1"/>
      </p:scale>
      <p:origin x="0" y="0"/>
    </p:cViewPr>
  </p:notesTextViewPr>
  <p:sorterViewPr>
    <p:cViewPr varScale="1">
      <p:scale>
        <a:sx n="100" d="100"/>
        <a:sy n="100" d="100"/>
      </p:scale>
      <p:origin x="0" y="-111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2AA819-4DE1-450C-ABEA-84685304C418}" type="datetimeFigureOut">
              <a:rPr lang="en-US" smtClean="0"/>
              <a:t>12/14/2023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016FE2-8AD3-433D-9B62-916347BEF22A}" type="slidenum">
              <a:rPr lang="en-US" smtClean="0"/>
              <a:t>‹#›</a:t>
            </a:fld>
            <a:endParaRPr lang="en-US"/>
          </a:p>
        </p:txBody>
      </p:sp>
    </p:spTree>
    <p:extLst>
      <p:ext uri="{BB962C8B-B14F-4D97-AF65-F5344CB8AC3E}">
        <p14:creationId xmlns:p14="http://schemas.microsoft.com/office/powerpoint/2010/main" val="2988703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DDF8CCE7-0307-215D-C7C4-4EF26F6260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4BC3E0A8-83F7-FE15-02C0-BCAF0A4080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34779AA2-0819-8430-D176-21571B0C73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i="1">
                <a:solidFill>
                  <a:schemeClr val="tx1"/>
                </a:solidFill>
                <a:latin typeface="Arial" panose="020B0604020202020204" pitchFamily="34" charset="0"/>
              </a:defRPr>
            </a:lvl1pPr>
            <a:lvl2pPr marL="742950" indent="-285750">
              <a:defRPr sz="2400" i="1">
                <a:solidFill>
                  <a:schemeClr val="tx1"/>
                </a:solidFill>
                <a:latin typeface="Arial" panose="020B0604020202020204" pitchFamily="34" charset="0"/>
              </a:defRPr>
            </a:lvl2pPr>
            <a:lvl3pPr marL="1143000" indent="-228600">
              <a:defRPr sz="2400" i="1">
                <a:solidFill>
                  <a:schemeClr val="tx1"/>
                </a:solidFill>
                <a:latin typeface="Arial" panose="020B0604020202020204" pitchFamily="34" charset="0"/>
              </a:defRPr>
            </a:lvl3pPr>
            <a:lvl4pPr marL="1600200" indent="-228600">
              <a:defRPr sz="2400" i="1">
                <a:solidFill>
                  <a:schemeClr val="tx1"/>
                </a:solidFill>
                <a:latin typeface="Arial" panose="020B0604020202020204" pitchFamily="34" charset="0"/>
              </a:defRPr>
            </a:lvl4pPr>
            <a:lvl5pPr marL="2057400" indent="-228600">
              <a:defRPr sz="2400" i="1">
                <a:solidFill>
                  <a:schemeClr val="tx1"/>
                </a:solidFill>
                <a:latin typeface="Arial" panose="020B0604020202020204" pitchFamily="34" charset="0"/>
              </a:defRPr>
            </a:lvl5pPr>
            <a:lvl6pPr marL="2514600" indent="-228600" eaLnBrk="0" fontAlgn="base" hangingPunct="0">
              <a:spcBef>
                <a:spcPct val="0"/>
              </a:spcBef>
              <a:spcAft>
                <a:spcPct val="0"/>
              </a:spcAft>
              <a:defRPr sz="2400" i="1">
                <a:solidFill>
                  <a:schemeClr val="tx1"/>
                </a:solidFill>
                <a:latin typeface="Arial" panose="020B0604020202020204" pitchFamily="34" charset="0"/>
              </a:defRPr>
            </a:lvl6pPr>
            <a:lvl7pPr marL="2971800" indent="-228600" eaLnBrk="0" fontAlgn="base" hangingPunct="0">
              <a:spcBef>
                <a:spcPct val="0"/>
              </a:spcBef>
              <a:spcAft>
                <a:spcPct val="0"/>
              </a:spcAft>
              <a:defRPr sz="2400" i="1">
                <a:solidFill>
                  <a:schemeClr val="tx1"/>
                </a:solidFill>
                <a:latin typeface="Arial" panose="020B0604020202020204" pitchFamily="34" charset="0"/>
              </a:defRPr>
            </a:lvl7pPr>
            <a:lvl8pPr marL="3429000" indent="-228600" eaLnBrk="0" fontAlgn="base" hangingPunct="0">
              <a:spcBef>
                <a:spcPct val="0"/>
              </a:spcBef>
              <a:spcAft>
                <a:spcPct val="0"/>
              </a:spcAft>
              <a:defRPr sz="2400" i="1">
                <a:solidFill>
                  <a:schemeClr val="tx1"/>
                </a:solidFill>
                <a:latin typeface="Arial" panose="020B0604020202020204" pitchFamily="34" charset="0"/>
              </a:defRPr>
            </a:lvl8pPr>
            <a:lvl9pPr marL="3886200" indent="-228600" eaLnBrk="0" fontAlgn="base" hangingPunct="0">
              <a:spcBef>
                <a:spcPct val="0"/>
              </a:spcBef>
              <a:spcAft>
                <a:spcPct val="0"/>
              </a:spcAft>
              <a:defRPr sz="2400" i="1">
                <a:solidFill>
                  <a:schemeClr val="tx1"/>
                </a:solidFill>
                <a:latin typeface="Arial" panose="020B0604020202020204" pitchFamily="34" charset="0"/>
              </a:defRPr>
            </a:lvl9pPr>
          </a:lstStyle>
          <a:p>
            <a:fld id="{4EEA1EE1-24E6-456C-8B7E-CC41D2701FDB}" type="slidenum">
              <a:rPr lang="en-US" altLang="en-US" sz="1200" smtClean="0"/>
              <a:pPr/>
              <a:t>28</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56C2ED-54A4-480D-B5C8-65C0D62359B9}" type="datetime2">
              <a:rPr lang="en-US" smtClean="0"/>
              <a:pPr/>
              <a:t>Thursday, December 14, 2023</a:t>
            </a:fld>
            <a:endParaRPr lang="en-US" dirty="0"/>
          </a:p>
        </p:txBody>
      </p:sp>
      <p:sp>
        <p:nvSpPr>
          <p:cNvPr id="5" name="Footer Placeholder 4"/>
          <p:cNvSpPr>
            <a:spLocks noGrp="1"/>
          </p:cNvSpPr>
          <p:nvPr>
            <p:ph type="ftr" sz="quarter" idx="11"/>
          </p:nvPr>
        </p:nvSpPr>
        <p:spPr/>
        <p:txBody>
          <a:bodyPr/>
          <a:lstStyle/>
          <a:p>
            <a:r>
              <a:rPr lang="en-US" spc="200"/>
              <a:t>Sample Footer Text</a:t>
            </a:r>
            <a:endParaRPr lang="en-US" spc="200" dirty="0"/>
          </a:p>
        </p:txBody>
      </p:sp>
      <p:sp>
        <p:nvSpPr>
          <p:cNvPr id="6" name="Slide Number Placeholder 5"/>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334696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CF612A-4CB0-4F57-9A87-F049CECB184D}" type="datetime2">
              <a:rPr lang="en-US" smtClean="0"/>
              <a:t>Thursday, December 14, 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797725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397F40-C8F7-4897-A6B8-241042F913A9}" type="datetime2">
              <a:rPr lang="en-US" smtClean="0"/>
              <a:t>Thursday, December 14, 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807260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8256C2ED-54A4-480D-B5C8-65C0D62359B9}" type="datetime2">
              <a:rPr lang="en-US" smtClean="0"/>
              <a:pPr/>
              <a:t>Thursday, December 14, 2023</a:t>
            </a:fld>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spc="200"/>
              <a:t>Sample Footer Text</a:t>
            </a:r>
            <a:endParaRPr lang="en-US" spc="200" dirty="0"/>
          </a:p>
        </p:txBody>
      </p:sp>
      <p:sp>
        <p:nvSpPr>
          <p:cNvPr id="7" name="Rectangle 6"/>
          <p:cNvSpPr>
            <a:spLocks noGrp="1" noChangeArrowheads="1"/>
          </p:cNvSpPr>
          <p:nvPr>
            <p:ph type="sldNum" sz="quarter" idx="12"/>
          </p:nvPr>
        </p:nvSpPr>
        <p:spPr>
          <a:ln/>
        </p:spPr>
        <p:txBody>
          <a:bodyPr/>
          <a:lstStyle>
            <a:lvl1pPr>
              <a:defRPr/>
            </a:lvl1p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407060807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56C2ED-54A4-480D-B5C8-65C0D62359B9}" type="datetime2">
              <a:rPr lang="en-US" smtClean="0"/>
              <a:pPr/>
              <a:t>Thursday, December 14, 2023</a:t>
            </a:fld>
            <a:endParaRPr lang="en-US" dirty="0"/>
          </a:p>
        </p:txBody>
      </p:sp>
      <p:sp>
        <p:nvSpPr>
          <p:cNvPr id="5" name="Footer Placeholder 4"/>
          <p:cNvSpPr>
            <a:spLocks noGrp="1"/>
          </p:cNvSpPr>
          <p:nvPr>
            <p:ph type="ftr" sz="quarter" idx="11"/>
          </p:nvPr>
        </p:nvSpPr>
        <p:spPr/>
        <p:txBody>
          <a:bodyPr/>
          <a:lstStyle/>
          <a:p>
            <a:r>
              <a:rPr lang="en-US" spc="200"/>
              <a:t>Sample Footer Text</a:t>
            </a:r>
            <a:endParaRPr lang="en-US" spc="200" dirty="0"/>
          </a:p>
        </p:txBody>
      </p:sp>
      <p:sp>
        <p:nvSpPr>
          <p:cNvPr id="6" name="Slide Number Placeholder 5"/>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11628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EDCA73-0A86-4195-A787-75037827079D}" type="datetime2">
              <a:rPr lang="en-US" smtClean="0"/>
              <a:t>Thursday, December 14, 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259405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C75374-B296-498E-A935-80631EA9020D}" type="datetime2">
              <a:rPr lang="en-US" smtClean="0"/>
              <a:t>Thursday, December 14, 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41111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98B728-214A-4ABC-8432-5B3A5A66A987}" type="datetime2">
              <a:rPr lang="en-US" smtClean="0"/>
              <a:t>Thursday, December 14, 2023</a:t>
            </a:fld>
            <a:endParaRPr lang="en-US" dirty="0"/>
          </a:p>
        </p:txBody>
      </p:sp>
      <p:sp>
        <p:nvSpPr>
          <p:cNvPr id="8" name="Footer Placeholder 7"/>
          <p:cNvSpPr>
            <a:spLocks noGrp="1"/>
          </p:cNvSpPr>
          <p:nvPr>
            <p:ph type="ftr" sz="quarter" idx="11"/>
          </p:nvPr>
        </p:nvSpPr>
        <p:spPr/>
        <p:txBody>
          <a:bodyPr/>
          <a:lstStyle/>
          <a:p>
            <a:r>
              <a:rPr lang="en-US"/>
              <a:t>Sample Footer Text</a:t>
            </a:r>
          </a:p>
        </p:txBody>
      </p:sp>
      <p:sp>
        <p:nvSpPr>
          <p:cNvPr id="9" name="Slide Number Placeholder 8"/>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364128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5F02D0-6806-43AF-9888-2359BF40C204}" type="datetime2">
              <a:rPr lang="en-US" smtClean="0"/>
              <a:t>Thursday, December 14, 2023</a:t>
            </a:fld>
            <a:endParaRPr lang="en-US"/>
          </a:p>
        </p:txBody>
      </p:sp>
      <p:sp>
        <p:nvSpPr>
          <p:cNvPr id="4" name="Footer Placeholder 3"/>
          <p:cNvSpPr>
            <a:spLocks noGrp="1"/>
          </p:cNvSpPr>
          <p:nvPr>
            <p:ph type="ftr" sz="quarter" idx="11"/>
          </p:nvPr>
        </p:nvSpPr>
        <p:spPr/>
        <p:txBody>
          <a:bodyPr/>
          <a:lstStyle/>
          <a:p>
            <a:r>
              <a:rPr lang="en-US"/>
              <a:t>Sample Footer Text</a:t>
            </a:r>
          </a:p>
        </p:txBody>
      </p:sp>
      <p:sp>
        <p:nvSpPr>
          <p:cNvPr id="5" name="Slide Number Placeholder 4"/>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3854337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14D2D-B1AF-4197-82D6-FC1F8BD05681}" type="datetime2">
              <a:rPr lang="en-US" smtClean="0"/>
              <a:t>Thursday, December 14, 2023</a:t>
            </a:fld>
            <a:endParaRPr lang="en-US"/>
          </a:p>
        </p:txBody>
      </p:sp>
      <p:sp>
        <p:nvSpPr>
          <p:cNvPr id="3" name="Footer Placeholder 2"/>
          <p:cNvSpPr>
            <a:spLocks noGrp="1"/>
          </p:cNvSpPr>
          <p:nvPr>
            <p:ph type="ftr" sz="quarter" idx="11"/>
          </p:nvPr>
        </p:nvSpPr>
        <p:spPr/>
        <p:txBody>
          <a:bodyPr/>
          <a:lstStyle/>
          <a:p>
            <a:r>
              <a:rPr lang="en-US"/>
              <a:t>Sample Footer Text</a:t>
            </a:r>
          </a:p>
        </p:txBody>
      </p:sp>
      <p:sp>
        <p:nvSpPr>
          <p:cNvPr id="4" name="Slide Number Placeholder 3"/>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169234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8771CEB-9838-4245-91B8-EFBAFE2D8B44}" type="datetime2">
              <a:rPr lang="en-US" smtClean="0"/>
              <a:t>Thursday, December 14, 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327955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D3F6BF-A585-41F8-88DF-7E5D069F892A}" type="datetime2">
              <a:rPr lang="en-US" smtClean="0"/>
              <a:t>Thursday, December 14, 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0D309695-DEC3-40DA-9DF5-330280C9D0E8}" type="slidenum">
              <a:rPr lang="en-US" smtClean="0"/>
              <a:t>‹#›</a:t>
            </a:fld>
            <a:endParaRPr lang="en-US"/>
          </a:p>
        </p:txBody>
      </p:sp>
    </p:spTree>
    <p:extLst>
      <p:ext uri="{BB962C8B-B14F-4D97-AF65-F5344CB8AC3E}">
        <p14:creationId xmlns:p14="http://schemas.microsoft.com/office/powerpoint/2010/main" val="302566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6C2ED-54A4-480D-B5C8-65C0D62359B9}" type="datetime2">
              <a:rPr lang="en-US" smtClean="0"/>
              <a:pPr/>
              <a:t>Thursday, December 14, 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pc="200"/>
              <a:t>Sample Footer Text</a:t>
            </a:r>
            <a:endParaRPr lang="en-US" spc="20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347333754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aFYsJYPye94"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U8wBI94MA4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EdN_R86SPB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youtube.com/watch?v=8hnmfi-8df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hyperlink" Target="https://nces.ed.gov/programs/coe/indicator/cg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7FestsG5Ky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1jznWzD9FE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781E9-6D31-7AEB-3018-A894AC6E933C}"/>
              </a:ext>
            </a:extLst>
          </p:cNvPr>
          <p:cNvSpPr>
            <a:spLocks noGrp="1"/>
          </p:cNvSpPr>
          <p:nvPr>
            <p:ph type="ctrTitle"/>
          </p:nvPr>
        </p:nvSpPr>
        <p:spPr>
          <a:xfrm>
            <a:off x="448055" y="655200"/>
            <a:ext cx="5432045" cy="618123"/>
          </a:xfrm>
        </p:spPr>
        <p:txBody>
          <a:bodyPr anchor="b">
            <a:normAutofit fontScale="90000"/>
          </a:bodyPr>
          <a:lstStyle/>
          <a:p>
            <a:r>
              <a:rPr lang="en-US" dirty="0"/>
              <a:t>Chapter 4</a:t>
            </a:r>
          </a:p>
        </p:txBody>
      </p:sp>
      <p:sp>
        <p:nvSpPr>
          <p:cNvPr id="3" name="Subtitle 2">
            <a:extLst>
              <a:ext uri="{FF2B5EF4-FFF2-40B4-BE49-F238E27FC236}">
                <a16:creationId xmlns:a16="http://schemas.microsoft.com/office/drawing/2014/main" id="{C2E7EC69-783E-FA3C-10B6-AF614A6BB6EF}"/>
              </a:ext>
            </a:extLst>
          </p:cNvPr>
          <p:cNvSpPr>
            <a:spLocks noGrp="1"/>
          </p:cNvSpPr>
          <p:nvPr>
            <p:ph type="subTitle" idx="1"/>
          </p:nvPr>
        </p:nvSpPr>
        <p:spPr>
          <a:xfrm>
            <a:off x="-222191" y="1606609"/>
            <a:ext cx="6460621" cy="4344247"/>
          </a:xfrm>
        </p:spPr>
        <p:txBody>
          <a:bodyPr>
            <a:normAutofit/>
          </a:bodyPr>
          <a:lstStyle/>
          <a:p>
            <a:r>
              <a:rPr lang="en-US" sz="6400" dirty="0"/>
              <a:t>SPEECH AND LANGUAGE DEVELOPMENT</a:t>
            </a:r>
          </a:p>
        </p:txBody>
      </p:sp>
      <p:pic>
        <p:nvPicPr>
          <p:cNvPr id="4" name="Picture 3" descr="A splash of colors on a white surface">
            <a:extLst>
              <a:ext uri="{FF2B5EF4-FFF2-40B4-BE49-F238E27FC236}">
                <a16:creationId xmlns:a16="http://schemas.microsoft.com/office/drawing/2014/main" id="{46FC43E6-E2B3-C918-D1A8-E780E30DF0C2}"/>
              </a:ext>
            </a:extLst>
          </p:cNvPr>
          <p:cNvPicPr>
            <a:picLocks noChangeAspect="1"/>
          </p:cNvPicPr>
          <p:nvPr/>
        </p:nvPicPr>
        <p:blipFill rotWithShape="1">
          <a:blip r:embed="rId2"/>
          <a:srcRect r="35694"/>
          <a:stretch/>
        </p:blipFill>
        <p:spPr>
          <a:xfrm>
            <a:off x="6311900" y="10"/>
            <a:ext cx="5880100" cy="6857990"/>
          </a:xfrm>
          <a:prstGeom prst="rect">
            <a:avLst/>
          </a:prstGeom>
        </p:spPr>
      </p:pic>
    </p:spTree>
    <p:extLst>
      <p:ext uri="{BB962C8B-B14F-4D97-AF65-F5344CB8AC3E}">
        <p14:creationId xmlns:p14="http://schemas.microsoft.com/office/powerpoint/2010/main" val="1037725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72CBC-4644-A121-FA6F-FAD515201519}"/>
              </a:ext>
            </a:extLst>
          </p:cNvPr>
          <p:cNvSpPr>
            <a:spLocks noGrp="1"/>
          </p:cNvSpPr>
          <p:nvPr>
            <p:ph type="title"/>
          </p:nvPr>
        </p:nvSpPr>
        <p:spPr>
          <a:xfrm>
            <a:off x="428625" y="0"/>
            <a:ext cx="10848975" cy="931492"/>
          </a:xfrm>
        </p:spPr>
        <p:txBody>
          <a:bodyPr/>
          <a:lstStyle/>
          <a:p>
            <a:r>
              <a:rPr lang="en-US" dirty="0"/>
              <a:t>2-year </a:t>
            </a:r>
            <a:r>
              <a:rPr lang="en-US" dirty="0" err="1"/>
              <a:t>olds</a:t>
            </a:r>
            <a:r>
              <a:rPr lang="en-US" dirty="0"/>
              <a:t>**</a:t>
            </a:r>
          </a:p>
        </p:txBody>
      </p:sp>
      <p:sp>
        <p:nvSpPr>
          <p:cNvPr id="3" name="Content Placeholder 2">
            <a:extLst>
              <a:ext uri="{FF2B5EF4-FFF2-40B4-BE49-F238E27FC236}">
                <a16:creationId xmlns:a16="http://schemas.microsoft.com/office/drawing/2014/main" id="{29B78C6D-87B3-A25F-B8B6-E78BB69561CA}"/>
              </a:ext>
            </a:extLst>
          </p:cNvPr>
          <p:cNvSpPr>
            <a:spLocks noGrp="1"/>
          </p:cNvSpPr>
          <p:nvPr>
            <p:ph idx="1"/>
          </p:nvPr>
        </p:nvSpPr>
        <p:spPr>
          <a:xfrm>
            <a:off x="66675" y="828675"/>
            <a:ext cx="11210925" cy="5267325"/>
          </a:xfrm>
        </p:spPr>
        <p:txBody>
          <a:bodyPr/>
          <a:lstStyle/>
          <a:p>
            <a:r>
              <a:rPr lang="en-US" sz="3200" dirty="0"/>
              <a:t>Love being read to</a:t>
            </a:r>
          </a:p>
          <a:p>
            <a:endParaRPr lang="en-US" sz="3200" dirty="0"/>
          </a:p>
          <a:p>
            <a:r>
              <a:rPr lang="en-US" sz="3200" dirty="0"/>
              <a:t>Tantrums may occur</a:t>
            </a:r>
          </a:p>
          <a:p>
            <a:endParaRPr lang="en-US" sz="3200" dirty="0"/>
          </a:p>
          <a:p>
            <a:r>
              <a:rPr lang="en-US" sz="3200" dirty="0"/>
              <a:t>Lots of NO!</a:t>
            </a:r>
          </a:p>
          <a:p>
            <a:endParaRPr lang="en-US" sz="3200" dirty="0"/>
          </a:p>
          <a:p>
            <a:r>
              <a:rPr lang="en-US" sz="3200" dirty="0"/>
              <a:t>Again, a 24-month old says 200-300 words</a:t>
            </a:r>
          </a:p>
          <a:p>
            <a:endParaRPr lang="en-US" dirty="0"/>
          </a:p>
          <a:p>
            <a:endParaRPr lang="en-US" dirty="0"/>
          </a:p>
        </p:txBody>
      </p:sp>
    </p:spTree>
    <p:extLst>
      <p:ext uri="{BB962C8B-B14F-4D97-AF65-F5344CB8AC3E}">
        <p14:creationId xmlns:p14="http://schemas.microsoft.com/office/powerpoint/2010/main" val="393327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75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75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1)">
                                      <p:cBhvr>
                                        <p:cTn id="22" dur="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94881-3A5D-59E3-EF42-12DDA4F6C317}"/>
              </a:ext>
            </a:extLst>
          </p:cNvPr>
          <p:cNvSpPr>
            <a:spLocks noGrp="1"/>
          </p:cNvSpPr>
          <p:nvPr>
            <p:ph type="title"/>
          </p:nvPr>
        </p:nvSpPr>
        <p:spPr>
          <a:xfrm>
            <a:off x="5838824" y="329184"/>
            <a:ext cx="5710047" cy="633603"/>
          </a:xfrm>
        </p:spPr>
        <p:txBody>
          <a:bodyPr anchor="b">
            <a:noAutofit/>
          </a:bodyPr>
          <a:lstStyle/>
          <a:p>
            <a:r>
              <a:rPr lang="en-US" sz="3600" b="1" u="sng" dirty="0"/>
              <a:t>C. 3- and 4-year olds**</a:t>
            </a:r>
          </a:p>
        </p:txBody>
      </p:sp>
      <p:sp>
        <p:nvSpPr>
          <p:cNvPr id="3" name="Content Placeholder 2">
            <a:extLst>
              <a:ext uri="{FF2B5EF4-FFF2-40B4-BE49-F238E27FC236}">
                <a16:creationId xmlns:a16="http://schemas.microsoft.com/office/drawing/2014/main" id="{43638FC6-157D-B87C-320C-F9846746451C}"/>
              </a:ext>
            </a:extLst>
          </p:cNvPr>
          <p:cNvSpPr>
            <a:spLocks noGrp="1"/>
          </p:cNvSpPr>
          <p:nvPr>
            <p:ph idx="1"/>
          </p:nvPr>
        </p:nvSpPr>
        <p:spPr>
          <a:xfrm>
            <a:off x="5297761" y="1189101"/>
            <a:ext cx="6522764" cy="5001387"/>
          </a:xfrm>
        </p:spPr>
        <p:txBody>
          <a:bodyPr>
            <a:normAutofit/>
          </a:bodyPr>
          <a:lstStyle/>
          <a:p>
            <a:r>
              <a:rPr lang="en-US" sz="3200" dirty="0"/>
              <a:t>Add lots of vocabulary words!</a:t>
            </a:r>
          </a:p>
          <a:p>
            <a:endParaRPr lang="en-US" sz="3200" dirty="0"/>
          </a:p>
          <a:p>
            <a:r>
              <a:rPr lang="en-US" sz="3200" dirty="0"/>
              <a:t>When a child turns 3, they are saying 900-100 words and speaking mostly in short sentences</a:t>
            </a:r>
          </a:p>
          <a:p>
            <a:endParaRPr lang="en-US" sz="3200" dirty="0"/>
          </a:p>
          <a:p>
            <a:r>
              <a:rPr lang="en-US" sz="3200" dirty="0"/>
              <a:t>Telegraphic speech—omit functor words “Funny Cocoa bark squirrel.” “Drive car work.”</a:t>
            </a:r>
          </a:p>
          <a:p>
            <a:endParaRPr lang="en-US" sz="2200" dirty="0"/>
          </a:p>
        </p:txBody>
      </p:sp>
    </p:spTree>
    <p:extLst>
      <p:ext uri="{BB962C8B-B14F-4D97-AF65-F5344CB8AC3E}">
        <p14:creationId xmlns:p14="http://schemas.microsoft.com/office/powerpoint/2010/main" val="2955822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FACEE-514C-9F0A-43B9-46C7B72555C1}"/>
              </a:ext>
            </a:extLst>
          </p:cNvPr>
          <p:cNvSpPr>
            <a:spLocks noGrp="1"/>
          </p:cNvSpPr>
          <p:nvPr>
            <p:ph type="title"/>
          </p:nvPr>
        </p:nvSpPr>
        <p:spPr>
          <a:xfrm>
            <a:off x="542925" y="609600"/>
            <a:ext cx="10734675" cy="447675"/>
          </a:xfrm>
        </p:spPr>
        <p:txBody>
          <a:bodyPr>
            <a:normAutofit fontScale="90000"/>
          </a:bodyPr>
          <a:lstStyle/>
          <a:p>
            <a:r>
              <a:rPr lang="en-US" dirty="0"/>
              <a:t>3- and 4-year olds</a:t>
            </a:r>
          </a:p>
        </p:txBody>
      </p:sp>
      <p:sp>
        <p:nvSpPr>
          <p:cNvPr id="5" name="Content Placeholder 4">
            <a:extLst>
              <a:ext uri="{FF2B5EF4-FFF2-40B4-BE49-F238E27FC236}">
                <a16:creationId xmlns:a16="http://schemas.microsoft.com/office/drawing/2014/main" id="{0F010AFE-B67D-4FEB-A803-70BFF697B42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49235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1F23A-7B09-78FE-1F83-E35A9E91B65A}"/>
              </a:ext>
            </a:extLst>
          </p:cNvPr>
          <p:cNvSpPr>
            <a:spLocks noGrp="1"/>
          </p:cNvSpPr>
          <p:nvPr>
            <p:ph type="title"/>
          </p:nvPr>
        </p:nvSpPr>
        <p:spPr/>
        <p:txBody>
          <a:bodyPr/>
          <a:lstStyle/>
          <a:p>
            <a:r>
              <a:rPr lang="en-US" dirty="0"/>
              <a:t>3 year old arguing with his mom</a:t>
            </a:r>
          </a:p>
        </p:txBody>
      </p:sp>
      <p:sp>
        <p:nvSpPr>
          <p:cNvPr id="3" name="Content Placeholder 2">
            <a:extLst>
              <a:ext uri="{FF2B5EF4-FFF2-40B4-BE49-F238E27FC236}">
                <a16:creationId xmlns:a16="http://schemas.microsoft.com/office/drawing/2014/main" id="{0DB1BFC1-06DA-090A-0A9F-DDF4494DBE08}"/>
              </a:ext>
            </a:extLst>
          </p:cNvPr>
          <p:cNvSpPr>
            <a:spLocks noGrp="1"/>
          </p:cNvSpPr>
          <p:nvPr>
            <p:ph idx="1"/>
          </p:nvPr>
        </p:nvSpPr>
        <p:spPr/>
        <p:txBody>
          <a:bodyPr/>
          <a:lstStyle/>
          <a:p>
            <a:r>
              <a:rPr lang="en-US" b="1" i="0" dirty="0">
                <a:solidFill>
                  <a:srgbClr val="0F0F0F"/>
                </a:solidFill>
                <a:effectLst/>
                <a:latin typeface="YouTube Sans"/>
              </a:rPr>
              <a:t>My 3 year old must argue and debate everything!</a:t>
            </a:r>
          </a:p>
          <a:p>
            <a:endParaRPr lang="en-US" dirty="0"/>
          </a:p>
          <a:p>
            <a:r>
              <a:rPr lang="en-US" dirty="0">
                <a:hlinkClick r:id="rId2"/>
              </a:rPr>
              <a:t>https://www.youtube.com/watch?v=aFYsJYPye94</a:t>
            </a:r>
            <a:endParaRPr lang="en-US" dirty="0"/>
          </a:p>
          <a:p>
            <a:endParaRPr lang="en-US" dirty="0"/>
          </a:p>
        </p:txBody>
      </p:sp>
    </p:spTree>
    <p:extLst>
      <p:ext uri="{BB962C8B-B14F-4D97-AF65-F5344CB8AC3E}">
        <p14:creationId xmlns:p14="http://schemas.microsoft.com/office/powerpoint/2010/main" val="792218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F813A-B18D-8287-32A0-04854F849C40}"/>
              </a:ext>
            </a:extLst>
          </p:cNvPr>
          <p:cNvSpPr>
            <a:spLocks noGrp="1"/>
          </p:cNvSpPr>
          <p:nvPr>
            <p:ph type="title"/>
          </p:nvPr>
        </p:nvSpPr>
        <p:spPr>
          <a:xfrm>
            <a:off x="171450" y="123825"/>
            <a:ext cx="11106150" cy="638175"/>
          </a:xfrm>
        </p:spPr>
        <p:txBody>
          <a:bodyPr>
            <a:normAutofit fontScale="90000"/>
          </a:bodyPr>
          <a:lstStyle/>
          <a:p>
            <a:r>
              <a:rPr lang="en-US" b="1" u="sng" dirty="0"/>
              <a:t>D. 5-year olds</a:t>
            </a:r>
          </a:p>
        </p:txBody>
      </p:sp>
      <p:sp>
        <p:nvSpPr>
          <p:cNvPr id="5" name="Content Placeholder 4">
            <a:extLst>
              <a:ext uri="{FF2B5EF4-FFF2-40B4-BE49-F238E27FC236}">
                <a16:creationId xmlns:a16="http://schemas.microsoft.com/office/drawing/2014/main" id="{D1DC7CEF-08E1-4420-AF06-58E31D082E2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1649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1D76F-5A63-8457-E216-C66F135BD754}"/>
              </a:ext>
            </a:extLst>
          </p:cNvPr>
          <p:cNvSpPr>
            <a:spLocks noGrp="1"/>
          </p:cNvSpPr>
          <p:nvPr>
            <p:ph type="title"/>
          </p:nvPr>
        </p:nvSpPr>
        <p:spPr>
          <a:xfrm>
            <a:off x="0" y="609600"/>
            <a:ext cx="11277600" cy="364621"/>
          </a:xfrm>
        </p:spPr>
        <p:txBody>
          <a:bodyPr>
            <a:normAutofit fontScale="90000"/>
          </a:bodyPr>
          <a:lstStyle/>
          <a:p>
            <a:r>
              <a:rPr lang="en-US" b="1" u="sng" dirty="0"/>
              <a:t>E. 6-8 year </a:t>
            </a:r>
            <a:r>
              <a:rPr lang="en-US" b="1" u="sng" dirty="0" err="1"/>
              <a:t>olds</a:t>
            </a:r>
            <a:r>
              <a:rPr lang="en-US" b="1" u="sng" dirty="0"/>
              <a:t>**</a:t>
            </a:r>
          </a:p>
        </p:txBody>
      </p:sp>
      <p:sp>
        <p:nvSpPr>
          <p:cNvPr id="3" name="Content Placeholder 2">
            <a:extLst>
              <a:ext uri="{FF2B5EF4-FFF2-40B4-BE49-F238E27FC236}">
                <a16:creationId xmlns:a16="http://schemas.microsoft.com/office/drawing/2014/main" id="{0E66D35B-368F-ACAD-F935-6E2621ABB5CE}"/>
              </a:ext>
            </a:extLst>
          </p:cNvPr>
          <p:cNvSpPr>
            <a:spLocks noGrp="1"/>
          </p:cNvSpPr>
          <p:nvPr>
            <p:ph idx="1"/>
          </p:nvPr>
        </p:nvSpPr>
        <p:spPr>
          <a:xfrm>
            <a:off x="162370" y="1350236"/>
            <a:ext cx="11115230" cy="4745764"/>
          </a:xfrm>
        </p:spPr>
        <p:txBody>
          <a:bodyPr/>
          <a:lstStyle/>
          <a:p>
            <a:r>
              <a:rPr lang="en-US" dirty="0"/>
              <a:t>Using more sophisticated sentences</a:t>
            </a:r>
          </a:p>
          <a:p>
            <a:endParaRPr lang="en-US" dirty="0"/>
          </a:p>
          <a:p>
            <a:r>
              <a:rPr lang="en-US" dirty="0"/>
              <a:t>Using all grammatical markers (-</a:t>
            </a:r>
            <a:r>
              <a:rPr lang="en-US" dirty="0" err="1"/>
              <a:t>ing</a:t>
            </a:r>
            <a:r>
              <a:rPr lang="en-US" dirty="0"/>
              <a:t>, plural –s, possessive –s, past tense –ed, etc.)</a:t>
            </a:r>
          </a:p>
          <a:p>
            <a:endParaRPr lang="en-US" dirty="0"/>
          </a:p>
          <a:p>
            <a:r>
              <a:rPr lang="en-US" dirty="0"/>
              <a:t>Reading and writing well</a:t>
            </a:r>
          </a:p>
        </p:txBody>
      </p:sp>
    </p:spTree>
    <p:extLst>
      <p:ext uri="{BB962C8B-B14F-4D97-AF65-F5344CB8AC3E}">
        <p14:creationId xmlns:p14="http://schemas.microsoft.com/office/powerpoint/2010/main" val="623658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3804-D3CA-7745-3AF8-2DB84EE76C80}"/>
              </a:ext>
            </a:extLst>
          </p:cNvPr>
          <p:cNvSpPr>
            <a:spLocks noGrp="1"/>
          </p:cNvSpPr>
          <p:nvPr>
            <p:ph type="title"/>
          </p:nvPr>
        </p:nvSpPr>
        <p:spPr>
          <a:xfrm>
            <a:off x="276225" y="85725"/>
            <a:ext cx="11001375" cy="1095375"/>
          </a:xfrm>
        </p:spPr>
        <p:txBody>
          <a:bodyPr/>
          <a:lstStyle/>
          <a:p>
            <a:r>
              <a:rPr lang="en-US" b="1" u="sng" dirty="0"/>
              <a:t>F. 9-10 year olds</a:t>
            </a:r>
          </a:p>
        </p:txBody>
      </p:sp>
      <p:sp>
        <p:nvSpPr>
          <p:cNvPr id="5" name="Content Placeholder 4">
            <a:extLst>
              <a:ext uri="{FF2B5EF4-FFF2-40B4-BE49-F238E27FC236}">
                <a16:creationId xmlns:a16="http://schemas.microsoft.com/office/drawing/2014/main" id="{9108A206-BF74-4563-9414-C9188626453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042118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9C209-EDDB-EF47-DB66-3429D9E5BD24}"/>
              </a:ext>
            </a:extLst>
          </p:cNvPr>
          <p:cNvSpPr>
            <a:spLocks noGrp="1"/>
          </p:cNvSpPr>
          <p:nvPr>
            <p:ph type="title"/>
          </p:nvPr>
        </p:nvSpPr>
        <p:spPr>
          <a:xfrm>
            <a:off x="285751" y="0"/>
            <a:ext cx="10991850" cy="847725"/>
          </a:xfrm>
        </p:spPr>
        <p:txBody>
          <a:bodyPr/>
          <a:lstStyle/>
          <a:p>
            <a:r>
              <a:rPr lang="en-US" b="1" u="sng" dirty="0"/>
              <a:t>G. 11-12 year </a:t>
            </a:r>
            <a:r>
              <a:rPr lang="en-US" b="1" u="sng" dirty="0" err="1"/>
              <a:t>olds</a:t>
            </a:r>
            <a:r>
              <a:rPr lang="en-US" b="1" u="sng" dirty="0"/>
              <a:t>**</a:t>
            </a:r>
          </a:p>
        </p:txBody>
      </p:sp>
      <p:sp>
        <p:nvSpPr>
          <p:cNvPr id="3" name="Content Placeholder 2">
            <a:extLst>
              <a:ext uri="{FF2B5EF4-FFF2-40B4-BE49-F238E27FC236}">
                <a16:creationId xmlns:a16="http://schemas.microsoft.com/office/drawing/2014/main" id="{CFF70B00-9A3E-4D17-30AC-57C1338C2D5A}"/>
              </a:ext>
            </a:extLst>
          </p:cNvPr>
          <p:cNvSpPr>
            <a:spLocks noGrp="1"/>
          </p:cNvSpPr>
          <p:nvPr>
            <p:ph idx="1"/>
          </p:nvPr>
        </p:nvSpPr>
        <p:spPr>
          <a:xfrm>
            <a:off x="285750" y="942975"/>
            <a:ext cx="10991850" cy="5153025"/>
          </a:xfrm>
        </p:spPr>
        <p:txBody>
          <a:bodyPr/>
          <a:lstStyle/>
          <a:p>
            <a:r>
              <a:rPr lang="en-US" dirty="0"/>
              <a:t>Learning more figurative language</a:t>
            </a:r>
          </a:p>
          <a:p>
            <a:endParaRPr lang="en-US" dirty="0"/>
          </a:p>
          <a:p>
            <a:r>
              <a:rPr lang="en-US" dirty="0"/>
              <a:t>Idioms (That hit the nail on the head. He’s a chip off the old block.)</a:t>
            </a:r>
          </a:p>
          <a:p>
            <a:endParaRPr lang="en-US" dirty="0"/>
          </a:p>
          <a:p>
            <a:r>
              <a:rPr lang="en-US" dirty="0"/>
              <a:t>Metaphors (She is an early bird. Life is a highway)</a:t>
            </a:r>
          </a:p>
          <a:p>
            <a:endParaRPr lang="en-US" dirty="0"/>
          </a:p>
          <a:p>
            <a:r>
              <a:rPr lang="en-US" dirty="0" err="1"/>
              <a:t>Similies</a:t>
            </a:r>
            <a:r>
              <a:rPr lang="en-US" dirty="0"/>
              <a:t> (As cold as ice; as busy as a bee)</a:t>
            </a:r>
          </a:p>
        </p:txBody>
      </p:sp>
    </p:spTree>
    <p:extLst>
      <p:ext uri="{BB962C8B-B14F-4D97-AF65-F5344CB8AC3E}">
        <p14:creationId xmlns:p14="http://schemas.microsoft.com/office/powerpoint/2010/main" val="27042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1)">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heel(1)">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6E961-8450-5FE1-2397-B836E9946747}"/>
              </a:ext>
            </a:extLst>
          </p:cNvPr>
          <p:cNvSpPr>
            <a:spLocks noGrp="1"/>
          </p:cNvSpPr>
          <p:nvPr>
            <p:ph type="title"/>
          </p:nvPr>
        </p:nvSpPr>
        <p:spPr>
          <a:xfrm>
            <a:off x="0" y="0"/>
            <a:ext cx="11277600" cy="876300"/>
          </a:xfrm>
        </p:spPr>
        <p:txBody>
          <a:bodyPr/>
          <a:lstStyle/>
          <a:p>
            <a:r>
              <a:rPr lang="en-US" dirty="0"/>
              <a:t>II. SPEECH DEVELOPMENT</a:t>
            </a:r>
          </a:p>
        </p:txBody>
      </p:sp>
      <p:sp>
        <p:nvSpPr>
          <p:cNvPr id="3" name="Content Placeholder 2">
            <a:extLst>
              <a:ext uri="{FF2B5EF4-FFF2-40B4-BE49-F238E27FC236}">
                <a16:creationId xmlns:a16="http://schemas.microsoft.com/office/drawing/2014/main" id="{8FC40C83-58A6-29CC-EB95-1B54BB6DCBB3}"/>
              </a:ext>
            </a:extLst>
          </p:cNvPr>
          <p:cNvSpPr>
            <a:spLocks noGrp="1"/>
          </p:cNvSpPr>
          <p:nvPr>
            <p:ph idx="1"/>
          </p:nvPr>
        </p:nvSpPr>
        <p:spPr>
          <a:xfrm>
            <a:off x="95250" y="876300"/>
            <a:ext cx="11182350" cy="5219700"/>
          </a:xfrm>
        </p:spPr>
        <p:txBody>
          <a:bodyPr/>
          <a:lstStyle/>
          <a:p>
            <a:r>
              <a:rPr lang="en-US" b="1" u="sng" dirty="0"/>
              <a:t>A. Stage 1: 0-12 Months</a:t>
            </a:r>
          </a:p>
        </p:txBody>
      </p:sp>
    </p:spTree>
    <p:extLst>
      <p:ext uri="{BB962C8B-B14F-4D97-AF65-F5344CB8AC3E}">
        <p14:creationId xmlns:p14="http://schemas.microsoft.com/office/powerpoint/2010/main" val="299009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D6FE9-3974-29AF-C946-322A9847CD76}"/>
              </a:ext>
            </a:extLst>
          </p:cNvPr>
          <p:cNvSpPr>
            <a:spLocks noGrp="1"/>
          </p:cNvSpPr>
          <p:nvPr>
            <p:ph type="title"/>
          </p:nvPr>
        </p:nvSpPr>
        <p:spPr/>
        <p:txBody>
          <a:bodyPr/>
          <a:lstStyle/>
          <a:p>
            <a:r>
              <a:rPr lang="en-US" dirty="0"/>
              <a:t>Baby at 4 months old</a:t>
            </a:r>
          </a:p>
        </p:txBody>
      </p:sp>
      <p:sp>
        <p:nvSpPr>
          <p:cNvPr id="3" name="Content Placeholder 2">
            <a:extLst>
              <a:ext uri="{FF2B5EF4-FFF2-40B4-BE49-F238E27FC236}">
                <a16:creationId xmlns:a16="http://schemas.microsoft.com/office/drawing/2014/main" id="{3819526E-B4ED-8B52-4A90-5E36C2F654BC}"/>
              </a:ext>
            </a:extLst>
          </p:cNvPr>
          <p:cNvSpPr>
            <a:spLocks noGrp="1"/>
          </p:cNvSpPr>
          <p:nvPr>
            <p:ph idx="1"/>
          </p:nvPr>
        </p:nvSpPr>
        <p:spPr/>
        <p:txBody>
          <a:bodyPr/>
          <a:lstStyle/>
          <a:p>
            <a:r>
              <a:rPr lang="en-US">
                <a:hlinkClick r:id="rId2"/>
              </a:rPr>
              <a:t>https://www.youtube.com/watch?v=U8wBI94MA44</a:t>
            </a:r>
            <a:endParaRPr lang="en-US"/>
          </a:p>
          <a:p>
            <a:endParaRPr lang="en-US" dirty="0"/>
          </a:p>
          <a:p>
            <a:r>
              <a:rPr lang="en-US" dirty="0"/>
              <a:t>Baby cooing and babbling</a:t>
            </a:r>
          </a:p>
        </p:txBody>
      </p:sp>
    </p:spTree>
    <p:extLst>
      <p:ext uri="{BB962C8B-B14F-4D97-AF65-F5344CB8AC3E}">
        <p14:creationId xmlns:p14="http://schemas.microsoft.com/office/powerpoint/2010/main" val="4197338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00A5B-4375-F677-BFEA-16FE62CE82CA}"/>
              </a:ext>
            </a:extLst>
          </p:cNvPr>
          <p:cNvSpPr>
            <a:spLocks noGrp="1"/>
          </p:cNvSpPr>
          <p:nvPr>
            <p:ph type="title"/>
          </p:nvPr>
        </p:nvSpPr>
        <p:spPr/>
        <p:txBody>
          <a:bodyPr/>
          <a:lstStyle/>
          <a:p>
            <a:r>
              <a:rPr lang="en-US" dirty="0"/>
              <a:t>Theories are not on the exam**</a:t>
            </a:r>
          </a:p>
        </p:txBody>
      </p:sp>
      <p:sp>
        <p:nvSpPr>
          <p:cNvPr id="3" name="Content Placeholder 2">
            <a:extLst>
              <a:ext uri="{FF2B5EF4-FFF2-40B4-BE49-F238E27FC236}">
                <a16:creationId xmlns:a16="http://schemas.microsoft.com/office/drawing/2014/main" id="{FCAF46A7-3CA7-FB9C-9A50-7FCC36CA5A08}"/>
              </a:ext>
            </a:extLst>
          </p:cNvPr>
          <p:cNvSpPr>
            <a:spLocks noGrp="1"/>
          </p:cNvSpPr>
          <p:nvPr>
            <p:ph idx="1"/>
          </p:nvPr>
        </p:nvSpPr>
        <p:spPr/>
        <p:txBody>
          <a:bodyPr/>
          <a:lstStyle/>
          <a:p>
            <a:r>
              <a:rPr lang="en-US" dirty="0"/>
              <a:t>You are not responsible for pages 67-the top of p. 70</a:t>
            </a:r>
          </a:p>
          <a:p>
            <a:endParaRPr lang="en-US" dirty="0"/>
          </a:p>
          <a:p>
            <a:r>
              <a:rPr lang="en-US" dirty="0"/>
              <a:t>Begin reading in the middle of p. 70 where it says Cultural and Linguistic Diversity Perspective</a:t>
            </a:r>
          </a:p>
        </p:txBody>
      </p:sp>
    </p:spTree>
    <p:extLst>
      <p:ext uri="{BB962C8B-B14F-4D97-AF65-F5344CB8AC3E}">
        <p14:creationId xmlns:p14="http://schemas.microsoft.com/office/powerpoint/2010/main" val="1786203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7EA7C-6B64-95BF-0EE6-C31CE024615F}"/>
              </a:ext>
            </a:extLst>
          </p:cNvPr>
          <p:cNvSpPr>
            <a:spLocks noGrp="1"/>
          </p:cNvSpPr>
          <p:nvPr>
            <p:ph type="title"/>
          </p:nvPr>
        </p:nvSpPr>
        <p:spPr/>
        <p:txBody>
          <a:bodyPr/>
          <a:lstStyle/>
          <a:p>
            <a:r>
              <a:rPr lang="en-US" dirty="0"/>
              <a:t>2. 6-12 Months: </a:t>
            </a:r>
            <a:r>
              <a:rPr lang="en-US"/>
              <a:t>Prelinguistic Vocalizations**</a:t>
            </a:r>
            <a:endParaRPr lang="en-US" dirty="0"/>
          </a:p>
        </p:txBody>
      </p:sp>
      <p:sp>
        <p:nvSpPr>
          <p:cNvPr id="3" name="Content Placeholder 2">
            <a:extLst>
              <a:ext uri="{FF2B5EF4-FFF2-40B4-BE49-F238E27FC236}">
                <a16:creationId xmlns:a16="http://schemas.microsoft.com/office/drawing/2014/main" id="{03AF519A-22B7-4472-13DD-F040A50D166B}"/>
              </a:ext>
            </a:extLst>
          </p:cNvPr>
          <p:cNvSpPr>
            <a:spLocks noGrp="1"/>
          </p:cNvSpPr>
          <p:nvPr>
            <p:ph idx="1"/>
          </p:nvPr>
        </p:nvSpPr>
        <p:spPr/>
        <p:txBody>
          <a:bodyPr/>
          <a:lstStyle/>
          <a:p>
            <a:r>
              <a:rPr lang="en-US" dirty="0"/>
              <a:t>6-8 months old—vocal play—squeals, grunts, raspberries</a:t>
            </a:r>
          </a:p>
          <a:p>
            <a:endParaRPr lang="en-US" dirty="0"/>
          </a:p>
          <a:p>
            <a:r>
              <a:rPr lang="en-US" dirty="0"/>
              <a:t>If these aren’t happening by 8 months, check hearing</a:t>
            </a:r>
          </a:p>
          <a:p>
            <a:endParaRPr lang="en-US" dirty="0"/>
          </a:p>
          <a:p>
            <a:r>
              <a:rPr lang="en-US" dirty="0"/>
              <a:t>Here is a 9-month old </a:t>
            </a:r>
            <a:r>
              <a:rPr lang="en-US" dirty="0">
                <a:hlinkClick r:id="rId2"/>
              </a:rPr>
              <a:t>https://www.youtube.com/watch?v=EdN_R86SPB4</a:t>
            </a:r>
            <a:endParaRPr lang="en-US" dirty="0"/>
          </a:p>
          <a:p>
            <a:r>
              <a:rPr lang="en-US" dirty="0"/>
              <a:t>9 months babbling </a:t>
            </a:r>
            <a:r>
              <a:rPr lang="en-US" dirty="0" err="1"/>
              <a:t>Koncha</a:t>
            </a:r>
            <a:endParaRPr lang="en-US" dirty="0"/>
          </a:p>
          <a:p>
            <a:endParaRPr lang="en-US" dirty="0"/>
          </a:p>
        </p:txBody>
      </p:sp>
    </p:spTree>
    <p:extLst>
      <p:ext uri="{BB962C8B-B14F-4D97-AF65-F5344CB8AC3E}">
        <p14:creationId xmlns:p14="http://schemas.microsoft.com/office/powerpoint/2010/main" val="749821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2076A-2DE4-BE10-AC22-4CA3F1414792}"/>
              </a:ext>
            </a:extLst>
          </p:cNvPr>
          <p:cNvSpPr>
            <a:spLocks noGrp="1"/>
          </p:cNvSpPr>
          <p:nvPr>
            <p:ph type="title"/>
          </p:nvPr>
        </p:nvSpPr>
        <p:spPr>
          <a:xfrm>
            <a:off x="85725" y="0"/>
            <a:ext cx="11191875" cy="762000"/>
          </a:xfrm>
        </p:spPr>
        <p:txBody>
          <a:bodyPr/>
          <a:lstStyle/>
          <a:p>
            <a:r>
              <a:rPr lang="en-US" b="1" u="sng" dirty="0"/>
              <a:t>B. Stage 2: 12-24 months</a:t>
            </a:r>
          </a:p>
        </p:txBody>
      </p:sp>
      <p:sp>
        <p:nvSpPr>
          <p:cNvPr id="5" name="Content Placeholder 4">
            <a:extLst>
              <a:ext uri="{FF2B5EF4-FFF2-40B4-BE49-F238E27FC236}">
                <a16:creationId xmlns:a16="http://schemas.microsoft.com/office/drawing/2014/main" id="{17AC3A46-3EA8-468D-948B-D421DB4F538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25597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57D66-FFEC-7973-2FA4-9A86A6536777}"/>
              </a:ext>
            </a:extLst>
          </p:cNvPr>
          <p:cNvSpPr>
            <a:spLocks noGrp="1"/>
          </p:cNvSpPr>
          <p:nvPr>
            <p:ph type="title"/>
          </p:nvPr>
        </p:nvSpPr>
        <p:spPr/>
        <p:txBody>
          <a:bodyPr/>
          <a:lstStyle/>
          <a:p>
            <a:r>
              <a:rPr lang="en-US" dirty="0"/>
              <a:t>By 18 months of age:</a:t>
            </a:r>
          </a:p>
        </p:txBody>
      </p:sp>
      <p:sp>
        <p:nvSpPr>
          <p:cNvPr id="5" name="Content Placeholder 4">
            <a:extLst>
              <a:ext uri="{FF2B5EF4-FFF2-40B4-BE49-F238E27FC236}">
                <a16:creationId xmlns:a16="http://schemas.microsoft.com/office/drawing/2014/main" id="{B443F7A2-9E04-4FE6-9A0B-708442A23B3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65757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6C00-EAF4-4DD5-F897-3F73D92CA348}"/>
              </a:ext>
            </a:extLst>
          </p:cNvPr>
          <p:cNvSpPr>
            <a:spLocks noGrp="1"/>
          </p:cNvSpPr>
          <p:nvPr>
            <p:ph type="title"/>
          </p:nvPr>
        </p:nvSpPr>
        <p:spPr/>
        <p:txBody>
          <a:bodyPr/>
          <a:lstStyle/>
          <a:p>
            <a:r>
              <a:rPr lang="en-US" dirty="0"/>
              <a:t>2 year old talking</a:t>
            </a:r>
          </a:p>
        </p:txBody>
      </p:sp>
      <p:sp>
        <p:nvSpPr>
          <p:cNvPr id="3" name="Content Placeholder 2">
            <a:extLst>
              <a:ext uri="{FF2B5EF4-FFF2-40B4-BE49-F238E27FC236}">
                <a16:creationId xmlns:a16="http://schemas.microsoft.com/office/drawing/2014/main" id="{CF1D7600-DB6B-9F17-578E-DADAB031B770}"/>
              </a:ext>
            </a:extLst>
          </p:cNvPr>
          <p:cNvSpPr>
            <a:spLocks noGrp="1"/>
          </p:cNvSpPr>
          <p:nvPr>
            <p:ph idx="1"/>
          </p:nvPr>
        </p:nvSpPr>
        <p:spPr/>
        <p:txBody>
          <a:bodyPr/>
          <a:lstStyle/>
          <a:p>
            <a:r>
              <a:rPr lang="en-US" b="1" i="0" dirty="0">
                <a:solidFill>
                  <a:srgbClr val="0F0F0F"/>
                </a:solidFill>
                <a:effectLst/>
                <a:latin typeface="YouTube Sans"/>
              </a:rPr>
              <a:t>Interview With a Two-Year Old</a:t>
            </a:r>
          </a:p>
          <a:p>
            <a:endParaRPr lang="en-US" b="1" dirty="0">
              <a:solidFill>
                <a:srgbClr val="0F0F0F"/>
              </a:solidFill>
              <a:latin typeface="YouTube Sans"/>
            </a:endParaRPr>
          </a:p>
          <a:p>
            <a:r>
              <a:rPr lang="en-US" b="1" i="0" dirty="0">
                <a:solidFill>
                  <a:srgbClr val="0F0F0F"/>
                </a:solidFill>
                <a:effectLst/>
                <a:latin typeface="YouTube Sans"/>
                <a:hlinkClick r:id="rId2"/>
              </a:rPr>
              <a:t>https://www.youtube.com/watch?v=8hnmfi-8df0</a:t>
            </a:r>
            <a:endParaRPr lang="en-US" b="1" i="0" dirty="0">
              <a:solidFill>
                <a:srgbClr val="0F0F0F"/>
              </a:solidFill>
              <a:effectLst/>
              <a:latin typeface="YouTube Sans"/>
            </a:endParaRPr>
          </a:p>
          <a:p>
            <a:endParaRPr lang="en-US" b="1" i="0" dirty="0">
              <a:solidFill>
                <a:srgbClr val="0F0F0F"/>
              </a:solidFill>
              <a:effectLst/>
              <a:latin typeface="YouTube Sans"/>
            </a:endParaRPr>
          </a:p>
          <a:p>
            <a:endParaRPr lang="en-US" dirty="0"/>
          </a:p>
        </p:txBody>
      </p:sp>
    </p:spTree>
    <p:extLst>
      <p:ext uri="{BB962C8B-B14F-4D97-AF65-F5344CB8AC3E}">
        <p14:creationId xmlns:p14="http://schemas.microsoft.com/office/powerpoint/2010/main" val="4073704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EA19C-E910-4895-00EB-551E787631FD}"/>
              </a:ext>
            </a:extLst>
          </p:cNvPr>
          <p:cNvSpPr>
            <a:spLocks noGrp="1"/>
          </p:cNvSpPr>
          <p:nvPr>
            <p:ph type="title"/>
          </p:nvPr>
        </p:nvSpPr>
        <p:spPr>
          <a:xfrm>
            <a:off x="94005" y="0"/>
            <a:ext cx="11183596" cy="948583"/>
          </a:xfrm>
        </p:spPr>
        <p:txBody>
          <a:bodyPr/>
          <a:lstStyle/>
          <a:p>
            <a:r>
              <a:rPr lang="en-US" b="1" u="sng" dirty="0"/>
              <a:t>C. Stage 3: 2-5 years**</a:t>
            </a:r>
          </a:p>
        </p:txBody>
      </p:sp>
      <p:sp>
        <p:nvSpPr>
          <p:cNvPr id="3" name="Content Placeholder 2">
            <a:extLst>
              <a:ext uri="{FF2B5EF4-FFF2-40B4-BE49-F238E27FC236}">
                <a16:creationId xmlns:a16="http://schemas.microsoft.com/office/drawing/2014/main" id="{C375ED56-9B67-8802-2643-7E436EA14408}"/>
              </a:ext>
            </a:extLst>
          </p:cNvPr>
          <p:cNvSpPr>
            <a:spLocks noGrp="1"/>
          </p:cNvSpPr>
          <p:nvPr>
            <p:ph idx="1"/>
          </p:nvPr>
        </p:nvSpPr>
        <p:spPr>
          <a:xfrm>
            <a:off x="205099" y="948583"/>
            <a:ext cx="11072501" cy="5147417"/>
          </a:xfrm>
        </p:spPr>
        <p:txBody>
          <a:bodyPr/>
          <a:lstStyle/>
          <a:p>
            <a:r>
              <a:rPr lang="en-US" dirty="0"/>
              <a:t>3-4 year olds produce /m, n, p, b, d, k, g, h, f, w/</a:t>
            </a:r>
          </a:p>
          <a:p>
            <a:endParaRPr lang="en-US" dirty="0"/>
          </a:p>
          <a:p>
            <a:r>
              <a:rPr lang="en-US" dirty="0"/>
              <a:t>4-year olds are at least 95% intelligible (but not /r/, /</a:t>
            </a:r>
            <a:r>
              <a:rPr lang="en-US" dirty="0" err="1"/>
              <a:t>th</a:t>
            </a:r>
            <a:r>
              <a:rPr lang="en-US" dirty="0"/>
              <a:t>/)</a:t>
            </a:r>
          </a:p>
          <a:p>
            <a:endParaRPr lang="en-US" dirty="0"/>
          </a:p>
          <a:p>
            <a:r>
              <a:rPr lang="en-US" dirty="0"/>
              <a:t>5- year olds—most sounds fully developed</a:t>
            </a:r>
          </a:p>
          <a:p>
            <a:endParaRPr lang="en-US" dirty="0"/>
          </a:p>
          <a:p>
            <a:r>
              <a:rPr lang="en-US" dirty="0"/>
              <a:t>4-5 year old may use phonological processes or natural processes to make talking easier</a:t>
            </a:r>
          </a:p>
        </p:txBody>
      </p:sp>
    </p:spTree>
    <p:extLst>
      <p:ext uri="{BB962C8B-B14F-4D97-AF65-F5344CB8AC3E}">
        <p14:creationId xmlns:p14="http://schemas.microsoft.com/office/powerpoint/2010/main" val="205873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FDD42-26D1-7A19-9A96-22CB8B193370}"/>
              </a:ext>
            </a:extLst>
          </p:cNvPr>
          <p:cNvSpPr>
            <a:spLocks noGrp="1"/>
          </p:cNvSpPr>
          <p:nvPr>
            <p:ph type="title"/>
          </p:nvPr>
        </p:nvSpPr>
        <p:spPr>
          <a:xfrm>
            <a:off x="428625" y="324465"/>
            <a:ext cx="11163607" cy="532785"/>
          </a:xfrm>
        </p:spPr>
        <p:txBody>
          <a:bodyPr>
            <a:normAutofit fontScale="90000"/>
          </a:bodyPr>
          <a:lstStyle/>
          <a:p>
            <a:r>
              <a:rPr lang="en-US" dirty="0"/>
              <a:t>For example (phonological patterns), they might:**</a:t>
            </a:r>
          </a:p>
        </p:txBody>
      </p:sp>
      <p:sp>
        <p:nvSpPr>
          <p:cNvPr id="3" name="Content Placeholder 2">
            <a:extLst>
              <a:ext uri="{FF2B5EF4-FFF2-40B4-BE49-F238E27FC236}">
                <a16:creationId xmlns:a16="http://schemas.microsoft.com/office/drawing/2014/main" id="{3F768954-D503-5E90-0476-8E752E961BCA}"/>
              </a:ext>
            </a:extLst>
          </p:cNvPr>
          <p:cNvSpPr>
            <a:spLocks noGrp="1"/>
          </p:cNvSpPr>
          <p:nvPr>
            <p:ph idx="1"/>
          </p:nvPr>
        </p:nvSpPr>
        <p:spPr>
          <a:xfrm>
            <a:off x="0" y="1447800"/>
            <a:ext cx="11277601" cy="4648199"/>
          </a:xfrm>
        </p:spPr>
        <p:txBody>
          <a:bodyPr/>
          <a:lstStyle/>
          <a:p>
            <a:r>
              <a:rPr lang="en-US" dirty="0"/>
              <a:t>Reduce consonant clusters (-poon/spoon, </a:t>
            </a:r>
            <a:r>
              <a:rPr lang="en-US" dirty="0" err="1"/>
              <a:t>nes</a:t>
            </a:r>
            <a:r>
              <a:rPr lang="en-US" dirty="0"/>
              <a:t>-nest)</a:t>
            </a:r>
          </a:p>
          <a:p>
            <a:endParaRPr lang="en-US" dirty="0"/>
          </a:p>
          <a:p>
            <a:r>
              <a:rPr lang="en-US" dirty="0"/>
              <a:t>Say w/r (The wed wabbit)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36503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EA2D1-F307-AE9F-780A-E833ED985397}"/>
              </a:ext>
            </a:extLst>
          </p:cNvPr>
          <p:cNvSpPr>
            <a:spLocks noGrp="1"/>
          </p:cNvSpPr>
          <p:nvPr>
            <p:ph type="title"/>
          </p:nvPr>
        </p:nvSpPr>
        <p:spPr>
          <a:xfrm>
            <a:off x="0" y="85726"/>
            <a:ext cx="11277600" cy="933450"/>
          </a:xfrm>
        </p:spPr>
        <p:txBody>
          <a:bodyPr/>
          <a:lstStyle/>
          <a:p>
            <a:r>
              <a:rPr lang="en-US" b="1" u="sng" dirty="0"/>
              <a:t>D. Stage 4: 6-12 Years Old</a:t>
            </a:r>
          </a:p>
        </p:txBody>
      </p:sp>
      <p:sp>
        <p:nvSpPr>
          <p:cNvPr id="5" name="Content Placeholder 4">
            <a:extLst>
              <a:ext uri="{FF2B5EF4-FFF2-40B4-BE49-F238E27FC236}">
                <a16:creationId xmlns:a16="http://schemas.microsoft.com/office/drawing/2014/main" id="{52650999-FB39-4B49-B62B-154AE37A6CC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810394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E71CF-95D7-1CC1-6FC9-5A005D18E2E1}"/>
              </a:ext>
            </a:extLst>
          </p:cNvPr>
          <p:cNvSpPr>
            <a:spLocks noGrp="1"/>
          </p:cNvSpPr>
          <p:nvPr>
            <p:ph type="title"/>
          </p:nvPr>
        </p:nvSpPr>
        <p:spPr>
          <a:xfrm>
            <a:off x="811850" y="410197"/>
            <a:ext cx="10465750" cy="153683"/>
          </a:xfrm>
        </p:spPr>
        <p:txBody>
          <a:bodyPr>
            <a:normAutofit fontScale="90000"/>
          </a:bodyPr>
          <a:lstStyle/>
          <a:p>
            <a:r>
              <a:rPr lang="en-US" dirty="0"/>
              <a:t>III. CULTURAL AND LINGUISTIC DIVERSITY PERSPECTIVE**</a:t>
            </a:r>
          </a:p>
        </p:txBody>
      </p:sp>
      <p:sp>
        <p:nvSpPr>
          <p:cNvPr id="3" name="Content Placeholder 2">
            <a:extLst>
              <a:ext uri="{FF2B5EF4-FFF2-40B4-BE49-F238E27FC236}">
                <a16:creationId xmlns:a16="http://schemas.microsoft.com/office/drawing/2014/main" id="{A8F876A2-7412-F5C8-6C75-B3EEA7C04DC9}"/>
              </a:ext>
            </a:extLst>
          </p:cNvPr>
          <p:cNvSpPr>
            <a:spLocks noGrp="1"/>
          </p:cNvSpPr>
          <p:nvPr>
            <p:ph idx="1"/>
          </p:nvPr>
        </p:nvSpPr>
        <p:spPr>
          <a:xfrm>
            <a:off x="188007" y="1068225"/>
            <a:ext cx="11089593" cy="5027776"/>
          </a:xfrm>
        </p:spPr>
        <p:txBody>
          <a:bodyPr>
            <a:normAutofit lnSpcReduction="10000"/>
          </a:bodyPr>
          <a:lstStyle/>
          <a:p>
            <a:r>
              <a:rPr lang="en-US" dirty="0"/>
              <a:t>It is important to view children’s speech and language development in the context of their culture</a:t>
            </a:r>
          </a:p>
          <a:p>
            <a:endParaRPr lang="en-US" dirty="0"/>
          </a:p>
          <a:p>
            <a:r>
              <a:rPr lang="en-US" dirty="0"/>
              <a:t>For example, in some cultures, parents are more relaxed about speech and language development</a:t>
            </a:r>
          </a:p>
          <a:p>
            <a:endParaRPr lang="en-US" dirty="0"/>
          </a:p>
          <a:p>
            <a:r>
              <a:rPr lang="en-US" dirty="0"/>
              <a:t>In Mainstream U.S. culture, parents may push harder for early verbal development</a:t>
            </a:r>
          </a:p>
          <a:p>
            <a:endParaRPr lang="en-US" dirty="0"/>
          </a:p>
          <a:p>
            <a:r>
              <a:rPr lang="en-US" dirty="0"/>
              <a:t>In most countries, there is the mainstream business or standard dialect and other dialects as well</a:t>
            </a:r>
          </a:p>
        </p:txBody>
      </p:sp>
    </p:spTree>
    <p:extLst>
      <p:ext uri="{BB962C8B-B14F-4D97-AF65-F5344CB8AC3E}">
        <p14:creationId xmlns:p14="http://schemas.microsoft.com/office/powerpoint/2010/main" val="1964505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27824328-AF9C-5912-8F46-4CF90E8D1C89}"/>
              </a:ext>
            </a:extLst>
          </p:cNvPr>
          <p:cNvSpPr>
            <a:spLocks noGrp="1" noChangeArrowheads="1"/>
          </p:cNvSpPr>
          <p:nvPr>
            <p:ph type="title"/>
          </p:nvPr>
        </p:nvSpPr>
        <p:spPr>
          <a:xfrm>
            <a:off x="1524000" y="228600"/>
            <a:ext cx="8458200" cy="838200"/>
          </a:xfrm>
        </p:spPr>
        <p:txBody>
          <a:bodyPr/>
          <a:lstStyle/>
          <a:p>
            <a:pPr eaLnBrk="1" hangingPunct="1"/>
            <a:r>
              <a:rPr lang="en-US" altLang="en-US" sz="3200"/>
              <a:t>Worldwide dialects &amp; languages of business:**</a:t>
            </a:r>
          </a:p>
        </p:txBody>
      </p:sp>
      <p:sp>
        <p:nvSpPr>
          <p:cNvPr id="52227" name="Text Placeholder 2">
            <a:extLst>
              <a:ext uri="{FF2B5EF4-FFF2-40B4-BE49-F238E27FC236}">
                <a16:creationId xmlns:a16="http://schemas.microsoft.com/office/drawing/2014/main" id="{4D1C4EA0-85C3-7AA2-5A4E-D43DAB38B6DF}"/>
              </a:ext>
            </a:extLst>
          </p:cNvPr>
          <p:cNvSpPr>
            <a:spLocks noGrp="1" noChangeArrowheads="1"/>
          </p:cNvSpPr>
          <p:nvPr>
            <p:ph type="body" sz="half" idx="1"/>
          </p:nvPr>
        </p:nvSpPr>
        <p:spPr>
          <a:xfrm>
            <a:off x="1524000" y="1371600"/>
            <a:ext cx="9144000" cy="4724400"/>
          </a:xfrm>
        </p:spPr>
        <p:txBody>
          <a:bodyPr/>
          <a:lstStyle/>
          <a:p>
            <a:pPr eaLnBrk="1" hangingPunct="1"/>
            <a:r>
              <a:rPr lang="en-US" altLang="en-US"/>
              <a:t>Philippines: Odionganon—TAGALOG</a:t>
            </a:r>
          </a:p>
          <a:p>
            <a:pPr eaLnBrk="1" hangingPunct="1"/>
            <a:endParaRPr lang="en-US" altLang="en-US" sz="1000"/>
          </a:p>
          <a:p>
            <a:pPr eaLnBrk="1" hangingPunct="1"/>
            <a:r>
              <a:rPr lang="en-US" altLang="en-US"/>
              <a:t>Germany—Schweitzer Deutsch, HOCH DEUTSCH</a:t>
            </a:r>
          </a:p>
          <a:p>
            <a:pPr eaLnBrk="1" hangingPunct="1"/>
            <a:endParaRPr lang="en-US" altLang="en-US" sz="1000"/>
          </a:p>
          <a:p>
            <a:pPr eaLnBrk="1" hangingPunct="1"/>
            <a:r>
              <a:rPr lang="en-US" altLang="en-US"/>
              <a:t>Arab nations—colloquial Arabic, STANDARD/CLASSICAL ARABIC—Koran</a:t>
            </a:r>
          </a:p>
          <a:p>
            <a:pPr eaLnBrk="1" hangingPunct="1"/>
            <a:endParaRPr lang="en-US" altLang="en-US" sz="1000"/>
          </a:p>
          <a:p>
            <a:pPr eaLnBrk="1" hangingPunct="1"/>
            <a:r>
              <a:rPr lang="en-US" altLang="en-US"/>
              <a:t>China—Taishanese, MANDARIN</a:t>
            </a:r>
          </a:p>
          <a:p>
            <a:pPr eaLnBrk="1" hangingPunct="1"/>
            <a:endParaRPr lang="en-US" altLang="en-US" sz="800"/>
          </a:p>
          <a:p>
            <a:pPr eaLnBrk="1" hangingPunct="1"/>
            <a:r>
              <a:rPr lang="en-US" altLang="en-US"/>
              <a:t>U.S.—African American English, MAINSTREAM AMERICAN ENGLISH</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F0782-4A62-0797-F094-6FA0058330DF}"/>
              </a:ext>
            </a:extLst>
          </p:cNvPr>
          <p:cNvSpPr>
            <a:spLocks noGrp="1"/>
          </p:cNvSpPr>
          <p:nvPr>
            <p:ph type="title"/>
          </p:nvPr>
        </p:nvSpPr>
        <p:spPr>
          <a:xfrm>
            <a:off x="914399" y="609599"/>
            <a:ext cx="10596785" cy="1843043"/>
          </a:xfrm>
        </p:spPr>
        <p:txBody>
          <a:bodyPr>
            <a:normAutofit fontScale="90000"/>
          </a:bodyPr>
          <a:lstStyle/>
          <a:p>
            <a:r>
              <a:rPr lang="en-US" sz="3200" b="0" i="0" dirty="0">
                <a:solidFill>
                  <a:srgbClr val="000000"/>
                </a:solidFill>
                <a:effectLst/>
                <a:latin typeface="Arial" panose="020B0604020202020204" pitchFamily="34" charset="0"/>
              </a:rPr>
              <a:t>National Center for Education Statistics. (2023). English Learners in Public Schools. </a:t>
            </a:r>
            <a:r>
              <a:rPr lang="en-US" sz="3200" b="0" i="1" dirty="0">
                <a:solidFill>
                  <a:srgbClr val="000000"/>
                </a:solidFill>
                <a:effectLst/>
                <a:latin typeface="Arial" panose="020B0604020202020204" pitchFamily="34" charset="0"/>
              </a:rPr>
              <a:t>Condition of Education</a:t>
            </a:r>
            <a:r>
              <a:rPr lang="en-US" sz="3200" b="0" i="0" dirty="0">
                <a:solidFill>
                  <a:srgbClr val="000000"/>
                </a:solidFill>
                <a:effectLst/>
                <a:latin typeface="Arial" panose="020B0604020202020204" pitchFamily="34" charset="0"/>
              </a:rPr>
              <a:t>. U.S. Department of Education, Institute of Education Sciences. Retrieved [date], from </a:t>
            </a:r>
            <a:r>
              <a:rPr lang="en-US" sz="3200" b="0" i="0" u="none" strike="noStrike" dirty="0">
                <a:solidFill>
                  <a:srgbClr val="003DA5"/>
                </a:solidFill>
                <a:effectLst/>
                <a:latin typeface="Arial" panose="020B0604020202020204" pitchFamily="34" charset="0"/>
                <a:hlinkClick r:id="rId2"/>
              </a:rPr>
              <a:t>https://nces.ed.gov/programs/coe/indicator/cgf</a:t>
            </a:r>
            <a:r>
              <a:rPr lang="en-US" b="0" i="0" dirty="0">
                <a:solidFill>
                  <a:srgbClr val="000000"/>
                </a:solidFill>
                <a:effectLst/>
                <a:latin typeface="Arial" panose="020B0604020202020204" pitchFamily="34" charset="0"/>
              </a:rPr>
              <a:t>.**</a:t>
            </a:r>
            <a:br>
              <a:rPr lang="en-US" dirty="0"/>
            </a:br>
            <a:endParaRPr lang="en-US" dirty="0"/>
          </a:p>
        </p:txBody>
      </p:sp>
      <p:sp>
        <p:nvSpPr>
          <p:cNvPr id="3" name="Text Placeholder 2">
            <a:extLst>
              <a:ext uri="{FF2B5EF4-FFF2-40B4-BE49-F238E27FC236}">
                <a16:creationId xmlns:a16="http://schemas.microsoft.com/office/drawing/2014/main" id="{9DE16633-DB0D-4F6D-4477-33A4C9AE9E15}"/>
              </a:ext>
            </a:extLst>
          </p:cNvPr>
          <p:cNvSpPr>
            <a:spLocks noGrp="1"/>
          </p:cNvSpPr>
          <p:nvPr>
            <p:ph type="body" sz="half" idx="1"/>
          </p:nvPr>
        </p:nvSpPr>
        <p:spPr>
          <a:xfrm>
            <a:off x="213645" y="2597920"/>
            <a:ext cx="10793337" cy="3498079"/>
          </a:xfrm>
        </p:spPr>
        <p:txBody>
          <a:bodyPr/>
          <a:lstStyle/>
          <a:p>
            <a:r>
              <a:rPr lang="en-US" b="0" i="0" dirty="0">
                <a:solidFill>
                  <a:srgbClr val="000000"/>
                </a:solidFill>
                <a:effectLst/>
                <a:latin typeface="Arial" panose="020B0604020202020204" pitchFamily="34" charset="0"/>
              </a:rPr>
              <a:t>The percentage of public school students in the United States who were English learners (ELs) was higher in fall 2020 (</a:t>
            </a:r>
            <a:r>
              <a:rPr lang="en-US" b="0" i="0" dirty="0">
                <a:solidFill>
                  <a:srgbClr val="FF0000"/>
                </a:solidFill>
                <a:effectLst/>
                <a:latin typeface="Arial" panose="020B0604020202020204" pitchFamily="34" charset="0"/>
              </a:rPr>
              <a:t>10.3 percent</a:t>
            </a:r>
            <a:r>
              <a:rPr lang="en-US" b="0" i="0" dirty="0">
                <a:solidFill>
                  <a:srgbClr val="000000"/>
                </a:solidFill>
                <a:effectLst/>
                <a:latin typeface="Arial" panose="020B0604020202020204" pitchFamily="34" charset="0"/>
              </a:rPr>
              <a:t>, or 5.0 million students) than in fall 2010 (9.2 percent, or 4.5 million students). In fall 2020, the percentage of public school students who were ELs ranged from 0.7 percent in West Virginia to 20.1 percent in Texas</a:t>
            </a:r>
          </a:p>
          <a:p>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3113971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34E25-A1A5-A1F7-C095-3163BFC6C799}"/>
              </a:ext>
            </a:extLst>
          </p:cNvPr>
          <p:cNvSpPr>
            <a:spLocks noGrp="1"/>
          </p:cNvSpPr>
          <p:nvPr>
            <p:ph type="title"/>
          </p:nvPr>
        </p:nvSpPr>
        <p:spPr>
          <a:xfrm>
            <a:off x="914400" y="79761"/>
            <a:ext cx="10277742" cy="356075"/>
          </a:xfrm>
        </p:spPr>
        <p:txBody>
          <a:bodyPr>
            <a:normAutofit fontScale="90000"/>
          </a:bodyPr>
          <a:lstStyle/>
          <a:p>
            <a:pPr algn="ctr"/>
            <a:r>
              <a:rPr lang="en-US" dirty="0"/>
              <a:t>Outline</a:t>
            </a:r>
          </a:p>
        </p:txBody>
      </p:sp>
      <p:sp>
        <p:nvSpPr>
          <p:cNvPr id="3" name="Content Placeholder 2">
            <a:extLst>
              <a:ext uri="{FF2B5EF4-FFF2-40B4-BE49-F238E27FC236}">
                <a16:creationId xmlns:a16="http://schemas.microsoft.com/office/drawing/2014/main" id="{514158A5-A4DD-DE3D-D019-B7EE946298F7}"/>
              </a:ext>
            </a:extLst>
          </p:cNvPr>
          <p:cNvSpPr>
            <a:spLocks noGrp="1"/>
          </p:cNvSpPr>
          <p:nvPr>
            <p:ph idx="1"/>
          </p:nvPr>
        </p:nvSpPr>
        <p:spPr>
          <a:xfrm>
            <a:off x="247828" y="623843"/>
            <a:ext cx="6554624" cy="5472157"/>
          </a:xfrm>
        </p:spPr>
        <p:txBody>
          <a:bodyPr/>
          <a:lstStyle/>
          <a:p>
            <a:r>
              <a:rPr lang="en-US" dirty="0"/>
              <a:t>I. Language Development</a:t>
            </a:r>
          </a:p>
          <a:p>
            <a:r>
              <a:rPr lang="en-US" dirty="0"/>
              <a:t>II. Speech Development</a:t>
            </a:r>
          </a:p>
          <a:p>
            <a:r>
              <a:rPr lang="en-US" dirty="0"/>
              <a:t>III. Cultural and Linguistic Diversity Perspective</a:t>
            </a:r>
          </a:p>
        </p:txBody>
      </p:sp>
    </p:spTree>
    <p:extLst>
      <p:ext uri="{BB962C8B-B14F-4D97-AF65-F5344CB8AC3E}">
        <p14:creationId xmlns:p14="http://schemas.microsoft.com/office/powerpoint/2010/main" val="15070192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E99B7-8C09-352C-31FD-310950D3403F}"/>
              </a:ext>
            </a:extLst>
          </p:cNvPr>
          <p:cNvSpPr>
            <a:spLocks noGrp="1"/>
          </p:cNvSpPr>
          <p:nvPr>
            <p:ph type="title"/>
          </p:nvPr>
        </p:nvSpPr>
        <p:spPr>
          <a:xfrm>
            <a:off x="1752600" y="466726"/>
            <a:ext cx="8458200" cy="447675"/>
          </a:xfrm>
        </p:spPr>
        <p:txBody>
          <a:bodyPr>
            <a:normAutofit fontScale="90000"/>
          </a:bodyPr>
          <a:lstStyle/>
          <a:p>
            <a:pPr>
              <a:defRPr/>
            </a:pPr>
            <a:r>
              <a:rPr lang="en-US" dirty="0"/>
              <a:t>California Educator: Students go Global**</a:t>
            </a:r>
          </a:p>
        </p:txBody>
      </p:sp>
      <p:sp>
        <p:nvSpPr>
          <p:cNvPr id="3" name="Content Placeholder 2">
            <a:extLst>
              <a:ext uri="{FF2B5EF4-FFF2-40B4-BE49-F238E27FC236}">
                <a16:creationId xmlns:a16="http://schemas.microsoft.com/office/drawing/2014/main" id="{337DF05A-E88C-A5D1-A6A8-6E7688D45781}"/>
              </a:ext>
            </a:extLst>
          </p:cNvPr>
          <p:cNvSpPr>
            <a:spLocks noGrp="1"/>
          </p:cNvSpPr>
          <p:nvPr>
            <p:ph idx="1"/>
          </p:nvPr>
        </p:nvSpPr>
        <p:spPr>
          <a:xfrm>
            <a:off x="452927" y="1230595"/>
            <a:ext cx="7700473" cy="5403570"/>
          </a:xfrm>
        </p:spPr>
        <p:txBody>
          <a:bodyPr/>
          <a:lstStyle/>
          <a:p>
            <a:pPr>
              <a:defRPr/>
            </a:pPr>
            <a:r>
              <a:rPr lang="en-US" dirty="0"/>
              <a:t>Superintendent of Public Instruction launched Global California 2030</a:t>
            </a:r>
          </a:p>
          <a:p>
            <a:pPr>
              <a:defRPr/>
            </a:pPr>
            <a:endParaRPr lang="en-US" sz="1000" dirty="0"/>
          </a:p>
          <a:p>
            <a:pPr marL="0" indent="0">
              <a:buNone/>
              <a:defRPr/>
            </a:pPr>
            <a:r>
              <a:rPr lang="en-US" dirty="0"/>
              <a:t>Goal: all California students be bilingual</a:t>
            </a:r>
          </a:p>
          <a:p>
            <a:pPr>
              <a:defRPr/>
            </a:pPr>
            <a:endParaRPr lang="en-US" sz="1000" dirty="0"/>
          </a:p>
          <a:p>
            <a:pPr marL="0" indent="0">
              <a:buNone/>
              <a:defRPr/>
            </a:pPr>
            <a:r>
              <a:rPr lang="en-US" dirty="0"/>
              <a:t>Goal: Triple the # of bilingual high school students in the next 12 years</a:t>
            </a:r>
          </a:p>
          <a:p>
            <a:pPr marL="0" indent="0">
              <a:buNone/>
              <a:defRPr/>
            </a:pPr>
            <a:endParaRPr lang="en-US" sz="1050" dirty="0"/>
          </a:p>
          <a:p>
            <a:pPr marL="0" indent="0">
              <a:buNone/>
              <a:defRPr/>
            </a:pPr>
            <a:r>
              <a:rPr lang="en-US" dirty="0"/>
              <a:t>Goal: 75% of California high school students achieving the Seal of </a:t>
            </a:r>
            <a:r>
              <a:rPr lang="en-US" dirty="0" err="1"/>
              <a:t>Biliteracy</a:t>
            </a:r>
            <a:r>
              <a:rPr lang="en-US" dirty="0"/>
              <a:t> by 2040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31444-E4D1-FCE0-EB6C-04F683D302C5}"/>
              </a:ext>
            </a:extLst>
          </p:cNvPr>
          <p:cNvSpPr>
            <a:spLocks noGrp="1"/>
          </p:cNvSpPr>
          <p:nvPr>
            <p:ph type="title"/>
          </p:nvPr>
        </p:nvSpPr>
        <p:spPr>
          <a:xfrm>
            <a:off x="1676400" y="0"/>
            <a:ext cx="8458200" cy="685800"/>
          </a:xfrm>
        </p:spPr>
        <p:txBody>
          <a:bodyPr/>
          <a:lstStyle/>
          <a:p>
            <a:pPr>
              <a:defRPr/>
            </a:pPr>
            <a:r>
              <a:rPr lang="en-US" sz="3200" dirty="0"/>
              <a:t>Benefits of Bilingualism in the Workplace**</a:t>
            </a:r>
          </a:p>
        </p:txBody>
      </p:sp>
      <p:sp>
        <p:nvSpPr>
          <p:cNvPr id="3" name="Content Placeholder 2">
            <a:extLst>
              <a:ext uri="{FF2B5EF4-FFF2-40B4-BE49-F238E27FC236}">
                <a16:creationId xmlns:a16="http://schemas.microsoft.com/office/drawing/2014/main" id="{4CDCEABE-47E5-1955-C22E-76EB6F90FAF2}"/>
              </a:ext>
            </a:extLst>
          </p:cNvPr>
          <p:cNvSpPr>
            <a:spLocks noGrp="1"/>
          </p:cNvSpPr>
          <p:nvPr>
            <p:ph idx="1"/>
          </p:nvPr>
        </p:nvSpPr>
        <p:spPr>
          <a:xfrm>
            <a:off x="161925" y="685800"/>
            <a:ext cx="10277475" cy="6172200"/>
          </a:xfrm>
        </p:spPr>
        <p:txBody>
          <a:bodyPr/>
          <a:lstStyle/>
          <a:p>
            <a:pPr marL="0" indent="0">
              <a:buNone/>
              <a:defRPr/>
            </a:pPr>
            <a:endParaRPr lang="en-US" dirty="0"/>
          </a:p>
          <a:p>
            <a:pPr>
              <a:defRPr/>
            </a:pPr>
            <a:r>
              <a:rPr lang="en-US" dirty="0"/>
              <a:t>In today’s global economy, bilingualism is a great asset</a:t>
            </a:r>
          </a:p>
          <a:p>
            <a:pPr>
              <a:defRPr/>
            </a:pPr>
            <a:endParaRPr lang="en-US" sz="1050" dirty="0"/>
          </a:p>
          <a:p>
            <a:pPr>
              <a:defRPr/>
            </a:pPr>
            <a:r>
              <a:rPr lang="en-US" dirty="0"/>
              <a:t>In the U.S., between 2012-2017, the demand for bilingual workers more than doubled</a:t>
            </a:r>
          </a:p>
          <a:p>
            <a:pPr>
              <a:defRPr/>
            </a:pPr>
            <a:endParaRPr lang="en-US" sz="1000" dirty="0"/>
          </a:p>
          <a:p>
            <a:pPr>
              <a:defRPr/>
            </a:pPr>
            <a:r>
              <a:rPr lang="en-US" dirty="0"/>
              <a:t>In 2015, more than 1/3 of the positions advertised by Bank of America asked for bilingual workers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5FACED-BA8F-4576-82FD-A2C8363605F9}"/>
              </a:ext>
            </a:extLst>
          </p:cNvPr>
          <p:cNvSpPr>
            <a:spLocks noGrp="1"/>
          </p:cNvSpPr>
          <p:nvPr>
            <p:ph idx="1"/>
          </p:nvPr>
        </p:nvSpPr>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a:extLst>
              <a:ext uri="{FF2B5EF4-FFF2-40B4-BE49-F238E27FC236}">
                <a16:creationId xmlns:a16="http://schemas.microsoft.com/office/drawing/2014/main" id="{50FEA43C-0F4E-35F0-F954-37BC24FE8D03}"/>
              </a:ext>
            </a:extLst>
          </p:cNvPr>
          <p:cNvSpPr>
            <a:spLocks noGrp="1"/>
          </p:cNvSpPr>
          <p:nvPr>
            <p:ph type="title"/>
          </p:nvPr>
        </p:nvSpPr>
        <p:spPr>
          <a:xfrm>
            <a:off x="2209800" y="23813"/>
            <a:ext cx="6478588" cy="1143000"/>
          </a:xfrm>
        </p:spPr>
        <p:txBody>
          <a:bodyPr rtlCol="0">
            <a:normAutofit/>
          </a:bodyPr>
          <a:lstStyle/>
          <a:p>
            <a:pPr fontAlgn="auto">
              <a:spcAft>
                <a:spcPts val="0"/>
              </a:spcAft>
              <a:defRPr/>
            </a:pPr>
            <a:r>
              <a:rPr lang="en-US" dirty="0"/>
              <a:t>Other benefits:</a:t>
            </a:r>
          </a:p>
        </p:txBody>
      </p:sp>
      <p:sp>
        <p:nvSpPr>
          <p:cNvPr id="3" name="Content Placeholder 2">
            <a:extLst>
              <a:ext uri="{FF2B5EF4-FFF2-40B4-BE49-F238E27FC236}">
                <a16:creationId xmlns:a16="http://schemas.microsoft.com/office/drawing/2014/main" id="{9A7D86A3-0FA8-49C4-8FA7-D47041F25C7B}"/>
              </a:ext>
            </a:extLst>
          </p:cNvPr>
          <p:cNvSpPr>
            <a:spLocks noGrp="1"/>
          </p:cNvSpPr>
          <p:nvPr>
            <p:ph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DDD51-F9E1-81AB-8FA9-EE65F308C36B}"/>
              </a:ext>
            </a:extLst>
          </p:cNvPr>
          <p:cNvSpPr>
            <a:spLocks noGrp="1"/>
          </p:cNvSpPr>
          <p:nvPr>
            <p:ph type="title"/>
          </p:nvPr>
        </p:nvSpPr>
        <p:spPr>
          <a:xfrm>
            <a:off x="1828800" y="0"/>
            <a:ext cx="8382000" cy="533400"/>
          </a:xfrm>
        </p:spPr>
        <p:txBody>
          <a:bodyPr>
            <a:normAutofit fontScale="90000"/>
          </a:bodyPr>
          <a:lstStyle/>
          <a:p>
            <a:pPr>
              <a:defRPr/>
            </a:pPr>
            <a:r>
              <a:rPr lang="en-US" dirty="0"/>
              <a:t>More benefits of being bilingual:**</a:t>
            </a:r>
          </a:p>
        </p:txBody>
      </p:sp>
      <p:sp>
        <p:nvSpPr>
          <p:cNvPr id="3" name="Content Placeholder 2">
            <a:extLst>
              <a:ext uri="{FF2B5EF4-FFF2-40B4-BE49-F238E27FC236}">
                <a16:creationId xmlns:a16="http://schemas.microsoft.com/office/drawing/2014/main" id="{79EDCD65-FFFD-E3CE-71F0-4A2E1D3FC95B}"/>
              </a:ext>
            </a:extLst>
          </p:cNvPr>
          <p:cNvSpPr>
            <a:spLocks noGrp="1"/>
          </p:cNvSpPr>
          <p:nvPr>
            <p:ph idx="1"/>
          </p:nvPr>
        </p:nvSpPr>
        <p:spPr>
          <a:xfrm>
            <a:off x="0" y="685800"/>
            <a:ext cx="10210800" cy="5911850"/>
          </a:xfrm>
        </p:spPr>
        <p:txBody>
          <a:bodyPr/>
          <a:lstStyle/>
          <a:p>
            <a:pPr>
              <a:defRPr/>
            </a:pPr>
            <a:r>
              <a:rPr lang="en-US" dirty="0">
                <a:latin typeface="Arial" panose="020B0604020202020204" pitchFamily="34" charset="0"/>
                <a:cs typeface="Arial" panose="020B0604020202020204" pitchFamily="34" charset="0"/>
              </a:rPr>
              <a:t>↑ executive functioning skills</a:t>
            </a:r>
          </a:p>
          <a:p>
            <a:pPr>
              <a:defRPr/>
            </a:pPr>
            <a:endParaRPr 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 frontal lobe activation</a:t>
            </a:r>
          </a:p>
          <a:p>
            <a:pPr>
              <a:defRPr/>
            </a:pPr>
            <a:endParaRPr 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Better metalinguistic awareness and cognitive flexibility</a:t>
            </a:r>
          </a:p>
          <a:p>
            <a:pPr marL="0" inden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1"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1"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4301C-41F0-89C3-3471-2892D39AF1C6}"/>
              </a:ext>
            </a:extLst>
          </p:cNvPr>
          <p:cNvSpPr>
            <a:spLocks noGrp="1"/>
          </p:cNvSpPr>
          <p:nvPr>
            <p:ph type="title"/>
          </p:nvPr>
        </p:nvSpPr>
        <p:spPr>
          <a:xfrm>
            <a:off x="1676400" y="0"/>
            <a:ext cx="8534400" cy="1143000"/>
          </a:xfrm>
        </p:spPr>
        <p:txBody>
          <a:bodyPr/>
          <a:lstStyle/>
          <a:p>
            <a:pPr>
              <a:defRPr/>
            </a:pPr>
            <a:r>
              <a:rPr lang="en-US" sz="3600" dirty="0"/>
              <a:t>Even more benefits to fluent bilingualism—bilinguals have better:</a:t>
            </a:r>
          </a:p>
        </p:txBody>
      </p:sp>
      <p:sp>
        <p:nvSpPr>
          <p:cNvPr id="5" name="Content Placeholder 4">
            <a:extLst>
              <a:ext uri="{FF2B5EF4-FFF2-40B4-BE49-F238E27FC236}">
                <a16:creationId xmlns:a16="http://schemas.microsoft.com/office/drawing/2014/main" id="{C8FA89E5-26B0-421E-BF38-3DB93A4623F2}"/>
              </a:ext>
            </a:extLst>
          </p:cNvPr>
          <p:cNvSpPr>
            <a:spLocks noGrp="1"/>
          </p:cNvSpPr>
          <p:nvPr>
            <p:ph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495CB-722F-E5DE-D636-1F1529D434EA}"/>
              </a:ext>
            </a:extLst>
          </p:cNvPr>
          <p:cNvSpPr>
            <a:spLocks noGrp="1"/>
          </p:cNvSpPr>
          <p:nvPr>
            <p:ph type="title"/>
          </p:nvPr>
        </p:nvSpPr>
        <p:spPr>
          <a:xfrm>
            <a:off x="0" y="0"/>
            <a:ext cx="11277600" cy="1362075"/>
          </a:xfrm>
        </p:spPr>
        <p:txBody>
          <a:bodyPr/>
          <a:lstStyle/>
          <a:p>
            <a:r>
              <a:rPr lang="en-US" dirty="0"/>
              <a:t>Never, ever…</a:t>
            </a:r>
          </a:p>
        </p:txBody>
      </p:sp>
      <p:sp>
        <p:nvSpPr>
          <p:cNvPr id="5" name="Text Placeholder 4">
            <a:extLst>
              <a:ext uri="{FF2B5EF4-FFF2-40B4-BE49-F238E27FC236}">
                <a16:creationId xmlns:a16="http://schemas.microsoft.com/office/drawing/2014/main" id="{7F0C90B5-1178-4019-B537-DC0EFDF69304}"/>
              </a:ext>
            </a:extLst>
          </p:cNvPr>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24042811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8E359B3D-ABC2-9872-E08D-13450895A044}"/>
              </a:ext>
            </a:extLst>
          </p:cNvPr>
          <p:cNvSpPr>
            <a:spLocks noGrp="1" noChangeArrowheads="1"/>
          </p:cNvSpPr>
          <p:nvPr>
            <p:ph type="title"/>
          </p:nvPr>
        </p:nvSpPr>
        <p:spPr/>
        <p:txBody>
          <a:bodyPr/>
          <a:lstStyle/>
          <a:p>
            <a:r>
              <a:rPr lang="en-US" altLang="en-US"/>
              <a:t>For example:**</a:t>
            </a:r>
          </a:p>
        </p:txBody>
      </p:sp>
      <p:sp>
        <p:nvSpPr>
          <p:cNvPr id="72707" name="Text Placeholder 2">
            <a:extLst>
              <a:ext uri="{FF2B5EF4-FFF2-40B4-BE49-F238E27FC236}">
                <a16:creationId xmlns:a16="http://schemas.microsoft.com/office/drawing/2014/main" id="{97432C8C-4B6B-5E06-31E0-AE656A74053D}"/>
              </a:ext>
            </a:extLst>
          </p:cNvPr>
          <p:cNvSpPr>
            <a:spLocks noGrp="1" noChangeArrowheads="1"/>
          </p:cNvSpPr>
          <p:nvPr>
            <p:ph type="body" sz="half" idx="1"/>
          </p:nvPr>
        </p:nvSpPr>
        <p:spPr>
          <a:xfrm>
            <a:off x="401652" y="1752600"/>
            <a:ext cx="10562602" cy="4876800"/>
          </a:xfrm>
        </p:spPr>
        <p:txBody>
          <a:bodyPr/>
          <a:lstStyle/>
          <a:p>
            <a:r>
              <a:rPr lang="en-US" altLang="en-US" b="1" dirty="0">
                <a:solidFill>
                  <a:srgbClr val="FF0000"/>
                </a:solidFill>
              </a:rPr>
              <a:t>Me </a:t>
            </a:r>
            <a:r>
              <a:rPr lang="en-US" altLang="en-US" b="1" dirty="0" err="1">
                <a:solidFill>
                  <a:srgbClr val="FF0000"/>
                </a:solidFill>
              </a:rPr>
              <a:t>gustaria</a:t>
            </a:r>
            <a:r>
              <a:rPr lang="en-US" altLang="en-US" b="1" dirty="0">
                <a:solidFill>
                  <a:srgbClr val="FF0000"/>
                </a:solidFill>
              </a:rPr>
              <a:t> </a:t>
            </a:r>
            <a:r>
              <a:rPr lang="en-US" altLang="en-US" b="1" dirty="0" err="1">
                <a:solidFill>
                  <a:srgbClr val="FF0000"/>
                </a:solidFill>
              </a:rPr>
              <a:t>manejar</a:t>
            </a:r>
            <a:r>
              <a:rPr lang="en-US" altLang="en-US" dirty="0"/>
              <a:t>. I’ll take the car! </a:t>
            </a:r>
            <a:r>
              <a:rPr lang="en-US" altLang="en-US" b="1" dirty="0" err="1">
                <a:solidFill>
                  <a:srgbClr val="FF0000"/>
                </a:solidFill>
              </a:rPr>
              <a:t>Esta</a:t>
            </a:r>
            <a:r>
              <a:rPr lang="en-US" altLang="en-US" b="1" dirty="0">
                <a:solidFill>
                  <a:srgbClr val="FF0000"/>
                </a:solidFill>
              </a:rPr>
              <a:t> bien!</a:t>
            </a:r>
          </a:p>
          <a:p>
            <a:endParaRPr lang="en-US" altLang="en-US" dirty="0"/>
          </a:p>
          <a:p>
            <a:r>
              <a:rPr lang="en-US" altLang="en-US" dirty="0"/>
              <a:t>I feel a real sense of </a:t>
            </a:r>
            <a:r>
              <a:rPr lang="en-US" altLang="en-US" b="1" dirty="0">
                <a:solidFill>
                  <a:srgbClr val="00B050"/>
                </a:solidFill>
              </a:rPr>
              <a:t>utang ng </a:t>
            </a:r>
            <a:r>
              <a:rPr lang="en-US" altLang="en-US" b="1" dirty="0" err="1">
                <a:solidFill>
                  <a:srgbClr val="00B050"/>
                </a:solidFill>
              </a:rPr>
              <a:t>loob</a:t>
            </a:r>
            <a:r>
              <a:rPr lang="en-US" altLang="en-US" b="1" dirty="0">
                <a:solidFill>
                  <a:srgbClr val="00B050"/>
                </a:solidFill>
              </a:rPr>
              <a:t> </a:t>
            </a:r>
            <a:r>
              <a:rPr lang="en-US" altLang="en-US" dirty="0"/>
              <a:t>toward my boss. </a:t>
            </a:r>
            <a:r>
              <a:rPr lang="en-US" altLang="en-US" b="1" dirty="0" err="1">
                <a:solidFill>
                  <a:srgbClr val="00B050"/>
                </a:solidFill>
              </a:rPr>
              <a:t>Talaga</a:t>
            </a:r>
            <a:r>
              <a:rPr lang="en-US" altLang="en-US" dirty="0"/>
              <a:t>!</a:t>
            </a:r>
          </a:p>
          <a:p>
            <a:endParaRPr lang="en-US" altLang="en-US" dirty="0"/>
          </a:p>
          <a:p>
            <a:r>
              <a:rPr lang="en-US" altLang="en-US" b="1" dirty="0">
                <a:solidFill>
                  <a:srgbClr val="7030A0"/>
                </a:solidFill>
              </a:rPr>
              <a:t>Ich bin </a:t>
            </a:r>
            <a:r>
              <a:rPr lang="en-US" altLang="en-US" b="1" dirty="0" err="1">
                <a:solidFill>
                  <a:srgbClr val="7030A0"/>
                </a:solidFill>
              </a:rPr>
              <a:t>hier</a:t>
            </a:r>
            <a:r>
              <a:rPr lang="en-US" altLang="en-US" b="1" dirty="0">
                <a:solidFill>
                  <a:srgbClr val="7030A0"/>
                </a:solidFill>
              </a:rPr>
              <a:t> </a:t>
            </a:r>
            <a:r>
              <a:rPr lang="en-US" altLang="en-US" dirty="0"/>
              <a:t>and you are there — </a:t>
            </a:r>
            <a:r>
              <a:rPr lang="en-US" altLang="en-US" b="1" dirty="0" err="1">
                <a:solidFill>
                  <a:srgbClr val="7030A0"/>
                </a:solidFill>
              </a:rPr>
              <a:t>wir</a:t>
            </a:r>
            <a:r>
              <a:rPr lang="en-US" altLang="en-US" b="1" dirty="0">
                <a:solidFill>
                  <a:srgbClr val="7030A0"/>
                </a:solidFill>
              </a:rPr>
              <a:t> </a:t>
            </a:r>
            <a:r>
              <a:rPr lang="en-US" altLang="en-US" b="1" dirty="0" err="1">
                <a:solidFill>
                  <a:srgbClr val="7030A0"/>
                </a:solidFill>
              </a:rPr>
              <a:t>nicht</a:t>
            </a:r>
            <a:r>
              <a:rPr lang="en-US" altLang="en-US" b="1" dirty="0">
                <a:solidFill>
                  <a:srgbClr val="7030A0"/>
                </a:solidFill>
              </a:rPr>
              <a:t> </a:t>
            </a:r>
            <a:r>
              <a:rPr lang="en-US" altLang="en-US" b="1" dirty="0" err="1">
                <a:solidFill>
                  <a:srgbClr val="7030A0"/>
                </a:solidFill>
              </a:rPr>
              <a:t>zusammen</a:t>
            </a:r>
            <a:r>
              <a:rPr lang="en-US" altLang="en-US" b="1" dirty="0">
                <a:solidFill>
                  <a:srgbClr val="7030A0"/>
                </a:solidFill>
              </a:rPr>
              <a:t> </a:t>
            </a:r>
            <a:r>
              <a:rPr lang="en-US" altLang="en-US" b="1" dirty="0" err="1">
                <a:solidFill>
                  <a:srgbClr val="7030A0"/>
                </a:solidFill>
              </a:rPr>
              <a:t>heute</a:t>
            </a:r>
            <a:r>
              <a:rPr lang="en-US" altLang="en-US" dirty="0"/>
              <a:t>.</a:t>
            </a:r>
          </a:p>
          <a:p>
            <a:endParaRPr lang="en-US" altLang="en-US" dirty="0"/>
          </a:p>
          <a:p>
            <a:endParaRPr lang="en-US" altLang="en-US" dirty="0"/>
          </a:p>
          <a:p>
            <a:endParaRPr lang="en-US"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16355-56CE-D564-98B5-C23B7791B446}"/>
              </a:ext>
            </a:extLst>
          </p:cNvPr>
          <p:cNvSpPr>
            <a:spLocks noGrp="1"/>
          </p:cNvSpPr>
          <p:nvPr>
            <p:ph type="title"/>
          </p:nvPr>
        </p:nvSpPr>
        <p:spPr>
          <a:xfrm>
            <a:off x="0" y="0"/>
            <a:ext cx="11277600" cy="837488"/>
          </a:xfrm>
        </p:spPr>
        <p:txBody>
          <a:bodyPr/>
          <a:lstStyle/>
          <a:p>
            <a:r>
              <a:rPr lang="en-US" dirty="0"/>
              <a:t>When serving diverse families, consider:**</a:t>
            </a:r>
          </a:p>
        </p:txBody>
      </p:sp>
      <p:sp>
        <p:nvSpPr>
          <p:cNvPr id="3" name="Text Placeholder 2">
            <a:extLst>
              <a:ext uri="{FF2B5EF4-FFF2-40B4-BE49-F238E27FC236}">
                <a16:creationId xmlns:a16="http://schemas.microsoft.com/office/drawing/2014/main" id="{3B262D5D-D847-8339-BB5B-E6C92CF6416F}"/>
              </a:ext>
            </a:extLst>
          </p:cNvPr>
          <p:cNvSpPr>
            <a:spLocks noGrp="1"/>
          </p:cNvSpPr>
          <p:nvPr>
            <p:ph type="body" sz="half" idx="1"/>
          </p:nvPr>
        </p:nvSpPr>
        <p:spPr>
          <a:xfrm>
            <a:off x="384561" y="837488"/>
            <a:ext cx="10434415" cy="5258512"/>
          </a:xfrm>
        </p:spPr>
        <p:txBody>
          <a:bodyPr/>
          <a:lstStyle/>
          <a:p>
            <a:r>
              <a:rPr lang="en-US" dirty="0"/>
              <a:t>Age and gender</a:t>
            </a:r>
          </a:p>
          <a:p>
            <a:r>
              <a:rPr lang="en-US" dirty="0"/>
              <a:t>Educational background</a:t>
            </a:r>
          </a:p>
          <a:p>
            <a:r>
              <a:rPr lang="en-US" dirty="0"/>
              <a:t>Religious beliefs</a:t>
            </a:r>
          </a:p>
          <a:p>
            <a:r>
              <a:rPr lang="en-US" dirty="0"/>
              <a:t>Country of birth</a:t>
            </a:r>
          </a:p>
          <a:p>
            <a:r>
              <a:rPr lang="en-US" dirty="0"/>
              <a:t>Socioeconomic status</a:t>
            </a:r>
          </a:p>
          <a:p>
            <a:r>
              <a:rPr lang="en-US" dirty="0"/>
              <a:t>Length of residence in U.S.</a:t>
            </a:r>
          </a:p>
          <a:p>
            <a:r>
              <a:rPr lang="en-US" dirty="0"/>
              <a:t>Acculturation</a:t>
            </a:r>
          </a:p>
          <a:p>
            <a:r>
              <a:rPr lang="en-US" dirty="0"/>
              <a:t>Neighborhood and peer group</a:t>
            </a:r>
          </a:p>
          <a:p>
            <a:r>
              <a:rPr lang="en-US" dirty="0"/>
              <a:t>Languages spoken</a:t>
            </a:r>
          </a:p>
          <a:p>
            <a:endParaRPr lang="en-US" dirty="0"/>
          </a:p>
        </p:txBody>
      </p:sp>
    </p:spTree>
    <p:extLst>
      <p:ext uri="{BB962C8B-B14F-4D97-AF65-F5344CB8AC3E}">
        <p14:creationId xmlns:p14="http://schemas.microsoft.com/office/powerpoint/2010/main" val="429973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C5BCA-CC13-5D0B-91C0-159A3BFAF514}"/>
              </a:ext>
            </a:extLst>
          </p:cNvPr>
          <p:cNvSpPr>
            <a:spLocks noGrp="1"/>
          </p:cNvSpPr>
          <p:nvPr>
            <p:ph type="title"/>
          </p:nvPr>
        </p:nvSpPr>
        <p:spPr>
          <a:xfrm>
            <a:off x="538385" y="0"/>
            <a:ext cx="10739215" cy="762000"/>
          </a:xfrm>
        </p:spPr>
        <p:txBody>
          <a:bodyPr/>
          <a:lstStyle/>
          <a:p>
            <a:r>
              <a:rPr lang="en-US" dirty="0"/>
              <a:t>I. LANGUAGE DEVELOPMENT</a:t>
            </a:r>
          </a:p>
        </p:txBody>
      </p:sp>
      <p:sp>
        <p:nvSpPr>
          <p:cNvPr id="3" name="Content Placeholder 2">
            <a:extLst>
              <a:ext uri="{FF2B5EF4-FFF2-40B4-BE49-F238E27FC236}">
                <a16:creationId xmlns:a16="http://schemas.microsoft.com/office/drawing/2014/main" id="{28E0811E-6488-A45C-B6DF-BBDB10667B69}"/>
              </a:ext>
            </a:extLst>
          </p:cNvPr>
          <p:cNvSpPr>
            <a:spLocks noGrp="1"/>
          </p:cNvSpPr>
          <p:nvPr>
            <p:ph idx="1"/>
          </p:nvPr>
        </p:nvSpPr>
        <p:spPr>
          <a:xfrm>
            <a:off x="427290" y="658026"/>
            <a:ext cx="10850310" cy="5437974"/>
          </a:xfrm>
        </p:spPr>
        <p:txBody>
          <a:bodyPr/>
          <a:lstStyle/>
          <a:p>
            <a:r>
              <a:rPr lang="en-US" b="1" dirty="0"/>
              <a:t>A. </a:t>
            </a:r>
            <a:r>
              <a:rPr lang="en-US" b="1" u="sng" dirty="0"/>
              <a:t>Stage 1: Birth-12 months</a:t>
            </a:r>
          </a:p>
          <a:p>
            <a:endParaRPr lang="en-US" dirty="0"/>
          </a:p>
          <a:p>
            <a:endParaRPr lang="en-US" dirty="0"/>
          </a:p>
        </p:txBody>
      </p:sp>
    </p:spTree>
    <p:extLst>
      <p:ext uri="{BB962C8B-B14F-4D97-AF65-F5344CB8AC3E}">
        <p14:creationId xmlns:p14="http://schemas.microsoft.com/office/powerpoint/2010/main" val="399696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BB070-C8B4-07FD-0F78-C742BC5D7091}"/>
              </a:ext>
            </a:extLst>
          </p:cNvPr>
          <p:cNvSpPr>
            <a:spLocks noGrp="1"/>
          </p:cNvSpPr>
          <p:nvPr>
            <p:ph type="title"/>
          </p:nvPr>
        </p:nvSpPr>
        <p:spPr>
          <a:xfrm>
            <a:off x="266700" y="0"/>
            <a:ext cx="11010900" cy="1057275"/>
          </a:xfrm>
        </p:spPr>
        <p:txBody>
          <a:bodyPr>
            <a:normAutofit fontScale="90000"/>
          </a:bodyPr>
          <a:lstStyle/>
          <a:p>
            <a:r>
              <a:rPr lang="en-US" dirty="0"/>
              <a:t>In children from any background, poverty can have an impact:</a:t>
            </a:r>
          </a:p>
        </p:txBody>
      </p:sp>
      <p:sp>
        <p:nvSpPr>
          <p:cNvPr id="5" name="Text Placeholder 4">
            <a:extLst>
              <a:ext uri="{FF2B5EF4-FFF2-40B4-BE49-F238E27FC236}">
                <a16:creationId xmlns:a16="http://schemas.microsoft.com/office/drawing/2014/main" id="{FD4F9EDC-B110-477C-B998-ED490856475F}"/>
              </a:ext>
            </a:extLst>
          </p:cNvPr>
          <p:cNvSpPr>
            <a:spLocks noGrp="1"/>
          </p:cNvSpPr>
          <p:nvPr>
            <p:ph type="body" sz="half" idx="1"/>
          </p:nvPr>
        </p:nvSpPr>
        <p:spPr/>
        <p:txBody>
          <a:bodyPr/>
          <a:lstStyle/>
          <a:p>
            <a:endParaRPr lang="en-US"/>
          </a:p>
        </p:txBody>
      </p:sp>
    </p:spTree>
    <p:extLst>
      <p:ext uri="{BB962C8B-B14F-4D97-AF65-F5344CB8AC3E}">
        <p14:creationId xmlns:p14="http://schemas.microsoft.com/office/powerpoint/2010/main" val="32717799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34E25-A1A5-A1F7-C095-3163BFC6C799}"/>
              </a:ext>
            </a:extLst>
          </p:cNvPr>
          <p:cNvSpPr>
            <a:spLocks noGrp="1"/>
          </p:cNvSpPr>
          <p:nvPr>
            <p:ph type="title"/>
          </p:nvPr>
        </p:nvSpPr>
        <p:spPr>
          <a:xfrm>
            <a:off x="914400" y="79761"/>
            <a:ext cx="10277742" cy="356075"/>
          </a:xfrm>
        </p:spPr>
        <p:txBody>
          <a:bodyPr>
            <a:normAutofit fontScale="90000"/>
          </a:bodyPr>
          <a:lstStyle/>
          <a:p>
            <a:pPr algn="ctr"/>
            <a:r>
              <a:rPr lang="en-US" dirty="0"/>
              <a:t>Outline</a:t>
            </a:r>
          </a:p>
        </p:txBody>
      </p:sp>
      <p:sp>
        <p:nvSpPr>
          <p:cNvPr id="3" name="Content Placeholder 2">
            <a:extLst>
              <a:ext uri="{FF2B5EF4-FFF2-40B4-BE49-F238E27FC236}">
                <a16:creationId xmlns:a16="http://schemas.microsoft.com/office/drawing/2014/main" id="{514158A5-A4DD-DE3D-D019-B7EE946298F7}"/>
              </a:ext>
            </a:extLst>
          </p:cNvPr>
          <p:cNvSpPr>
            <a:spLocks noGrp="1"/>
          </p:cNvSpPr>
          <p:nvPr>
            <p:ph idx="1"/>
          </p:nvPr>
        </p:nvSpPr>
        <p:spPr>
          <a:xfrm>
            <a:off x="247828" y="623843"/>
            <a:ext cx="6554624" cy="5472157"/>
          </a:xfrm>
        </p:spPr>
        <p:txBody>
          <a:bodyPr/>
          <a:lstStyle/>
          <a:p>
            <a:r>
              <a:rPr lang="en-US" dirty="0"/>
              <a:t>I. Language Development</a:t>
            </a:r>
          </a:p>
          <a:p>
            <a:r>
              <a:rPr lang="en-US" dirty="0"/>
              <a:t>II. Speech Development</a:t>
            </a:r>
          </a:p>
          <a:p>
            <a:r>
              <a:rPr lang="en-US" dirty="0"/>
              <a:t>III. Cultural and Linguistic Diversity Perspective</a:t>
            </a:r>
          </a:p>
        </p:txBody>
      </p:sp>
    </p:spTree>
    <p:extLst>
      <p:ext uri="{BB962C8B-B14F-4D97-AF65-F5344CB8AC3E}">
        <p14:creationId xmlns:p14="http://schemas.microsoft.com/office/powerpoint/2010/main" val="306030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FCD1E-1100-3812-1FF4-9706173583F5}"/>
              </a:ext>
            </a:extLst>
          </p:cNvPr>
          <p:cNvSpPr>
            <a:spLocks noGrp="1"/>
          </p:cNvSpPr>
          <p:nvPr>
            <p:ph type="title"/>
          </p:nvPr>
        </p:nvSpPr>
        <p:spPr>
          <a:xfrm>
            <a:off x="0" y="66676"/>
            <a:ext cx="11277600" cy="1069916"/>
          </a:xfrm>
        </p:spPr>
        <p:txBody>
          <a:bodyPr/>
          <a:lstStyle/>
          <a:p>
            <a:r>
              <a:rPr lang="en-US" dirty="0"/>
              <a:t>6-12 months: Preverbal Vocalizations**</a:t>
            </a:r>
          </a:p>
        </p:txBody>
      </p:sp>
      <p:sp>
        <p:nvSpPr>
          <p:cNvPr id="3" name="Content Placeholder 2">
            <a:extLst>
              <a:ext uri="{FF2B5EF4-FFF2-40B4-BE49-F238E27FC236}">
                <a16:creationId xmlns:a16="http://schemas.microsoft.com/office/drawing/2014/main" id="{72E88DA5-EBC7-A9E8-4AE0-21D589DBDBA8}"/>
              </a:ext>
            </a:extLst>
          </p:cNvPr>
          <p:cNvSpPr>
            <a:spLocks noGrp="1"/>
          </p:cNvSpPr>
          <p:nvPr>
            <p:ph idx="1"/>
          </p:nvPr>
        </p:nvSpPr>
        <p:spPr>
          <a:xfrm>
            <a:off x="230736" y="1298961"/>
            <a:ext cx="11046864" cy="4797039"/>
          </a:xfrm>
        </p:spPr>
        <p:txBody>
          <a:bodyPr/>
          <a:lstStyle/>
          <a:p>
            <a:r>
              <a:rPr lang="en-US" sz="3200" dirty="0"/>
              <a:t>Children initiate communication</a:t>
            </a:r>
          </a:p>
          <a:p>
            <a:endParaRPr lang="en-US" sz="3200" dirty="0"/>
          </a:p>
          <a:p>
            <a:r>
              <a:rPr lang="en-US" sz="3200" dirty="0"/>
              <a:t>They learn to whimper or cry till them get something </a:t>
            </a:r>
            <a:r>
              <a:rPr lang="en-US" sz="3200" dirty="0">
                <a:sym typeface="Wingdings" panose="05000000000000000000" pitchFamily="2" charset="2"/>
              </a:rPr>
              <a:t></a:t>
            </a:r>
          </a:p>
          <a:p>
            <a:endParaRPr lang="en-US" sz="3200" dirty="0">
              <a:sym typeface="Wingdings" panose="05000000000000000000" pitchFamily="2" charset="2"/>
            </a:endParaRPr>
          </a:p>
          <a:p>
            <a:r>
              <a:rPr lang="en-US" sz="3200" dirty="0">
                <a:sym typeface="Wingdings" panose="05000000000000000000" pitchFamily="2" charset="2"/>
              </a:rPr>
              <a:t>They also keep others’ attention by smiling, laughing</a:t>
            </a:r>
          </a:p>
          <a:p>
            <a:endParaRPr lang="en-US" sz="3200" dirty="0">
              <a:sym typeface="Wingdings" panose="05000000000000000000" pitchFamily="2" charset="2"/>
            </a:endParaRPr>
          </a:p>
          <a:p>
            <a:r>
              <a:rPr lang="en-US" sz="3200" dirty="0">
                <a:sym typeface="Wingdings" panose="05000000000000000000" pitchFamily="2" charset="2"/>
              </a:rPr>
              <a:t>Begin turn taking</a:t>
            </a:r>
            <a:endParaRPr lang="en-US" sz="3200" dirty="0"/>
          </a:p>
        </p:txBody>
      </p:sp>
    </p:spTree>
    <p:extLst>
      <p:ext uri="{BB962C8B-B14F-4D97-AF65-F5344CB8AC3E}">
        <p14:creationId xmlns:p14="http://schemas.microsoft.com/office/powerpoint/2010/main" val="557893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86A38-9C61-68E6-36FA-7013D5E19802}"/>
              </a:ext>
            </a:extLst>
          </p:cNvPr>
          <p:cNvSpPr>
            <a:spLocks noGrp="1"/>
          </p:cNvSpPr>
          <p:nvPr>
            <p:ph type="title"/>
          </p:nvPr>
        </p:nvSpPr>
        <p:spPr/>
        <p:txBody>
          <a:bodyPr/>
          <a:lstStyle/>
          <a:p>
            <a:r>
              <a:rPr lang="en-US" dirty="0" err="1"/>
              <a:t>Turntaking</a:t>
            </a:r>
            <a:r>
              <a:rPr lang="en-US" dirty="0"/>
              <a:t> with a baby</a:t>
            </a:r>
          </a:p>
        </p:txBody>
      </p:sp>
      <p:sp>
        <p:nvSpPr>
          <p:cNvPr id="3" name="Content Placeholder 2">
            <a:extLst>
              <a:ext uri="{FF2B5EF4-FFF2-40B4-BE49-F238E27FC236}">
                <a16:creationId xmlns:a16="http://schemas.microsoft.com/office/drawing/2014/main" id="{A2331897-3457-4E4E-6D18-BD2DFBE51594}"/>
              </a:ext>
            </a:extLst>
          </p:cNvPr>
          <p:cNvSpPr>
            <a:spLocks noGrp="1"/>
          </p:cNvSpPr>
          <p:nvPr>
            <p:ph idx="1"/>
          </p:nvPr>
        </p:nvSpPr>
        <p:spPr/>
        <p:txBody>
          <a:bodyPr/>
          <a:lstStyle/>
          <a:p>
            <a:r>
              <a:rPr lang="en-US" b="1" i="0" dirty="0">
                <a:solidFill>
                  <a:srgbClr val="0F0F0F"/>
                </a:solidFill>
                <a:effectLst/>
                <a:latin typeface="YouTube Sans"/>
              </a:rPr>
              <a:t>How to Practice Taking Turns with Your Baby | </a:t>
            </a:r>
            <a:r>
              <a:rPr lang="en-US" b="1" i="0" dirty="0" err="1">
                <a:solidFill>
                  <a:srgbClr val="0F0F0F"/>
                </a:solidFill>
                <a:effectLst/>
                <a:latin typeface="YouTube Sans"/>
              </a:rPr>
              <a:t>Lovevery</a:t>
            </a:r>
            <a:endParaRPr lang="en-US" b="1" i="0" dirty="0">
              <a:solidFill>
                <a:srgbClr val="0F0F0F"/>
              </a:solidFill>
              <a:effectLst/>
              <a:latin typeface="YouTube Sans"/>
            </a:endParaRPr>
          </a:p>
          <a:p>
            <a:endParaRPr lang="en-US" dirty="0"/>
          </a:p>
          <a:p>
            <a:r>
              <a:rPr lang="en-US" dirty="0">
                <a:hlinkClick r:id="rId2"/>
              </a:rPr>
              <a:t>https://www.youtube.com/watch?v=7FestsG5Kyg</a:t>
            </a:r>
            <a:endParaRPr lang="en-US" dirty="0"/>
          </a:p>
          <a:p>
            <a:endParaRPr lang="en-US" dirty="0"/>
          </a:p>
        </p:txBody>
      </p:sp>
    </p:spTree>
    <p:extLst>
      <p:ext uri="{BB962C8B-B14F-4D97-AF65-F5344CB8AC3E}">
        <p14:creationId xmlns:p14="http://schemas.microsoft.com/office/powerpoint/2010/main" val="3453620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15A99-1020-43D9-6F85-AB88C3F4686A}"/>
              </a:ext>
            </a:extLst>
          </p:cNvPr>
          <p:cNvSpPr>
            <a:spLocks noGrp="1"/>
          </p:cNvSpPr>
          <p:nvPr>
            <p:ph type="title"/>
          </p:nvPr>
        </p:nvSpPr>
        <p:spPr>
          <a:xfrm>
            <a:off x="230736" y="0"/>
            <a:ext cx="11046864" cy="666572"/>
          </a:xfrm>
        </p:spPr>
        <p:txBody>
          <a:bodyPr>
            <a:normAutofit fontScale="90000"/>
          </a:bodyPr>
          <a:lstStyle/>
          <a:p>
            <a:r>
              <a:rPr lang="en-US" dirty="0"/>
              <a:t>If children only have partial eyesight, they may:**</a:t>
            </a:r>
          </a:p>
        </p:txBody>
      </p:sp>
      <p:sp>
        <p:nvSpPr>
          <p:cNvPr id="3" name="Content Placeholder 2">
            <a:extLst>
              <a:ext uri="{FF2B5EF4-FFF2-40B4-BE49-F238E27FC236}">
                <a16:creationId xmlns:a16="http://schemas.microsoft.com/office/drawing/2014/main" id="{1D617954-4E61-A2E6-B9F9-04BBFE9CBA2A}"/>
              </a:ext>
            </a:extLst>
          </p:cNvPr>
          <p:cNvSpPr>
            <a:spLocks noGrp="1"/>
          </p:cNvSpPr>
          <p:nvPr>
            <p:ph idx="1"/>
          </p:nvPr>
        </p:nvSpPr>
        <p:spPr>
          <a:xfrm>
            <a:off x="350378" y="794759"/>
            <a:ext cx="6050422" cy="5301241"/>
          </a:xfrm>
        </p:spPr>
        <p:txBody>
          <a:bodyPr/>
          <a:lstStyle/>
          <a:p>
            <a:r>
              <a:rPr lang="en-US" dirty="0"/>
              <a:t>Be slightly delayed in onset of speech and language milestones but will usually catch up eventually</a:t>
            </a:r>
          </a:p>
          <a:p>
            <a:endParaRPr lang="en-US" dirty="0"/>
          </a:p>
          <a:p>
            <a:r>
              <a:rPr lang="en-US" dirty="0"/>
              <a:t>Talk too loudly because it’s hard to judge the distance of the listener</a:t>
            </a:r>
          </a:p>
        </p:txBody>
      </p:sp>
    </p:spTree>
    <p:extLst>
      <p:ext uri="{BB962C8B-B14F-4D97-AF65-F5344CB8AC3E}">
        <p14:creationId xmlns:p14="http://schemas.microsoft.com/office/powerpoint/2010/main" val="398564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heel(1)">
                                      <p:cBhvr>
                                        <p:cTn id="12"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F22C-856F-49BA-B52E-7B95F9F496BA}"/>
              </a:ext>
            </a:extLst>
          </p:cNvPr>
          <p:cNvSpPr>
            <a:spLocks noGrp="1"/>
          </p:cNvSpPr>
          <p:nvPr>
            <p:ph type="title"/>
          </p:nvPr>
        </p:nvSpPr>
        <p:spPr>
          <a:xfrm>
            <a:off x="145279" y="76912"/>
            <a:ext cx="11132321" cy="685088"/>
          </a:xfrm>
        </p:spPr>
        <p:txBody>
          <a:bodyPr>
            <a:normAutofit fontScale="90000"/>
          </a:bodyPr>
          <a:lstStyle/>
          <a:p>
            <a:r>
              <a:rPr lang="en-US" dirty="0"/>
              <a:t>B. </a:t>
            </a:r>
            <a:r>
              <a:rPr lang="en-US" b="1" u="sng" dirty="0"/>
              <a:t>12-24 months: Toddlers</a:t>
            </a:r>
          </a:p>
        </p:txBody>
      </p:sp>
      <p:sp>
        <p:nvSpPr>
          <p:cNvPr id="5" name="Content Placeholder 4">
            <a:extLst>
              <a:ext uri="{FF2B5EF4-FFF2-40B4-BE49-F238E27FC236}">
                <a16:creationId xmlns:a16="http://schemas.microsoft.com/office/drawing/2014/main" id="{2F3A6F88-52F7-4D1D-89C0-C520ACCC6C4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449446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180E2-3881-9083-A23B-AEAF72CE8BF1}"/>
              </a:ext>
            </a:extLst>
          </p:cNvPr>
          <p:cNvSpPr>
            <a:spLocks noGrp="1"/>
          </p:cNvSpPr>
          <p:nvPr>
            <p:ph type="title"/>
          </p:nvPr>
        </p:nvSpPr>
        <p:spPr/>
        <p:txBody>
          <a:bodyPr/>
          <a:lstStyle/>
          <a:p>
            <a:r>
              <a:rPr lang="en-US" dirty="0" err="1"/>
              <a:t>Youtube</a:t>
            </a:r>
            <a:r>
              <a:rPr lang="en-US" dirty="0"/>
              <a:t> video—he is 2 years and 3 months</a:t>
            </a:r>
          </a:p>
        </p:txBody>
      </p:sp>
      <p:sp>
        <p:nvSpPr>
          <p:cNvPr id="3" name="Content Placeholder 2">
            <a:extLst>
              <a:ext uri="{FF2B5EF4-FFF2-40B4-BE49-F238E27FC236}">
                <a16:creationId xmlns:a16="http://schemas.microsoft.com/office/drawing/2014/main" id="{932C6B02-1BBB-B420-7695-FBDB200E91C2}"/>
              </a:ext>
            </a:extLst>
          </p:cNvPr>
          <p:cNvSpPr>
            <a:spLocks noGrp="1"/>
          </p:cNvSpPr>
          <p:nvPr>
            <p:ph idx="1"/>
          </p:nvPr>
        </p:nvSpPr>
        <p:spPr/>
        <p:txBody>
          <a:bodyPr/>
          <a:lstStyle/>
          <a:p>
            <a:r>
              <a:rPr lang="en-US" b="1" i="0" dirty="0">
                <a:solidFill>
                  <a:srgbClr val="0F0F0F"/>
                </a:solidFill>
                <a:effectLst/>
                <a:latin typeface="YouTube Sans"/>
              </a:rPr>
              <a:t>2 year old boy talking</a:t>
            </a:r>
          </a:p>
          <a:p>
            <a:endParaRPr lang="en-US" dirty="0"/>
          </a:p>
          <a:p>
            <a:r>
              <a:rPr lang="en-US" dirty="0">
                <a:hlinkClick r:id="rId2"/>
              </a:rPr>
              <a:t>https://www.youtube.com/watch?v=1jznWzD9FEY</a:t>
            </a:r>
            <a:endParaRPr lang="en-US" dirty="0"/>
          </a:p>
          <a:p>
            <a:endParaRPr lang="en-US" dirty="0"/>
          </a:p>
        </p:txBody>
      </p:sp>
    </p:spTree>
    <p:extLst>
      <p:ext uri="{BB962C8B-B14F-4D97-AF65-F5344CB8AC3E}">
        <p14:creationId xmlns:p14="http://schemas.microsoft.com/office/powerpoint/2010/main" val="24173449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259</TotalTime>
  <Words>1126</Words>
  <Application>Microsoft Office PowerPoint</Application>
  <PresentationFormat>Widescreen</PresentationFormat>
  <Paragraphs>169</Paragraphs>
  <Slides>41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YouTube Sans</vt:lpstr>
      <vt:lpstr>Office Theme</vt:lpstr>
      <vt:lpstr>Chapter 4</vt:lpstr>
      <vt:lpstr>Theories are not on the exam**</vt:lpstr>
      <vt:lpstr>Outline</vt:lpstr>
      <vt:lpstr>I. LANGUAGE DEVELOPMENT</vt:lpstr>
      <vt:lpstr>6-12 months: Preverbal Vocalizations**</vt:lpstr>
      <vt:lpstr>Turntaking with a baby</vt:lpstr>
      <vt:lpstr>If children only have partial eyesight, they may:**</vt:lpstr>
      <vt:lpstr>B. 12-24 months: Toddlers</vt:lpstr>
      <vt:lpstr>Youtube video—he is 2 years and 3 months</vt:lpstr>
      <vt:lpstr>2-year olds**</vt:lpstr>
      <vt:lpstr>C. 3- and 4-year olds**</vt:lpstr>
      <vt:lpstr>3- and 4-year olds</vt:lpstr>
      <vt:lpstr>3 year old arguing with his mom</vt:lpstr>
      <vt:lpstr>D. 5-year olds</vt:lpstr>
      <vt:lpstr>E. 6-8 year olds**</vt:lpstr>
      <vt:lpstr>F. 9-10 year olds</vt:lpstr>
      <vt:lpstr>G. 11-12 year olds**</vt:lpstr>
      <vt:lpstr>II. SPEECH DEVELOPMENT</vt:lpstr>
      <vt:lpstr>Baby at 4 months old</vt:lpstr>
      <vt:lpstr>2. 6-12 Months: Prelinguistic Vocalizations**</vt:lpstr>
      <vt:lpstr>B. Stage 2: 12-24 months</vt:lpstr>
      <vt:lpstr>By 18 months of age:</vt:lpstr>
      <vt:lpstr>2 year old talking</vt:lpstr>
      <vt:lpstr>C. Stage 3: 2-5 years**</vt:lpstr>
      <vt:lpstr>For example (phonological patterns), they might:**</vt:lpstr>
      <vt:lpstr>D. Stage 4: 6-12 Years Old</vt:lpstr>
      <vt:lpstr>III. CULTURAL AND LINGUISTIC DIVERSITY PERSPECTIVE**</vt:lpstr>
      <vt:lpstr>Worldwide dialects &amp; languages of business:**</vt:lpstr>
      <vt:lpstr>National Center for Education Statistics. (2023). English Learners in Public Schools. Condition of Education. U.S. Department of Education, Institute of Education Sciences. Retrieved [date], from https://nces.ed.gov/programs/coe/indicator/cgf.** </vt:lpstr>
      <vt:lpstr>California Educator: Students go Global**</vt:lpstr>
      <vt:lpstr>Benefits of Bilingualism in the Workplace**</vt:lpstr>
      <vt:lpstr>PowerPoint Presentation</vt:lpstr>
      <vt:lpstr>PowerPoint Presentation</vt:lpstr>
      <vt:lpstr>Other benefits:</vt:lpstr>
      <vt:lpstr>More benefits of being bilingual:**</vt:lpstr>
      <vt:lpstr>Even more benefits to fluent bilingualism—bilinguals have better:</vt:lpstr>
      <vt:lpstr>Never, ever…</vt:lpstr>
      <vt:lpstr>For example:**</vt:lpstr>
      <vt:lpstr>When serving diverse families, consider:**</vt:lpstr>
      <vt:lpstr>In children from any background, poverty can have an impact:</vt:lpstr>
      <vt:lpstr>Outline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Roseberry-Mckibbin, Celeste</dc:creator>
  <cp:lastModifiedBy>Roseberry-Mckibbin, Celeste</cp:lastModifiedBy>
  <cp:revision>34</cp:revision>
  <dcterms:created xsi:type="dcterms:W3CDTF">2023-06-23T22:13:01Z</dcterms:created>
  <dcterms:modified xsi:type="dcterms:W3CDTF">2023-12-14T19:17:12Z</dcterms:modified>
</cp:coreProperties>
</file>