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1639" r:id="rId4"/>
    <p:sldId id="258" r:id="rId5"/>
    <p:sldId id="932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4" r:id="rId19"/>
    <p:sldId id="924" r:id="rId20"/>
    <p:sldId id="927" r:id="rId21"/>
    <p:sldId id="929" r:id="rId22"/>
    <p:sldId id="937" r:id="rId23"/>
    <p:sldId id="930" r:id="rId24"/>
    <p:sldId id="931" r:id="rId25"/>
    <p:sldId id="934" r:id="rId26"/>
    <p:sldId id="936" r:id="rId27"/>
    <p:sldId id="938" r:id="rId28"/>
    <p:sldId id="939" r:id="rId29"/>
    <p:sldId id="940" r:id="rId30"/>
    <p:sldId id="1635" r:id="rId31"/>
    <p:sldId id="1636" r:id="rId32"/>
    <p:sldId id="941" r:id="rId33"/>
    <p:sldId id="1637" r:id="rId34"/>
    <p:sldId id="164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275FC-942B-D774-0E0D-3B420C0FC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D30E9-AF51-0F62-AA6B-14EC1C76D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C4520-6B33-93AE-F7EA-61727A69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7EFBE-005F-F92C-8CB4-5E14DB51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3E70-91CD-371C-A5D9-40C13DF6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57A0-F041-E7DC-AA32-51FA52662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36915-0A04-E10F-0565-E0022A506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8EEB-0BBE-926F-7A3E-BB19660E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984-41F5-F72A-07AB-5E70BF5B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67429-D802-F82D-0D6F-0BA158EC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5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4C3D58-B202-4BD4-D58F-B07B82431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55853-20AA-EFC3-1067-02A3F719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E99F8-8ABA-935C-9B41-1851C8A95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BD2A0-FC21-8999-1826-18B45DF8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7961B-1D85-7EA2-E44D-D63DF49A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21C3-8A17-164D-7E81-6CDC9CAA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E33AF-ACAE-FF27-5C4F-65B6838B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AD259-D3F5-91D2-4827-492B5F15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A43F-DCD4-C461-335E-83583ACD1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2D318-CA95-CF95-24CF-38404B6C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4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23591-27E1-F4C5-FD95-C1A3A525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8EEA9-A88B-0311-A209-3B23C636E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9CC-142E-C5F7-0D8F-4CD7AFDF9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02F93-0A53-A97B-A168-164BACA4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13971-6711-0C39-3063-9DC09193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2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B63A-06CF-483F-4143-77349582E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B1668-B4CA-09A7-3623-BA5C47FBC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4C6B4-3BAF-A478-06E7-212E093FE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C05EF-3590-B249-03F9-A856DF57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54047-BE1B-93DC-BFB2-C44273CB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8F636-617C-890E-4982-EDDF360D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2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1DE9-EA59-5E87-2434-7960A3BDD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041DF-B8F3-7CD5-6855-04424E48B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CE823-535E-AD86-5811-A7F141B13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15B00-9F40-F754-CA9D-89D42FFAB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97CD8-523D-7097-E722-8223F92B1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744D8-30F4-DFB9-5F3D-A4EEBF77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375050-C65C-BC7A-BB8D-7D99E2AD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198964-6270-2DCE-9838-E9FA70D8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E471-E00E-DB07-C994-7C81B0E8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D1BC8E-2A4C-7F7A-65D6-7EF70AAA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793E5-5B9E-70C5-B4F5-56C46123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26A79-97DD-D512-0EB3-69337B34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6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2629F-FD1F-F4BA-8B27-32FBE629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71D463-020B-632F-C2AA-70F474DA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E20DB-58B6-5EBA-94DE-7C0038746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19E5-8229-5023-13F4-251548DDF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D6D1C-C2F5-0346-4BFE-4E5DCBACC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BF804-23B2-AA38-E4F2-0CE77436E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6E414-068C-600E-A46D-B2AE248A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2DB45-DE99-E6D0-0201-2CA34616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6A1CF-2A8F-1AC6-0CD4-0819A950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2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68502-AD20-FEF5-1372-5A2F08B8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E8224-1DA4-0F7B-5176-C180CEA13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1BD42-97E7-C166-D3A3-3D18BD1FB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D27B9-B561-9735-6F00-CC57854B1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9898E-F365-A2FE-557D-3F01E9B8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E4F91-2A38-EAFA-DBB2-8DFB3AEF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0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0F9DAA-F01A-24E2-737A-15B0F939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2E10E-3F66-0975-3E9A-0E086CC0B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985B0-4AC9-B579-218F-475B1C4FF4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A5743-6AD8-4CD9-BAF0-7CF176F5833D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7791B-AEFB-0D4C-9CC1-8B726CDAF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B068C-5A5A-428D-E780-B84599664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330AE-132A-4378-8CBB-85AEB8D1E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50E92-1E95-B91A-A305-9E778A955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Disorders 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9523A-7CBA-8239-53AF-E08F610430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7</a:t>
            </a:r>
          </a:p>
        </p:txBody>
      </p:sp>
    </p:spTree>
    <p:extLst>
      <p:ext uri="{BB962C8B-B14F-4D97-AF65-F5344CB8AC3E}">
        <p14:creationId xmlns:p14="http://schemas.microsoft.com/office/powerpoint/2010/main" val="1492757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DA1B9-26A5-EA89-1510-F1646794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RECEPTIVE AND EXPRESSIVE LANGUAGE CHALLENGES**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E778-3DF3-35CA-8DBD-52880A36F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524" y="1600201"/>
            <a:ext cx="10429875" cy="4525963"/>
          </a:xfrm>
        </p:spPr>
        <p:txBody>
          <a:bodyPr/>
          <a:lstStyle/>
          <a:p>
            <a:r>
              <a:rPr lang="en-US" b="1" u="sng" dirty="0"/>
              <a:t>A. Receptive Language</a:t>
            </a:r>
          </a:p>
          <a:p>
            <a:endParaRPr lang="en-US" dirty="0"/>
          </a:p>
          <a:p>
            <a:r>
              <a:rPr lang="en-US" dirty="0"/>
              <a:t>Refers to comprehension—reading and listening</a:t>
            </a:r>
          </a:p>
          <a:p>
            <a:endParaRPr lang="en-US" dirty="0"/>
          </a:p>
          <a:p>
            <a:r>
              <a:rPr lang="en-US" dirty="0"/>
              <a:t>Difficulty understanding information because they process more slowly—hard to keep up with the normal rate of conversations</a:t>
            </a:r>
          </a:p>
        </p:txBody>
      </p:sp>
    </p:spTree>
    <p:extLst>
      <p:ext uri="{BB962C8B-B14F-4D97-AF65-F5344CB8AC3E}">
        <p14:creationId xmlns:p14="http://schemas.microsoft.com/office/powerpoint/2010/main" val="133244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C352-FC70-7A6D-A2E2-8AB094F68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063" y="274637"/>
            <a:ext cx="9984337" cy="744537"/>
          </a:xfrm>
        </p:spPr>
        <p:txBody>
          <a:bodyPr/>
          <a:lstStyle/>
          <a:p>
            <a:r>
              <a:rPr lang="en-US" sz="3200" dirty="0"/>
              <a:t>Receptive language challenges continued—difficulty with: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5830FD-FB38-5B37-AE17-0BCA4F48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18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AE7A0-5E4C-2160-4FB2-16C99911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with receptive language challenges: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E27F12-D995-5FF9-06B5-25FFF2E81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66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9AB4-C425-DAB1-1B2C-9D75BACEB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34" y="0"/>
            <a:ext cx="9821966" cy="40165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B. Expressive Language Challenges**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5686-97DE-2ABE-586C-D9B2313F0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434" y="401652"/>
            <a:ext cx="10331865" cy="5724513"/>
          </a:xfrm>
        </p:spPr>
        <p:txBody>
          <a:bodyPr/>
          <a:lstStyle/>
          <a:p>
            <a:r>
              <a:rPr lang="en-US" dirty="0"/>
              <a:t>Low vocabulary</a:t>
            </a:r>
          </a:p>
          <a:p>
            <a:endParaRPr lang="en-US" sz="1000" dirty="0"/>
          </a:p>
          <a:p>
            <a:r>
              <a:rPr lang="en-US" dirty="0"/>
              <a:t>Word retrieval—use “thing, stuff”</a:t>
            </a:r>
          </a:p>
          <a:p>
            <a:endParaRPr lang="en-US" sz="1000" dirty="0"/>
          </a:p>
          <a:p>
            <a:r>
              <a:rPr lang="en-US" dirty="0"/>
              <a:t>Short, simple sentences that are grammatically incorrect (Me want juice.”)</a:t>
            </a:r>
          </a:p>
          <a:p>
            <a:endParaRPr lang="en-US" sz="900" dirty="0"/>
          </a:p>
          <a:p>
            <a:r>
              <a:rPr lang="en-US" dirty="0"/>
              <a:t>Trouble clearly expressing wants and needs</a:t>
            </a:r>
          </a:p>
          <a:p>
            <a:endParaRPr lang="en-US" sz="1000" dirty="0"/>
          </a:p>
          <a:p>
            <a:r>
              <a:rPr lang="en-US" dirty="0"/>
              <a:t>May use a lot of fillers like “um, like, you know”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226A-E66E-6BFB-FF6A-45BD1137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8638" y="274638"/>
            <a:ext cx="9223761" cy="13556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Expressive language challenges 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C290B1-C7B7-92B0-99FD-33520813B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89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A700-42BA-CA0E-BC45-AF98A5563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Expressive language challenges continued: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7E7D57-424F-6FCA-FA6E-99167B838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64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E4A53-1E48-97B7-212B-F7AE3DE55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579" y="274637"/>
            <a:ext cx="10727821" cy="947411"/>
          </a:xfrm>
        </p:spPr>
        <p:txBody>
          <a:bodyPr/>
          <a:lstStyle/>
          <a:p>
            <a:r>
              <a:rPr lang="en-US" sz="3200" dirty="0"/>
              <a:t>C. Children with DLD have challenges with metalinguistic skills**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ACDC-003F-1E10-687F-C740BAFF8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422" y="1392965"/>
            <a:ext cx="10103978" cy="4733200"/>
          </a:xfrm>
        </p:spPr>
        <p:txBody>
          <a:bodyPr/>
          <a:lstStyle/>
          <a:p>
            <a:r>
              <a:rPr lang="en-US" dirty="0"/>
              <a:t>Metalinguistic skills: the ability to think and talk about language—consciously use language as a tool</a:t>
            </a:r>
          </a:p>
          <a:p>
            <a:endParaRPr lang="en-US" sz="1000" dirty="0"/>
          </a:p>
          <a:p>
            <a:r>
              <a:rPr lang="en-US" dirty="0"/>
              <a:t>“Aunt Celeste, my name </a:t>
            </a:r>
            <a:r>
              <a:rPr lang="en-US" i="1" dirty="0"/>
              <a:t>Andrew</a:t>
            </a:r>
            <a:r>
              <a:rPr lang="en-US" dirty="0"/>
              <a:t> doesn’t have a vowel-driven R.”</a:t>
            </a:r>
          </a:p>
          <a:p>
            <a:endParaRPr lang="en-US" sz="900" dirty="0"/>
          </a:p>
          <a:p>
            <a:r>
              <a:rPr lang="en-US" dirty="0"/>
              <a:t>Involves understanding abstract language like idioms, words with multiple meanings (e.g., rock)</a:t>
            </a:r>
          </a:p>
          <a:p>
            <a:endParaRPr lang="en-US" sz="1200" dirty="0"/>
          </a:p>
          <a:p>
            <a:r>
              <a:rPr lang="en-US" dirty="0"/>
              <a:t>Also involves ability to write—plan and organize sentences and paragraphs coherently</a:t>
            </a:r>
          </a:p>
        </p:txBody>
      </p:sp>
    </p:spTree>
    <p:extLst>
      <p:ext uri="{BB962C8B-B14F-4D97-AF65-F5344CB8AC3E}">
        <p14:creationId xmlns:p14="http://schemas.microsoft.com/office/powerpoint/2010/main" val="4263311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D76A-8FE5-ED8B-8240-8929D16B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148" y="274638"/>
            <a:ext cx="10155252" cy="457198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III. LEARNING DISABILITY**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F74A5-1973-D0B1-E5E0-AE9D7CD6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426" y="880217"/>
            <a:ext cx="10619574" cy="5245947"/>
          </a:xfrm>
        </p:spPr>
        <p:txBody>
          <a:bodyPr/>
          <a:lstStyle/>
          <a:p>
            <a:r>
              <a:rPr lang="en-US" b="1" u="sng" dirty="0"/>
              <a:t>A. Introduction</a:t>
            </a:r>
          </a:p>
          <a:p>
            <a:endParaRPr lang="en-US" sz="1400" dirty="0"/>
          </a:p>
          <a:p>
            <a:r>
              <a:rPr lang="en-US" dirty="0"/>
              <a:t>Your book calls this language-learning disability </a:t>
            </a:r>
          </a:p>
          <a:p>
            <a:endParaRPr lang="en-US" sz="1100" dirty="0"/>
          </a:p>
          <a:p>
            <a:r>
              <a:rPr lang="en-US" dirty="0"/>
              <a:t>We will use the term </a:t>
            </a:r>
            <a:r>
              <a:rPr lang="en-US" b="1" dirty="0"/>
              <a:t>learning disability </a:t>
            </a:r>
            <a:r>
              <a:rPr lang="en-US" dirty="0"/>
              <a:t>(LD) because that is the term used in the public schools</a:t>
            </a:r>
          </a:p>
          <a:p>
            <a:endParaRPr lang="en-US" sz="1400" dirty="0"/>
          </a:p>
          <a:p>
            <a:r>
              <a:rPr lang="en-US" dirty="0"/>
              <a:t>LD often comes out in the later grades when children have </a:t>
            </a:r>
            <a:r>
              <a:rPr lang="en-US" b="1" dirty="0">
                <a:solidFill>
                  <a:srgbClr val="FF0000"/>
                </a:solidFill>
              </a:rPr>
              <a:t>reading and writing </a:t>
            </a:r>
            <a:r>
              <a:rPr lang="en-US" dirty="0"/>
              <a:t>challenges</a:t>
            </a:r>
          </a:p>
          <a:p>
            <a:endParaRPr lang="en-US" sz="1100" dirty="0"/>
          </a:p>
          <a:p>
            <a:r>
              <a:rPr lang="en-US" dirty="0"/>
              <a:t>They may have strong speaking and listening skills (not always)</a:t>
            </a:r>
          </a:p>
        </p:txBody>
      </p:sp>
    </p:spTree>
    <p:extLst>
      <p:ext uri="{BB962C8B-B14F-4D97-AF65-F5344CB8AC3E}">
        <p14:creationId xmlns:p14="http://schemas.microsoft.com/office/powerpoint/2010/main" val="28156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01E63-3356-7922-AB56-1C305EFB8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608" y="0"/>
            <a:ext cx="9975791" cy="731836"/>
          </a:xfrm>
        </p:spPr>
        <p:txBody>
          <a:bodyPr/>
          <a:lstStyle/>
          <a:p>
            <a:r>
              <a:rPr lang="en-US" sz="3200" dirty="0"/>
              <a:t>B. Children with LD: Motor Skill Challenges**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530EC-EC7B-8E3A-B5B0-F9E2E99ED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990" y="948583"/>
            <a:ext cx="9531409" cy="5177581"/>
          </a:xfrm>
        </p:spPr>
        <p:txBody>
          <a:bodyPr/>
          <a:lstStyle/>
          <a:p>
            <a:r>
              <a:rPr lang="en-US" dirty="0"/>
              <a:t>Around 15% of children with LD have developmental coordination disorder—difficulty with gross and fine motor skills</a:t>
            </a:r>
          </a:p>
          <a:p>
            <a:endParaRPr lang="en-US" dirty="0"/>
          </a:p>
          <a:p>
            <a:r>
              <a:rPr lang="en-US" dirty="0"/>
              <a:t>May be lonely, left out, and unable to participate in playing with other children</a:t>
            </a:r>
          </a:p>
        </p:txBody>
      </p:sp>
    </p:spTree>
    <p:extLst>
      <p:ext uri="{BB962C8B-B14F-4D97-AF65-F5344CB8AC3E}">
        <p14:creationId xmlns:p14="http://schemas.microsoft.com/office/powerpoint/2010/main" val="425159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0B6-4DB4-9015-ADB7-594C115E9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0"/>
            <a:ext cx="10296525" cy="858982"/>
          </a:xfrm>
        </p:spPr>
        <p:txBody>
          <a:bodyPr/>
          <a:lstStyle/>
          <a:p>
            <a:r>
              <a:rPr lang="en-US" sz="3200" dirty="0"/>
              <a:t>C. Adolescents with 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EDFEA3-53E1-4F1E-0F9F-51320B36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BFF2-465E-6D40-8092-951B715A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on the exam: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5D7DF-3B60-21BB-FCF4-827377B86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157 Multicultural Considerations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35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B4573-944B-C44C-71C7-4DA479F25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274638"/>
            <a:ext cx="10915650" cy="3730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Specific Challenges for Adolescents with 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B4ADE1-6569-F9C7-9D96-8BD94EA7D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24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1DD3-4535-AAB4-1C8A-34E8D5647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090" y="274638"/>
            <a:ext cx="9326310" cy="457198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IV. ASSESSMENT OF LANGUAGE SKILLS**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71074-A1D2-795A-4EC8-ABBD2D755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140" y="940037"/>
            <a:ext cx="10343260" cy="5186127"/>
          </a:xfrm>
        </p:spPr>
        <p:txBody>
          <a:bodyPr/>
          <a:lstStyle/>
          <a:p>
            <a:r>
              <a:rPr lang="en-US" b="1" u="sng" dirty="0"/>
              <a:t>A. General Considerations</a:t>
            </a:r>
          </a:p>
          <a:p>
            <a:r>
              <a:rPr lang="en-US" dirty="0"/>
              <a:t>Is the language difficulty clinically significant?</a:t>
            </a:r>
          </a:p>
          <a:p>
            <a:endParaRPr lang="en-US" sz="1000" dirty="0"/>
          </a:p>
          <a:p>
            <a:r>
              <a:rPr lang="en-US" dirty="0"/>
              <a:t>What is the diagnosis? In the schools, state and federal laws have very specific categories.</a:t>
            </a:r>
          </a:p>
          <a:p>
            <a:endParaRPr lang="en-US" sz="1100" dirty="0"/>
          </a:p>
          <a:p>
            <a:r>
              <a:rPr lang="en-US" dirty="0"/>
              <a:t>What are the child’s strengths and weaknesses?</a:t>
            </a:r>
          </a:p>
          <a:p>
            <a:endParaRPr lang="en-US" sz="1100" dirty="0"/>
          </a:p>
          <a:p>
            <a:r>
              <a:rPr lang="en-US" dirty="0"/>
              <a:t>What is the specific treatment plan?</a:t>
            </a:r>
          </a:p>
          <a:p>
            <a:r>
              <a:rPr lang="en-US" dirty="0"/>
              <a:t>If the child is ESL, is it a language difference or disorder? Don’t overidentify ESL students!</a:t>
            </a:r>
          </a:p>
        </p:txBody>
      </p:sp>
    </p:spTree>
    <p:extLst>
      <p:ext uri="{BB962C8B-B14F-4D97-AF65-F5344CB8AC3E}">
        <p14:creationId xmlns:p14="http://schemas.microsoft.com/office/powerpoint/2010/main" val="285475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2428-4F39-58C9-A6A3-1A9244A3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an ESL student…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9DB5C8-D30B-250A-3EAB-7FC07D89A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6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C0010-8A0C-F6DC-CBD1-A39ACF30A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502" y="274638"/>
            <a:ext cx="10368897" cy="178289"/>
          </a:xfrm>
        </p:spPr>
        <p:txBody>
          <a:bodyPr>
            <a:normAutofit fontScale="90000"/>
          </a:bodyPr>
          <a:lstStyle/>
          <a:p>
            <a:r>
              <a:rPr lang="en-US" dirty="0"/>
              <a:t>B. Receptive Language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E1F85-7A1E-8B9E-296F-62248A2F3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144" y="769121"/>
            <a:ext cx="10249256" cy="5357043"/>
          </a:xfrm>
        </p:spPr>
        <p:txBody>
          <a:bodyPr/>
          <a:lstStyle/>
          <a:p>
            <a:r>
              <a:rPr lang="en-US" b="1" u="sng" dirty="0"/>
              <a:t>Specific Skills to Tes</a:t>
            </a:r>
            <a:r>
              <a:rPr lang="en-US" dirty="0"/>
              <a:t>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5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56461-FC46-DEAF-85BD-BE6334123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Reflection--In </a:t>
            </a:r>
            <a:r>
              <a:rPr lang="en-US" dirty="0"/>
              <a:t>small groups, write down: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CDE8B-E0F8-64C1-4B23-68C4ACEC4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seeing a 5-year old with DLD. They have not been in preschool. What are 6-7 key vocabulary words they have to know to succeed in kindergarten?</a:t>
            </a:r>
          </a:p>
        </p:txBody>
      </p:sp>
    </p:spTree>
    <p:extLst>
      <p:ext uri="{BB962C8B-B14F-4D97-AF65-F5344CB8AC3E}">
        <p14:creationId xmlns:p14="http://schemas.microsoft.com/office/powerpoint/2010/main" val="2058852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F8C4-6EEE-3599-4491-0999CEF1A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testing language…**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E3BE-40EF-1750-FDA1-8F0EFAF34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often use standardized (norm-referenced) tests</a:t>
            </a:r>
          </a:p>
          <a:p>
            <a:endParaRPr lang="en-US" dirty="0"/>
          </a:p>
          <a:p>
            <a:r>
              <a:rPr lang="en-US" dirty="0"/>
              <a:t>We can follow up with client-specific measures</a:t>
            </a:r>
          </a:p>
          <a:p>
            <a:endParaRPr lang="en-US" dirty="0"/>
          </a:p>
          <a:p>
            <a:r>
              <a:rPr lang="en-US" dirty="0"/>
              <a:t>For example, the child might have difficulty with plural –s on 2 test items. We can get 10 cards with multiple things on them and say “What do you see here?”</a:t>
            </a:r>
          </a:p>
        </p:txBody>
      </p:sp>
    </p:spTree>
    <p:extLst>
      <p:ext uri="{BB962C8B-B14F-4D97-AF65-F5344CB8AC3E}">
        <p14:creationId xmlns:p14="http://schemas.microsoft.com/office/powerpoint/2010/main" val="1417901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8DDC-F07C-E35B-4344-FB48DA56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Expressive language assessment**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DDB5B-8914-83A7-DBA1-5852BEEA4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standardized tests and report scores</a:t>
            </a:r>
          </a:p>
          <a:p>
            <a:endParaRPr lang="en-US" dirty="0"/>
          </a:p>
          <a:p>
            <a:r>
              <a:rPr lang="en-US" dirty="0"/>
              <a:t>Dynamic assessment: test-teach-retest</a:t>
            </a:r>
          </a:p>
          <a:p>
            <a:endParaRPr lang="en-US" dirty="0"/>
          </a:p>
          <a:p>
            <a:r>
              <a:rPr lang="en-US" dirty="0"/>
              <a:t>In dynamic assessment: does the child learn easily or with difficulty compared to peers?</a:t>
            </a:r>
          </a:p>
        </p:txBody>
      </p:sp>
    </p:spTree>
    <p:extLst>
      <p:ext uri="{BB962C8B-B14F-4D97-AF65-F5344CB8AC3E}">
        <p14:creationId xmlns:p14="http://schemas.microsoft.com/office/powerpoint/2010/main" val="389035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9FC63-8056-ADDE-A5FB-5A7F55B8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4" y="274638"/>
            <a:ext cx="10772775" cy="31591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We can gather language samples: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0A5BC1-3BCB-1CAC-FE04-CFB3C501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62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EAF51-2642-84D0-40E6-F791AB9C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638"/>
            <a:ext cx="10210800" cy="325437"/>
          </a:xfrm>
        </p:spPr>
        <p:txBody>
          <a:bodyPr>
            <a:normAutofit fontScale="90000"/>
          </a:bodyPr>
          <a:lstStyle/>
          <a:p>
            <a:r>
              <a:rPr lang="en-US" dirty="0"/>
              <a:t>V. </a:t>
            </a:r>
            <a:r>
              <a:rPr lang="en-US" sz="3200" dirty="0"/>
              <a:t>TREATMENT FOR STUDENTS WITH DLD**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58FD6-0AD2-B14C-7B89-ACC7299FC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000125"/>
            <a:ext cx="10210801" cy="5126039"/>
          </a:xfrm>
        </p:spPr>
        <p:txBody>
          <a:bodyPr/>
          <a:lstStyle/>
          <a:p>
            <a:r>
              <a:rPr lang="en-US" b="1" u="sng" dirty="0"/>
              <a:t>A. Basic Principles</a:t>
            </a:r>
          </a:p>
          <a:p>
            <a:endParaRPr lang="en-US" dirty="0"/>
          </a:p>
          <a:p>
            <a:r>
              <a:rPr lang="en-US" dirty="0"/>
              <a:t>For bilingual students, target both the first language and English—goal is fluent bilingualism</a:t>
            </a:r>
          </a:p>
          <a:p>
            <a:endParaRPr lang="en-US" dirty="0"/>
          </a:p>
          <a:p>
            <a:r>
              <a:rPr lang="en-US" dirty="0"/>
              <a:t>Improve social language for better peer relationships</a:t>
            </a:r>
          </a:p>
          <a:p>
            <a:endParaRPr lang="en-US" dirty="0"/>
          </a:p>
          <a:p>
            <a:r>
              <a:rPr lang="en-US" dirty="0"/>
              <a:t>Improve academic language, especially classroom vocabulary</a:t>
            </a:r>
          </a:p>
        </p:txBody>
      </p:sp>
    </p:spTree>
    <p:extLst>
      <p:ext uri="{BB962C8B-B14F-4D97-AF65-F5344CB8AC3E}">
        <p14:creationId xmlns:p14="http://schemas.microsoft.com/office/powerpoint/2010/main" val="39406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49295-965E-E4E7-C610-7C5EAC17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49" y="274638"/>
            <a:ext cx="10029825" cy="877887"/>
          </a:xfrm>
        </p:spPr>
        <p:txBody>
          <a:bodyPr/>
          <a:lstStyle/>
          <a:p>
            <a:r>
              <a:rPr lang="en-US" sz="3200" dirty="0"/>
              <a:t>B. Structure and Organization of Therapy Sessions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BB385A-DCAD-4A89-CC14-76019B78A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1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75C2-0B0E-7D7A-BF6D-C4014233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95A3-EA87-EE3B-4B49-EB83DFBF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Introduction</a:t>
            </a:r>
          </a:p>
          <a:p>
            <a:r>
              <a:rPr lang="en-US" dirty="0"/>
              <a:t>II. Receptive and Expressive Language Challenges</a:t>
            </a:r>
          </a:p>
          <a:p>
            <a:r>
              <a:rPr lang="en-US" dirty="0"/>
              <a:t>III. Learning Disability</a:t>
            </a:r>
          </a:p>
          <a:p>
            <a:r>
              <a:rPr lang="en-US" dirty="0"/>
              <a:t>IV. Assessment of Language Skills</a:t>
            </a:r>
          </a:p>
          <a:p>
            <a:r>
              <a:rPr lang="en-US" dirty="0"/>
              <a:t>V. Treatment for Students with 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37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3554-DEF8-226C-C04F-DB8290C16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792" y="188007"/>
            <a:ext cx="6383709" cy="5938157"/>
          </a:xfrm>
        </p:spPr>
        <p:txBody>
          <a:bodyPr/>
          <a:lstStyle/>
          <a:p>
            <a:r>
              <a:rPr lang="en-US" dirty="0"/>
              <a:t>2. Naturalistic approach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8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E059-EB9E-A461-B3A5-E5DBFFB1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want to elicit large numbers of responses! The more the better!**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15248-6B78-98F8-D38C-F995EB134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like walking across the grass—the more times you do it, the better worn the path becomes</a:t>
            </a:r>
          </a:p>
        </p:txBody>
      </p:sp>
    </p:spTree>
    <p:extLst>
      <p:ext uri="{BB962C8B-B14F-4D97-AF65-F5344CB8AC3E}">
        <p14:creationId xmlns:p14="http://schemas.microsoft.com/office/powerpoint/2010/main" val="870576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BA21A-F9F2-2617-2742-9CFA31837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99" y="274638"/>
            <a:ext cx="10144125" cy="554037"/>
          </a:xfrm>
        </p:spPr>
        <p:txBody>
          <a:bodyPr>
            <a:normAutofit fontScale="90000"/>
          </a:bodyPr>
          <a:lstStyle/>
          <a:p>
            <a:r>
              <a:rPr lang="en-US" dirty="0"/>
              <a:t>C. Selecting Goals/</a:t>
            </a:r>
            <a:r>
              <a:rPr lang="en-US"/>
              <a:t>Target Behaviors**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2783A-6F67-7503-3570-BA661BB76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0472" y="1600201"/>
            <a:ext cx="9531927" cy="4525963"/>
          </a:xfrm>
        </p:spPr>
        <p:txBody>
          <a:bodyPr/>
          <a:lstStyle/>
          <a:p>
            <a:r>
              <a:rPr lang="en-US" dirty="0"/>
              <a:t>Operationally defined goal:</a:t>
            </a:r>
          </a:p>
          <a:p>
            <a:endParaRPr lang="en-US" dirty="0"/>
          </a:p>
          <a:p>
            <a:r>
              <a:rPr lang="en-US" dirty="0"/>
              <a:t>Specific and measurable</a:t>
            </a:r>
          </a:p>
          <a:p>
            <a:r>
              <a:rPr lang="en-US" dirty="0"/>
              <a:t>Setting or environment</a:t>
            </a:r>
          </a:p>
          <a:p>
            <a:r>
              <a:rPr lang="en-US" dirty="0"/>
              <a:t>% accuracy</a:t>
            </a:r>
          </a:p>
          <a:p>
            <a:r>
              <a:rPr lang="en-US" dirty="0"/>
              <a:t>Therapy stimuli</a:t>
            </a:r>
          </a:p>
        </p:txBody>
      </p:sp>
    </p:spTree>
    <p:extLst>
      <p:ext uri="{BB962C8B-B14F-4D97-AF65-F5344CB8AC3E}">
        <p14:creationId xmlns:p14="http://schemas.microsoft.com/office/powerpoint/2010/main" val="416578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CC06-69AC-32CD-96C9-D64D6106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/>
              <a:t>example:**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E20D1-459E-29C9-02D3-9DBF8E8A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2327"/>
            <a:ext cx="10972800" cy="4823837"/>
          </a:xfrm>
        </p:spPr>
        <p:txBody>
          <a:bodyPr/>
          <a:lstStyle/>
          <a:p>
            <a:r>
              <a:rPr lang="en-US" dirty="0"/>
              <a:t>During a game played in the speech room, Missy will define holiday vocabulary words using at least 2 sentences with 80% accuracy. </a:t>
            </a:r>
          </a:p>
        </p:txBody>
      </p:sp>
    </p:spTree>
    <p:extLst>
      <p:ext uri="{BB962C8B-B14F-4D97-AF65-F5344CB8AC3E}">
        <p14:creationId xmlns:p14="http://schemas.microsoft.com/office/powerpoint/2010/main" val="3508872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75C2-0B0E-7D7A-BF6D-C4014233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95A3-EA87-EE3B-4B49-EB83DFBF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Introduction</a:t>
            </a:r>
          </a:p>
          <a:p>
            <a:r>
              <a:rPr lang="en-US" dirty="0"/>
              <a:t>II. Receptive and Expressive Language Challenges</a:t>
            </a:r>
          </a:p>
          <a:p>
            <a:r>
              <a:rPr lang="en-US" dirty="0"/>
              <a:t>III. Learning Disability</a:t>
            </a:r>
          </a:p>
          <a:p>
            <a:r>
              <a:rPr lang="en-US" dirty="0"/>
              <a:t>IV. Assessment of Language Skills</a:t>
            </a:r>
          </a:p>
          <a:p>
            <a:r>
              <a:rPr lang="en-US" dirty="0"/>
              <a:t>V. Treatment for Students with 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9B07-AEEF-6BF7-7172-217D4703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58" y="274638"/>
            <a:ext cx="10787641" cy="229564"/>
          </a:xfrm>
        </p:spPr>
        <p:txBody>
          <a:bodyPr>
            <a:normAutofit fontScale="90000"/>
          </a:bodyPr>
          <a:lstStyle/>
          <a:p>
            <a:r>
              <a:rPr lang="en-US" dirty="0"/>
              <a:t>I. INTRODUCTION**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6D7B4-CCE9-59F9-5C2A-3BF42514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258" y="632389"/>
            <a:ext cx="9668142" cy="5493776"/>
          </a:xfrm>
        </p:spPr>
        <p:txBody>
          <a:bodyPr/>
          <a:lstStyle/>
          <a:p>
            <a:r>
              <a:rPr lang="en-US" b="1" u="sng" dirty="0"/>
              <a:t>A. Foundational Principles</a:t>
            </a:r>
          </a:p>
          <a:p>
            <a:r>
              <a:rPr lang="en-US" dirty="0"/>
              <a:t>Here is the definition I would like you to please know for the exam—never mind the definitions at the beginning of the chapter</a:t>
            </a:r>
          </a:p>
          <a:p>
            <a:endParaRPr lang="en-US" dirty="0"/>
          </a:p>
          <a:p>
            <a:r>
              <a:rPr lang="en-US" dirty="0"/>
              <a:t>Language disorder, also called Developmental Language Disorder (DLD) and Specific Language Impairment (SLI) is a neurodevelopmental disorder where language abilities fall significantly below age expectations in the absence of any known causes such as hearing loss, intellectual disability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2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6779FD-448E-928F-118D-9463CA53C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have difficulties with: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3903869-75D2-F0AD-6DC0-9CE6D157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4E93-4435-54E2-CBFF-BD968214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58" y="274638"/>
            <a:ext cx="10787641" cy="537212"/>
          </a:xfrm>
        </p:spPr>
        <p:txBody>
          <a:bodyPr>
            <a:normAutofit fontScale="90000"/>
          </a:bodyPr>
          <a:lstStyle/>
          <a:p>
            <a:r>
              <a:rPr lang="en-US" dirty="0"/>
              <a:t>Children can have DLD by itself…**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D86CD-4B8B-36F5-E82D-E07467829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964" y="1068225"/>
            <a:ext cx="10189436" cy="5057940"/>
          </a:xfrm>
        </p:spPr>
        <p:txBody>
          <a:bodyPr/>
          <a:lstStyle/>
          <a:p>
            <a:r>
              <a:rPr lang="en-US" dirty="0"/>
              <a:t>Or a language disorder can be accompanied by other conditions such as autism, intellectual disability, etc.</a:t>
            </a:r>
          </a:p>
          <a:p>
            <a:endParaRPr lang="en-US" dirty="0"/>
          </a:p>
          <a:p>
            <a:r>
              <a:rPr lang="en-US" dirty="0"/>
              <a:t>DLD is usually genetic and is lifelong</a:t>
            </a:r>
          </a:p>
          <a:p>
            <a:endParaRPr lang="en-US" dirty="0"/>
          </a:p>
          <a:p>
            <a:r>
              <a:rPr lang="en-US" dirty="0"/>
              <a:t>Children with a language delay (late talkers) eventually catch up, but they might have some lingering problems as adults</a:t>
            </a:r>
          </a:p>
        </p:txBody>
      </p:sp>
    </p:spTree>
    <p:extLst>
      <p:ext uri="{BB962C8B-B14F-4D97-AF65-F5344CB8AC3E}">
        <p14:creationId xmlns:p14="http://schemas.microsoft.com/office/powerpoint/2010/main" val="64150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A98FD-27E0-7244-8EC8-CB416E0FA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Signs of a slow talker (this is on the exam for sure)—true across cultures: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B8667-55D5-7D8E-1224-2D471D8DA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DD7F7-09B6-9BBE-9D15-EC9B11886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82" y="274638"/>
            <a:ext cx="10428718" cy="33211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Signs of a slow talker 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2FC82-FE60-DDDD-C79F-A371B1AA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0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59013-4A66-C9F9-594F-875097948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0"/>
            <a:ext cx="11096625" cy="1009650"/>
          </a:xfrm>
        </p:spPr>
        <p:txBody>
          <a:bodyPr/>
          <a:lstStyle/>
          <a:p>
            <a:r>
              <a:rPr lang="en-US" sz="3200" dirty="0"/>
              <a:t>Children and youth with DLD…**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03FB-9CEF-80F5-9141-375167DB9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276" y="1009651"/>
            <a:ext cx="9763124" cy="5116514"/>
          </a:xfrm>
        </p:spPr>
        <p:txBody>
          <a:bodyPr/>
          <a:lstStyle/>
          <a:p>
            <a:r>
              <a:rPr lang="en-US" dirty="0"/>
              <a:t>May have emotional and behavior problems</a:t>
            </a:r>
          </a:p>
          <a:p>
            <a:endParaRPr lang="en-US" sz="1200" dirty="0"/>
          </a:p>
          <a:p>
            <a:r>
              <a:rPr lang="en-US" dirty="0"/>
              <a:t>Are often bullied</a:t>
            </a:r>
          </a:p>
          <a:p>
            <a:endParaRPr lang="en-US" sz="1200" dirty="0"/>
          </a:p>
          <a:p>
            <a:r>
              <a:rPr lang="en-US" dirty="0"/>
              <a:t>May have adverse childhood experiences (ACEs) that cause lifelong challenges</a:t>
            </a:r>
          </a:p>
          <a:p>
            <a:endParaRPr lang="en-US" sz="1600" dirty="0"/>
          </a:p>
          <a:p>
            <a:r>
              <a:rPr lang="en-US" dirty="0"/>
              <a:t>May be abused or neglected but don’t have good enough language skills to clearly report 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01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940</Words>
  <Application>Microsoft Office PowerPoint</Application>
  <PresentationFormat>Widescreen</PresentationFormat>
  <Paragraphs>134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Language Disorders in Children</vt:lpstr>
      <vt:lpstr>Not on the exam:</vt:lpstr>
      <vt:lpstr>Outline</vt:lpstr>
      <vt:lpstr>I. INTRODUCTION**</vt:lpstr>
      <vt:lpstr>Children have difficulties with:</vt:lpstr>
      <vt:lpstr>Children can have DLD by itself…**</vt:lpstr>
      <vt:lpstr>Signs of a slow talker (this is on the exam for sure)—true across cultures:</vt:lpstr>
      <vt:lpstr>Signs of a slow talker (continued)</vt:lpstr>
      <vt:lpstr>Children and youth with DLD…**</vt:lpstr>
      <vt:lpstr>II. RECEPTIVE AND EXPRESSIVE LANGUAGE CHALLENGES**</vt:lpstr>
      <vt:lpstr>Receptive language challenges continued—difficulty with:</vt:lpstr>
      <vt:lpstr>Children with receptive language challenges:</vt:lpstr>
      <vt:lpstr>B. Expressive Language Challenges**</vt:lpstr>
      <vt:lpstr>Expressive language challenges (continued)</vt:lpstr>
      <vt:lpstr>Expressive language challenges continued:</vt:lpstr>
      <vt:lpstr>C. Children with DLD have challenges with metalinguistic skills**</vt:lpstr>
      <vt:lpstr>III. LEARNING DISABILITY**</vt:lpstr>
      <vt:lpstr>B. Children with LD: Motor Skill Challenges**</vt:lpstr>
      <vt:lpstr>C. Adolescents with LD</vt:lpstr>
      <vt:lpstr>Specific Challenges for Adolescents with LD</vt:lpstr>
      <vt:lpstr>IV. ASSESSMENT OF LANGUAGE SKILLS**</vt:lpstr>
      <vt:lpstr>For an ESL student…</vt:lpstr>
      <vt:lpstr>B. Receptive Language Assessment</vt:lpstr>
      <vt:lpstr>Reflection--In small groups, write down:</vt:lpstr>
      <vt:lpstr>When testing language…**</vt:lpstr>
      <vt:lpstr>C. Expressive language assessment**</vt:lpstr>
      <vt:lpstr>We can gather language samples:</vt:lpstr>
      <vt:lpstr>V. TREATMENT FOR STUDENTS WITH DLD**</vt:lpstr>
      <vt:lpstr>B. Structure and Organization of Therapy Sessions</vt:lpstr>
      <vt:lpstr>PowerPoint Presentation</vt:lpstr>
      <vt:lpstr>We want to elicit large numbers of responses! The more the better!**</vt:lpstr>
      <vt:lpstr>C. Selecting Goals/Target Behaviors**</vt:lpstr>
      <vt:lpstr>For example:**</vt:lpstr>
      <vt:lpstr>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Roseberry-Mckibbin, Celeste</dc:creator>
  <cp:lastModifiedBy>Roseberry-Mckibbin, Celeste</cp:lastModifiedBy>
  <cp:revision>30</cp:revision>
  <dcterms:created xsi:type="dcterms:W3CDTF">2023-06-23T22:22:46Z</dcterms:created>
  <dcterms:modified xsi:type="dcterms:W3CDTF">2023-09-18T23:25:44Z</dcterms:modified>
</cp:coreProperties>
</file>