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notesMasterIdLst>
    <p:notesMasterId r:id="rId37"/>
  </p:notesMasterIdLst>
  <p:sldIdLst>
    <p:sldId id="256" r:id="rId2"/>
    <p:sldId id="1323" r:id="rId3"/>
    <p:sldId id="258" r:id="rId4"/>
    <p:sldId id="261" r:id="rId5"/>
    <p:sldId id="259" r:id="rId6"/>
    <p:sldId id="264" r:id="rId7"/>
    <p:sldId id="310" r:id="rId8"/>
    <p:sldId id="273" r:id="rId9"/>
    <p:sldId id="274" r:id="rId10"/>
    <p:sldId id="276" r:id="rId11"/>
    <p:sldId id="275" r:id="rId12"/>
    <p:sldId id="277" r:id="rId13"/>
    <p:sldId id="278" r:id="rId14"/>
    <p:sldId id="307" r:id="rId15"/>
    <p:sldId id="308" r:id="rId16"/>
    <p:sldId id="309" r:id="rId17"/>
    <p:sldId id="296" r:id="rId18"/>
    <p:sldId id="299" r:id="rId19"/>
    <p:sldId id="314" r:id="rId20"/>
    <p:sldId id="1061" r:id="rId21"/>
    <p:sldId id="1118" r:id="rId22"/>
    <p:sldId id="1064" r:id="rId23"/>
    <p:sldId id="1292" r:id="rId24"/>
    <p:sldId id="313" r:id="rId25"/>
    <p:sldId id="287" r:id="rId26"/>
    <p:sldId id="322" r:id="rId27"/>
    <p:sldId id="1293" r:id="rId28"/>
    <p:sldId id="316" r:id="rId29"/>
    <p:sldId id="1296" r:id="rId30"/>
    <p:sldId id="1297" r:id="rId31"/>
    <p:sldId id="1298" r:id="rId32"/>
    <p:sldId id="1299" r:id="rId33"/>
    <p:sldId id="1294" r:id="rId34"/>
    <p:sldId id="1295" r:id="rId35"/>
    <p:sldId id="1324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9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9D5DD-326C-43CA-8F60-7E103CFF9DA5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A190A-BA28-44E8-B116-756AAE46B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972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07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199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169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48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819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933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9/18/2023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81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9/18/2023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791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9/18/2023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045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06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36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1A142-DA77-4A5F-AD1F-14E6C18F0F5F}" type="datetime1">
              <a:rPr lang="en-US" smtClean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37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35471-765A-2A35-392E-D3F639323E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5483352" cy="3130807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rgbClr val="FFFFFF"/>
                </a:solidFill>
              </a:rPr>
              <a:t>LITERACY DISORDERS IN CHILDREN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D77316-92A0-87A7-A19B-F8FDC812EB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3901736" cy="2240529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FFFF"/>
                </a:solidFill>
              </a:rPr>
              <a:t>Chapter 8</a:t>
            </a:r>
          </a:p>
        </p:txBody>
      </p:sp>
      <p:pic>
        <p:nvPicPr>
          <p:cNvPr id="4" name="Picture 3" descr="Colored pencils inside a pencil holder which is on top of a wood table">
            <a:extLst>
              <a:ext uri="{FF2B5EF4-FFF2-40B4-BE49-F238E27FC236}">
                <a16:creationId xmlns:a16="http://schemas.microsoft.com/office/drawing/2014/main" id="{7B204C3E-6AC0-D6A6-ACA8-0243607372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567" r="-1" b="-1"/>
          <a:stretch/>
        </p:blipFill>
        <p:spPr>
          <a:xfrm>
            <a:off x="7066413" y="10"/>
            <a:ext cx="7236398" cy="6857990"/>
          </a:xfrm>
          <a:custGeom>
            <a:avLst/>
            <a:gdLst/>
            <a:ahLst/>
            <a:cxnLst/>
            <a:rect l="l" t="t" r="r" b="b"/>
            <a:pathLst>
              <a:path w="7726675" h="6858000">
                <a:moveTo>
                  <a:pt x="2975226" y="5978334"/>
                </a:moveTo>
                <a:cubicBezTo>
                  <a:pt x="3002582" y="5978928"/>
                  <a:pt x="3030286" y="5982273"/>
                  <a:pt x="3058007" y="5988576"/>
                </a:cubicBezTo>
                <a:cubicBezTo>
                  <a:pt x="3279778" y="6038998"/>
                  <a:pt x="3418684" y="6259656"/>
                  <a:pt x="3368261" y="6481427"/>
                </a:cubicBezTo>
                <a:cubicBezTo>
                  <a:pt x="3317839" y="6703198"/>
                  <a:pt x="3097182" y="6842104"/>
                  <a:pt x="2875410" y="6791681"/>
                </a:cubicBezTo>
                <a:cubicBezTo>
                  <a:pt x="2653640" y="6741259"/>
                  <a:pt x="2514734" y="6520601"/>
                  <a:pt x="2565157" y="6298830"/>
                </a:cubicBezTo>
                <a:cubicBezTo>
                  <a:pt x="2609276" y="6104780"/>
                  <a:pt x="2783732" y="5974174"/>
                  <a:pt x="2975226" y="5978334"/>
                </a:cubicBezTo>
                <a:close/>
                <a:moveTo>
                  <a:pt x="542891" y="1298362"/>
                </a:moveTo>
                <a:cubicBezTo>
                  <a:pt x="578216" y="1299129"/>
                  <a:pt x="613991" y="1303448"/>
                  <a:pt x="649789" y="1311587"/>
                </a:cubicBezTo>
                <a:cubicBezTo>
                  <a:pt x="936170" y="1376700"/>
                  <a:pt x="1115545" y="1661643"/>
                  <a:pt x="1050432" y="1948025"/>
                </a:cubicBezTo>
                <a:cubicBezTo>
                  <a:pt x="985319" y="2234407"/>
                  <a:pt x="700376" y="2413781"/>
                  <a:pt x="413995" y="2348669"/>
                </a:cubicBezTo>
                <a:cubicBezTo>
                  <a:pt x="127612" y="2283556"/>
                  <a:pt x="-51762" y="1998612"/>
                  <a:pt x="13351" y="1712231"/>
                </a:cubicBezTo>
                <a:cubicBezTo>
                  <a:pt x="70325" y="1461647"/>
                  <a:pt x="295606" y="1292990"/>
                  <a:pt x="542891" y="1298362"/>
                </a:cubicBezTo>
                <a:close/>
                <a:moveTo>
                  <a:pt x="362049" y="446831"/>
                </a:moveTo>
                <a:cubicBezTo>
                  <a:pt x="382746" y="447281"/>
                  <a:pt x="403706" y="449811"/>
                  <a:pt x="424679" y="454579"/>
                </a:cubicBezTo>
                <a:cubicBezTo>
                  <a:pt x="592463" y="492727"/>
                  <a:pt x="697554" y="659668"/>
                  <a:pt x="659405" y="827452"/>
                </a:cubicBezTo>
                <a:cubicBezTo>
                  <a:pt x="621257" y="995236"/>
                  <a:pt x="454318" y="1100327"/>
                  <a:pt x="286534" y="1062179"/>
                </a:cubicBezTo>
                <a:cubicBezTo>
                  <a:pt x="118749" y="1024031"/>
                  <a:pt x="13658" y="857091"/>
                  <a:pt x="51806" y="689306"/>
                </a:cubicBezTo>
                <a:cubicBezTo>
                  <a:pt x="85186" y="542495"/>
                  <a:pt x="217172" y="443684"/>
                  <a:pt x="362049" y="446831"/>
                </a:cubicBezTo>
                <a:close/>
                <a:moveTo>
                  <a:pt x="688320" y="0"/>
                </a:moveTo>
                <a:lnTo>
                  <a:pt x="5442022" y="0"/>
                </a:lnTo>
                <a:lnTo>
                  <a:pt x="7726675" y="0"/>
                </a:lnTo>
                <a:lnTo>
                  <a:pt x="7726675" y="988372"/>
                </a:lnTo>
                <a:lnTo>
                  <a:pt x="7726675" y="6858000"/>
                </a:lnTo>
                <a:lnTo>
                  <a:pt x="4265234" y="6858000"/>
                </a:lnTo>
                <a:lnTo>
                  <a:pt x="4167452" y="6648946"/>
                </a:lnTo>
                <a:cubicBezTo>
                  <a:pt x="4064668" y="6438534"/>
                  <a:pt x="3951418" y="6237194"/>
                  <a:pt x="3802376" y="6067515"/>
                </a:cubicBezTo>
                <a:cubicBezTo>
                  <a:pt x="3433898" y="5648543"/>
                  <a:pt x="2855445" y="5560200"/>
                  <a:pt x="2314714" y="5492960"/>
                </a:cubicBezTo>
                <a:cubicBezTo>
                  <a:pt x="1689319" y="5415368"/>
                  <a:pt x="1105502" y="5269445"/>
                  <a:pt x="626568" y="4822392"/>
                </a:cubicBezTo>
                <a:cubicBezTo>
                  <a:pt x="42544" y="4277286"/>
                  <a:pt x="59772" y="3691233"/>
                  <a:pt x="462831" y="3184007"/>
                </a:cubicBezTo>
                <a:cubicBezTo>
                  <a:pt x="688845" y="2899538"/>
                  <a:pt x="972083" y="2660548"/>
                  <a:pt x="1228189" y="2399566"/>
                </a:cubicBezTo>
                <a:cubicBezTo>
                  <a:pt x="1460698" y="2161897"/>
                  <a:pt x="1522193" y="1866062"/>
                  <a:pt x="1384674" y="1566341"/>
                </a:cubicBezTo>
                <a:cubicBezTo>
                  <a:pt x="1239184" y="1249484"/>
                  <a:pt x="1095206" y="930335"/>
                  <a:pt x="922279" y="628332"/>
                </a:cubicBezTo>
                <a:cubicBezTo>
                  <a:pt x="805583" y="424593"/>
                  <a:pt x="731712" y="225291"/>
                  <a:pt x="693729" y="3334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321383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But….**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their effect on dialogic reading and children’s comprehension?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Dialogic reading: interactive reading between caregivers and children</a:t>
            </a:r>
          </a:p>
        </p:txBody>
      </p:sp>
    </p:spTree>
    <p:extLst>
      <p:ext uri="{BB962C8B-B14F-4D97-AF65-F5344CB8AC3E}">
        <p14:creationId xmlns:p14="http://schemas.microsoft.com/office/powerpoint/2010/main" val="671337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733" y="0"/>
            <a:ext cx="10150267" cy="121350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Disadvantages: (Willoughby, Evans, &amp; Nowak http://www.eetconference.org/wp-content-uploads/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120B161-62CD-52C7-0C91-95CB0EF55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81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24740"/>
            <a:ext cx="10169495" cy="2179177"/>
          </a:xfrm>
        </p:spPr>
        <p:txBody>
          <a:bodyPr/>
          <a:lstStyle/>
          <a:p>
            <a:pPr algn="l"/>
            <a:r>
              <a:rPr lang="en-US" sz="2400" dirty="0"/>
              <a:t>Parrish-Morris, Mahajan, Hirsh-</a:t>
            </a:r>
            <a:r>
              <a:rPr lang="en-US" sz="2400" dirty="0" err="1"/>
              <a:t>Pasek</a:t>
            </a:r>
            <a:r>
              <a:rPr lang="en-US" sz="2400" dirty="0"/>
              <a:t>, </a:t>
            </a:r>
            <a:r>
              <a:rPr lang="en-US" sz="2400" dirty="0" err="1"/>
              <a:t>Golinkoff</a:t>
            </a:r>
            <a:r>
              <a:rPr lang="en-US" sz="2400" dirty="0"/>
              <a:t>, &amp; Collins. Once upon a time: Parent-child dialogue and storybook reading in the electronic era. </a:t>
            </a:r>
            <a:r>
              <a:rPr lang="en-US" sz="2400" i="1" dirty="0"/>
              <a:t>Mind, Brain, and Education.</a:t>
            </a:r>
            <a:r>
              <a:rPr lang="en-US" sz="2400" dirty="0"/>
              <a:t> **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51" y="1619250"/>
            <a:ext cx="11649074" cy="440055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Studied 165 parent-child dyads reading e-books and traditional paper books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Children’s story comprehension and parent-child dialogic reading were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negatively affected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by the presence of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electronic features</a:t>
            </a:r>
          </a:p>
        </p:txBody>
      </p:sp>
    </p:spTree>
    <p:extLst>
      <p:ext uri="{BB962C8B-B14F-4D97-AF65-F5344CB8AC3E}">
        <p14:creationId xmlns:p14="http://schemas.microsoft.com/office/powerpoint/2010/main" val="359661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8915400" cy="12192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Parrish-Morris et al.  continued: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D030B74-B3CF-902D-DE79-81DE317B2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15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9218F-EB05-4913-AF28-939B58549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ASHA Leader:**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20299-9152-499D-B819-1C6C28286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Cited a study done at University of Michigan Children’s Hospital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bit.ly/print-books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132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8E5BE-9208-4DA5-99FB-D26C3BB8E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76200"/>
            <a:ext cx="8458200" cy="7620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ASHA Leader**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C6188-F5DD-47D0-A687-C4CC38DAC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385" y="1820254"/>
            <a:ext cx="9977215" cy="4656746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Recorded videos of parents reading to toddlers in 3 conditions:</a:t>
            </a:r>
          </a:p>
          <a:p>
            <a:endParaRPr lang="en-US" sz="800" dirty="0"/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1. Basic e-book (no sound effects or hot spots)</a:t>
            </a:r>
          </a:p>
          <a:p>
            <a:endParaRPr lang="en-US" sz="900" dirty="0"/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 Enhanced e-books (e.g., with sound, animation)</a:t>
            </a:r>
          </a:p>
          <a:p>
            <a:endParaRPr lang="en-US" sz="1000" dirty="0"/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3. Print books</a:t>
            </a:r>
          </a:p>
        </p:txBody>
      </p:sp>
    </p:spTree>
    <p:extLst>
      <p:ext uri="{BB962C8B-B14F-4D97-AF65-F5344CB8AC3E}">
        <p14:creationId xmlns:p14="http://schemas.microsoft.com/office/powerpoint/2010/main" val="4471532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6C831-0E07-41B0-8010-24AABC42D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370" y="152400"/>
            <a:ext cx="10277030" cy="1214927"/>
          </a:xfrm>
        </p:spPr>
        <p:txBody>
          <a:bodyPr/>
          <a:lstStyle/>
          <a:p>
            <a:r>
              <a:rPr lang="en-US" sz="3600" dirty="0"/>
              <a:t>ASHA Leader article—Number of children’s verbalizations during reading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BF64CB9-154A-1D03-5C90-370D9F388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451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906000" cy="1496938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Dr. Perri </a:t>
            </a:r>
            <a:r>
              <a:rPr lang="en-US" sz="3600" dirty="0" err="1"/>
              <a:t>Klass</a:t>
            </a:r>
            <a:r>
              <a:rPr lang="en-US" sz="3600" dirty="0"/>
              <a:t>: 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Journal of the American Medical Association, parents and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10-16 months of age</a:t>
            </a:r>
            <a:b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4FBB1D2-6729-8EAD-2473-AB348A66CC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70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152400"/>
            <a:ext cx="8534400" cy="7620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Ma et al., American Academy of Pediatricians: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4D6A910-A7AC-7566-51F3-33A7474E8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64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9FBFD-4D81-5AD0-B5EE-6CBFBF2FF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Proficient Word Recognition**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848B2-E36C-F888-0460-424E1C29C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201"/>
            <a:ext cx="10621433" cy="4525963"/>
          </a:xfrm>
        </p:spPr>
        <p:txBody>
          <a:bodyPr/>
          <a:lstStyle/>
          <a:p>
            <a:r>
              <a:rPr lang="en-US" dirty="0"/>
              <a:t>Children need to use  direct, visual route to access words</a:t>
            </a:r>
          </a:p>
          <a:p>
            <a:endParaRPr lang="en-US" dirty="0"/>
          </a:p>
          <a:p>
            <a:r>
              <a:rPr lang="en-US" dirty="0"/>
              <a:t>They especially need to read basic sight words fluently and automatically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8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DF086-5769-7BEC-A89B-2A636F800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18E36-8691-5D19-7ACC-A4995101F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I. Introduction</a:t>
            </a:r>
          </a:p>
          <a:p>
            <a:r>
              <a:rPr lang="en-US" dirty="0"/>
              <a:t>II. Emergent Literacy/Preliteracy Period (Birth-Kindergarten)</a:t>
            </a:r>
          </a:p>
          <a:p>
            <a:r>
              <a:rPr lang="en-US" dirty="0"/>
              <a:t>III. Literacy Disorders in Children</a:t>
            </a:r>
          </a:p>
          <a:p>
            <a:r>
              <a:rPr lang="en-US" dirty="0"/>
              <a:t>IV. Assessment of Reading and Writing</a:t>
            </a:r>
          </a:p>
          <a:p>
            <a:r>
              <a:rPr lang="en-US" dirty="0"/>
              <a:t>V. Intervention for Reading and Writing Challenges</a:t>
            </a:r>
          </a:p>
          <a:p>
            <a:r>
              <a:rPr lang="en-US" dirty="0"/>
              <a:t>VI. How Parents can Help at Home</a:t>
            </a:r>
          </a:p>
        </p:txBody>
      </p:sp>
    </p:spTree>
    <p:extLst>
      <p:ext uri="{BB962C8B-B14F-4D97-AF65-F5344CB8AC3E}">
        <p14:creationId xmlns:p14="http://schemas.microsoft.com/office/powerpoint/2010/main" val="32317646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>
            <a:extLst>
              <a:ext uri="{FF2B5EF4-FFF2-40B4-BE49-F238E27FC236}">
                <a16:creationId xmlns:a16="http://schemas.microsoft.com/office/drawing/2014/main" id="{A4774096-73D4-B3F2-B536-C2A27B7F9C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1"/>
            <a:ext cx="5943600" cy="12922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</a:rPr>
              <a:t>We Can Teach Basic Sight Words** (not on exam)</a:t>
            </a:r>
          </a:p>
        </p:txBody>
      </p:sp>
      <p:sp>
        <p:nvSpPr>
          <p:cNvPr id="410627" name="Rectangle 3">
            <a:extLst>
              <a:ext uri="{FF2B5EF4-FFF2-40B4-BE49-F238E27FC236}">
                <a16:creationId xmlns:a16="http://schemas.microsoft.com/office/drawing/2014/main" id="{98ACF323-390F-64FD-0F2C-8B1DECA783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371600"/>
            <a:ext cx="8915400" cy="5257800"/>
          </a:xfrm>
        </p:spPr>
        <p:txBody>
          <a:bodyPr/>
          <a:lstStyle/>
          <a:p>
            <a:pPr eaLnBrk="1" hangingPunct="1"/>
            <a:r>
              <a:rPr lang="en-US" altLang="en-US" dirty="0"/>
              <a:t>The		of		and		a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To		in		you		is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That		it		at		he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For		on		are		as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With	his		they		be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C2986-8E4B-2A98-EC6E-52C287516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>
            <a:extLst>
              <a:ext uri="{FF2B5EF4-FFF2-40B4-BE49-F238E27FC236}">
                <a16:creationId xmlns:a16="http://schemas.microsoft.com/office/drawing/2014/main" id="{DB7526E4-127D-5EFD-BB54-9CEAEE613E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>
                    <a:satMod val="130000"/>
                  </a:schemeClr>
                </a:solidFill>
              </a:rPr>
              <a:t>**</a:t>
            </a:r>
          </a:p>
        </p:txBody>
      </p:sp>
      <p:sp>
        <p:nvSpPr>
          <p:cNvPr id="412675" name="Rectangle 3">
            <a:extLst>
              <a:ext uri="{FF2B5EF4-FFF2-40B4-BE49-F238E27FC236}">
                <a16:creationId xmlns:a16="http://schemas.microsoft.com/office/drawing/2014/main" id="{A8A7A4CC-B90C-DADB-B755-C1FC974642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600" dirty="0"/>
              <a:t>I use index cards and write the words down, one word per index card.</a:t>
            </a:r>
          </a:p>
          <a:p>
            <a:pPr eaLnBrk="1" hangingPunct="1">
              <a:lnSpc>
                <a:spcPct val="90000"/>
              </a:lnSpc>
            </a:pPr>
            <a:endParaRPr lang="en-US" altLang="en-US" sz="36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3600" dirty="0"/>
              <a:t>When students can read the words quickly and with automaticity, reading comprehension and fluency are greatly enhanced!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12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7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Title 1">
            <a:extLst>
              <a:ext uri="{FF2B5EF4-FFF2-40B4-BE49-F238E27FC236}">
                <a16:creationId xmlns:a16="http://schemas.microsoft.com/office/drawing/2014/main" id="{376E860D-4BC2-5601-211F-D94FF14A3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274638"/>
            <a:ext cx="8305800" cy="13255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dirty="0"/>
              <a:t>In this video, I work with “Miss Celeste’s Magic Words” to improve sight word fluency</a:t>
            </a:r>
          </a:p>
        </p:txBody>
      </p:sp>
      <p:sp>
        <p:nvSpPr>
          <p:cNvPr id="413699" name="Content Placeholder 2">
            <a:extLst>
              <a:ext uri="{FF2B5EF4-FFF2-40B4-BE49-F238E27FC236}">
                <a16:creationId xmlns:a16="http://schemas.microsoft.com/office/drawing/2014/main" id="{2E36DE14-F9BA-848E-BCF5-9FB9FFB074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752601"/>
            <a:ext cx="6705600" cy="4373563"/>
          </a:xfrm>
        </p:spPr>
        <p:txBody>
          <a:bodyPr/>
          <a:lstStyle/>
          <a:p>
            <a:r>
              <a:rPr lang="en-US" altLang="en-US"/>
              <a:t>Youtube Celeste Roseberry (Love Talk Read)</a:t>
            </a:r>
          </a:p>
          <a:p>
            <a:endParaRPr lang="en-US" altLang="en-US"/>
          </a:p>
          <a:p>
            <a:r>
              <a:rPr lang="en-US" altLang="en-US"/>
              <a:t>How to Improve Reading Fluency Through Sight Word Drill and Sentence Formulation </a:t>
            </a:r>
          </a:p>
        </p:txBody>
      </p:sp>
      <p:pic>
        <p:nvPicPr>
          <p:cNvPr id="413700" name="Picture 2">
            <a:extLst>
              <a:ext uri="{FF2B5EF4-FFF2-40B4-BE49-F238E27FC236}">
                <a16:creationId xmlns:a16="http://schemas.microsoft.com/office/drawing/2014/main" id="{C13C7539-32C6-BF5F-F711-65D47B39E2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4114800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4747E-4497-67DC-B3B0-1DC0C4C80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Emergent writing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4986AF-BF4D-F708-6303-AA22BC054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1315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022" y="598206"/>
            <a:ext cx="8503778" cy="6107394"/>
          </a:xfrm>
        </p:spPr>
        <p:txBody>
          <a:bodyPr/>
          <a:lstStyle/>
          <a:p>
            <a:r>
              <a:rPr lang="en-US" sz="3200" dirty="0"/>
              <a:t>Phonological awareness (PA): **</a:t>
            </a:r>
          </a:p>
          <a:p>
            <a:endParaRPr lang="en-US" sz="1000" dirty="0"/>
          </a:p>
          <a:p>
            <a:r>
              <a:rPr lang="en-US" sz="3200" dirty="0"/>
              <a:t>Knowledge of sounds and syllables and </a:t>
            </a:r>
            <a:r>
              <a:rPr lang="en-US" sz="3200" b="1" dirty="0">
                <a:solidFill>
                  <a:srgbClr val="FF0000"/>
                </a:solidFill>
              </a:rPr>
              <a:t>sound structure </a:t>
            </a:r>
            <a:r>
              <a:rPr lang="en-US" sz="3200" dirty="0"/>
              <a:t>of words</a:t>
            </a:r>
          </a:p>
          <a:p>
            <a:endParaRPr lang="en-US" sz="1050" dirty="0"/>
          </a:p>
          <a:p>
            <a:r>
              <a:rPr lang="en-US" sz="3200" dirty="0"/>
              <a:t>PA skills are essential to good reading; PA skills best predictor of </a:t>
            </a:r>
            <a:r>
              <a:rPr lang="en-US" sz="3200" b="1" dirty="0">
                <a:solidFill>
                  <a:srgbClr val="FF0000"/>
                </a:solidFill>
              </a:rPr>
              <a:t>reading and spelling</a:t>
            </a:r>
            <a:r>
              <a:rPr lang="en-US" sz="3200" dirty="0"/>
              <a:t> in elementary school</a:t>
            </a:r>
          </a:p>
          <a:p>
            <a:endParaRPr lang="en-US" sz="11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77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8763000" cy="914400"/>
          </a:xfrm>
        </p:spPr>
        <p:txBody>
          <a:bodyPr/>
          <a:lstStyle/>
          <a:p>
            <a:r>
              <a:rPr lang="en-US" dirty="0"/>
              <a:t>PA skills to teach: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88320B4-666F-3678-72A4-FF3A5C07B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9958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E51A5-BB1D-F3F0-74AA-6EEC27C54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 3</a:t>
            </a:r>
            <a:r>
              <a:rPr lang="en-US" baseline="30000" dirty="0"/>
              <a:t>rd</a:t>
            </a:r>
            <a:r>
              <a:rPr lang="en-US" dirty="0"/>
              <a:t> grade (8 years old):**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B1127-0570-A22B-950E-DC10B5F83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6" y="1438275"/>
            <a:ext cx="12068174" cy="4687889"/>
          </a:xfrm>
        </p:spPr>
        <p:txBody>
          <a:bodyPr/>
          <a:lstStyle/>
          <a:p>
            <a:r>
              <a:rPr lang="en-US" dirty="0"/>
              <a:t>Children reach conventional literacy</a:t>
            </a:r>
          </a:p>
          <a:p>
            <a:endParaRPr lang="en-US" dirty="0"/>
          </a:p>
          <a:p>
            <a:r>
              <a:rPr lang="en-US" dirty="0"/>
              <a:t>They can read and write and are able to read and write to learn</a:t>
            </a:r>
          </a:p>
          <a:p>
            <a:endParaRPr lang="en-US" dirty="0"/>
          </a:p>
          <a:p>
            <a:r>
              <a:rPr lang="en-US" dirty="0"/>
              <a:t>Ideally they can automatically read many words and figure out new words through sounding them out</a:t>
            </a:r>
          </a:p>
          <a:p>
            <a:endParaRPr lang="en-US" dirty="0"/>
          </a:p>
          <a:p>
            <a:r>
              <a:rPr lang="en-US" dirty="0"/>
              <a:t>If these processes are automatic, children can focus on comprehension</a:t>
            </a:r>
          </a:p>
        </p:txBody>
      </p:sp>
    </p:spTree>
    <p:extLst>
      <p:ext uri="{BB962C8B-B14F-4D97-AF65-F5344CB8AC3E}">
        <p14:creationId xmlns:p14="http://schemas.microsoft.com/office/powerpoint/2010/main" val="358363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C4E4D-9D5C-2594-1A9C-3F481A085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III. LITERACY DISORDERS IN CHILDREN**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28DCE-ACB6-8B39-C8C8-43E9347957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A. Introduction</a:t>
            </a:r>
          </a:p>
          <a:p>
            <a:endParaRPr lang="en-US" dirty="0"/>
          </a:p>
          <a:p>
            <a:r>
              <a:rPr lang="en-US" dirty="0"/>
              <a:t>Children with literacy disorders frequently experience anxiety</a:t>
            </a:r>
          </a:p>
          <a:p>
            <a:endParaRPr lang="en-US" dirty="0"/>
          </a:p>
          <a:p>
            <a:r>
              <a:rPr lang="en-US" dirty="0"/>
              <a:t>They may also be angry and take it out on those around them</a:t>
            </a:r>
          </a:p>
          <a:p>
            <a:endParaRPr lang="en-US" dirty="0"/>
          </a:p>
          <a:p>
            <a:r>
              <a:rPr lang="en-US" dirty="0"/>
              <a:t>Possible depression and behavior problems</a:t>
            </a:r>
          </a:p>
          <a:p>
            <a:endParaRPr lang="en-US" dirty="0"/>
          </a:p>
          <a:p>
            <a:r>
              <a:rPr lang="en-US" dirty="0"/>
              <a:t>Ernesto in second grade: “I can’t read, but I’m trying to learn.”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504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A2DBE-96E1-751C-7946-9EAFEB4B5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terms of literacy disorders:**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FEFB9-13A0-0BF3-BC94-126E1EBD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2" y="1600201"/>
            <a:ext cx="11533717" cy="4525963"/>
          </a:xfrm>
        </p:spPr>
        <p:txBody>
          <a:bodyPr/>
          <a:lstStyle/>
          <a:p>
            <a:r>
              <a:rPr lang="en-US" dirty="0"/>
              <a:t>Dyslexia refers to a reading disability—it’s the most common learning disability in children and adults</a:t>
            </a:r>
          </a:p>
          <a:p>
            <a:endParaRPr lang="en-US" sz="1050" dirty="0"/>
          </a:p>
          <a:p>
            <a:r>
              <a:rPr lang="en-US" dirty="0"/>
              <a:t>It is usually based on phonological processing deficits</a:t>
            </a:r>
          </a:p>
          <a:p>
            <a:endParaRPr lang="en-US" sz="1200" dirty="0"/>
          </a:p>
          <a:p>
            <a:r>
              <a:rPr lang="en-US" dirty="0"/>
              <a:t>Ear infections can contribute</a:t>
            </a:r>
          </a:p>
          <a:p>
            <a:endParaRPr lang="en-US" sz="1100" dirty="0"/>
          </a:p>
          <a:p>
            <a:r>
              <a:rPr lang="en-US" dirty="0"/>
              <a:t>Dysgraphia is a writing disability—writing is often illegible; spelling problems are common</a:t>
            </a:r>
          </a:p>
        </p:txBody>
      </p:sp>
    </p:spTree>
    <p:extLst>
      <p:ext uri="{BB962C8B-B14F-4D97-AF65-F5344CB8AC3E}">
        <p14:creationId xmlns:p14="http://schemas.microsoft.com/office/powerpoint/2010/main" val="312448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97F31-38CF-64FA-5D67-0A5B7619E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I. INTRODUCTION**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CDBFA-AA74-6586-09E8-6DB8AC487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public schools, SLPs generally work on literacy skills </a:t>
            </a:r>
            <a:r>
              <a:rPr lang="en-US" b="1" dirty="0">
                <a:solidFill>
                  <a:srgbClr val="FF0000"/>
                </a:solidFill>
              </a:rPr>
              <a:t>indirectly </a:t>
            </a:r>
            <a:r>
              <a:rPr lang="en-US" dirty="0"/>
              <a:t>with students who are already on the speech caseload</a:t>
            </a:r>
          </a:p>
          <a:p>
            <a:endParaRPr lang="en-US" dirty="0"/>
          </a:p>
          <a:p>
            <a:r>
              <a:rPr lang="en-US" dirty="0"/>
              <a:t>Resource specialists work with students whose PRIMARY disability is reading and writing challenges</a:t>
            </a:r>
          </a:p>
          <a:p>
            <a:endParaRPr lang="en-US" dirty="0"/>
          </a:p>
          <a:p>
            <a:r>
              <a:rPr lang="en-US" dirty="0"/>
              <a:t>Universities and private clinics have more leeway</a:t>
            </a:r>
          </a:p>
        </p:txBody>
      </p:sp>
    </p:spTree>
    <p:extLst>
      <p:ext uri="{BB962C8B-B14F-4D97-AF65-F5344CB8AC3E}">
        <p14:creationId xmlns:p14="http://schemas.microsoft.com/office/powerpoint/2010/main" val="305154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69FB0-C4D7-FDBD-B864-14BD1B488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signs of dyslexia: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0CCC19F-B4FA-9A58-E410-34FB979FE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2208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3978E-5031-46DE-6A5F-FABA5FA59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IV. ASSESSMENT OF READING AND WRITING**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F719C-9DD1-3EB6-1D76-655BAEAB4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76912" y="1623701"/>
            <a:ext cx="12097461" cy="4502464"/>
          </a:xfrm>
        </p:spPr>
        <p:txBody>
          <a:bodyPr/>
          <a:lstStyle/>
          <a:p>
            <a:r>
              <a:rPr lang="en-US" dirty="0"/>
              <a:t>We as SLPs generally do not do this</a:t>
            </a:r>
          </a:p>
          <a:p>
            <a:endParaRPr lang="en-US" dirty="0"/>
          </a:p>
          <a:p>
            <a:r>
              <a:rPr lang="en-US" dirty="0"/>
              <a:t>In the schools, done by a psychologist and resource specialist</a:t>
            </a:r>
          </a:p>
          <a:p>
            <a:endParaRPr lang="en-US" dirty="0"/>
          </a:p>
          <a:p>
            <a:r>
              <a:rPr lang="en-US" dirty="0"/>
              <a:t>We can evaluate phonological awareness and refer out if needed</a:t>
            </a:r>
          </a:p>
          <a:p>
            <a:endParaRPr lang="en-US" dirty="0"/>
          </a:p>
          <a:p>
            <a:r>
              <a:rPr lang="en-US" dirty="0"/>
              <a:t>I often dictate words and/or sentences and refer if I think there may be writing problems</a:t>
            </a:r>
          </a:p>
        </p:txBody>
      </p:sp>
    </p:spTree>
    <p:extLst>
      <p:ext uri="{BB962C8B-B14F-4D97-AF65-F5344CB8AC3E}">
        <p14:creationId xmlns:p14="http://schemas.microsoft.com/office/powerpoint/2010/main" val="1195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99AFC-8CA6-C1CB-3923-41889A5CE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V. INTERVENTION FOR READING AND WRITING CHALLENGES**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9D60E-AFED-6CFC-AFE5-3345A4792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schools, done by the Resource Specialist</a:t>
            </a:r>
          </a:p>
          <a:p>
            <a:endParaRPr lang="en-US" dirty="0"/>
          </a:p>
          <a:p>
            <a:r>
              <a:rPr lang="en-US" dirty="0"/>
              <a:t>I try to incorporate writing into most of my therapy sessions</a:t>
            </a:r>
          </a:p>
          <a:p>
            <a:endParaRPr lang="en-US" dirty="0"/>
          </a:p>
          <a:p>
            <a:r>
              <a:rPr lang="en-US" dirty="0"/>
              <a:t>Using a whiteboard and having kids copy really helps</a:t>
            </a:r>
          </a:p>
          <a:p>
            <a:endParaRPr lang="en-US" dirty="0"/>
          </a:p>
          <a:p>
            <a:r>
              <a:rPr lang="en-US" dirty="0"/>
              <a:t>I also use sentence strips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4575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41816-0850-E7E6-05C3-93570114C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VI. HOW PARENTS CAN HELP AT HOME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2DDD174-B6B6-8B94-6F68-3540E5F36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284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B2DE3-E08F-66F4-A638-4567949F4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this video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64542-3336-D989-3310-4656BE9C1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use an eBook to draw Angelo’s attention to print </a:t>
            </a:r>
          </a:p>
        </p:txBody>
      </p:sp>
    </p:spTree>
    <p:extLst>
      <p:ext uri="{BB962C8B-B14F-4D97-AF65-F5344CB8AC3E}">
        <p14:creationId xmlns:p14="http://schemas.microsoft.com/office/powerpoint/2010/main" val="36614378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DF086-5769-7BEC-A89B-2A636F800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18E36-8691-5D19-7ACC-A4995101F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I. Introduction</a:t>
            </a:r>
          </a:p>
          <a:p>
            <a:r>
              <a:rPr lang="en-US" dirty="0"/>
              <a:t>II. Emergent Literacy/Preliteracy Period (Birth-Kindergarten)</a:t>
            </a:r>
          </a:p>
          <a:p>
            <a:r>
              <a:rPr lang="en-US" dirty="0"/>
              <a:t>III. Literacy Disorders in Children</a:t>
            </a:r>
          </a:p>
          <a:p>
            <a:r>
              <a:rPr lang="en-US" dirty="0"/>
              <a:t>IV. Assessment of Reading and Writing</a:t>
            </a:r>
          </a:p>
          <a:p>
            <a:r>
              <a:rPr lang="en-US" dirty="0"/>
              <a:t>V. Intervention for Reading and Writing Challenges</a:t>
            </a:r>
          </a:p>
          <a:p>
            <a:r>
              <a:rPr lang="en-US" dirty="0"/>
              <a:t>VI. How Parents can Help at Home</a:t>
            </a:r>
          </a:p>
        </p:txBody>
      </p:sp>
    </p:spTree>
    <p:extLst>
      <p:ext uri="{BB962C8B-B14F-4D97-AF65-F5344CB8AC3E}">
        <p14:creationId xmlns:p14="http://schemas.microsoft.com/office/powerpoint/2010/main" val="2265450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B368-5FD7-B2A4-F9D8-626687417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SLPs can be involved:**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6443B-BB25-366A-C8FF-C7526A7EB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600201"/>
            <a:ext cx="2815167" cy="4525963"/>
          </a:xfrm>
        </p:spPr>
        <p:txBody>
          <a:bodyPr/>
          <a:lstStyle/>
          <a:p>
            <a:r>
              <a:rPr lang="en-US" dirty="0"/>
              <a:t>Prevention, esp. working with teachers and children’s caregivers to promote literacy in the home (like my Love Talk Read book drive!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49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B9FF5-F54F-C87E-B412-73A26430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Experts remind us that:**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86DB2-A3D1-F657-ED2D-452191BF9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ability to talk is caught</a:t>
            </a:r>
          </a:p>
          <a:p>
            <a:endParaRPr lang="en-US" dirty="0"/>
          </a:p>
          <a:p>
            <a:r>
              <a:rPr lang="en-US" dirty="0"/>
              <a:t>Reading and writing are taught</a:t>
            </a:r>
          </a:p>
          <a:p>
            <a:endParaRPr lang="en-US" dirty="0"/>
          </a:p>
          <a:p>
            <a:r>
              <a:rPr lang="en-US" dirty="0"/>
              <a:t>I’ve mentioned that Mark had outstanding verbal skills but steep deficits in reading and writing</a:t>
            </a:r>
          </a:p>
        </p:txBody>
      </p:sp>
    </p:spTree>
    <p:extLst>
      <p:ext uri="{BB962C8B-B14F-4D97-AF65-F5344CB8AC3E}">
        <p14:creationId xmlns:p14="http://schemas.microsoft.com/office/powerpoint/2010/main" val="1206832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09E9B-07C6-8B28-23D1-1CDA67964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 dirty="0"/>
              <a:t>II. EMERGENT LITERACY/PRELITERACY PERIOD (BIRTH-KINDERGARTEN)**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EDDB1-580D-F875-D7E3-F1A1D0DCB9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76628" y="2179178"/>
            <a:ext cx="9958354" cy="3946986"/>
          </a:xfrm>
        </p:spPr>
        <p:txBody>
          <a:bodyPr wrap="square"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Babies can look at and turn pages in a book</a:t>
            </a:r>
          </a:p>
          <a:p>
            <a:pPr>
              <a:lnSpc>
                <a:spcPct val="90000"/>
              </a:lnSpc>
            </a:pPr>
            <a:endParaRPr lang="en-US" sz="1000" dirty="0"/>
          </a:p>
          <a:p>
            <a:pPr>
              <a:lnSpc>
                <a:spcPct val="90000"/>
              </a:lnSpc>
            </a:pPr>
            <a:r>
              <a:rPr lang="en-US" dirty="0"/>
              <a:t>Shared book reading helps children learn vocabulary and how narratives are constructed</a:t>
            </a:r>
          </a:p>
          <a:p>
            <a:pPr>
              <a:lnSpc>
                <a:spcPct val="90000"/>
              </a:lnSpc>
            </a:pPr>
            <a:endParaRPr lang="en-US" sz="1000" dirty="0"/>
          </a:p>
          <a:p>
            <a:pPr>
              <a:lnSpc>
                <a:spcPct val="90000"/>
              </a:lnSpc>
            </a:pPr>
            <a:r>
              <a:rPr lang="en-US" dirty="0"/>
              <a:t>Some young children learn the alphabetic principle: words consist of discrete sounds represented by letters in print.</a:t>
            </a:r>
          </a:p>
          <a:p>
            <a:pPr>
              <a:lnSpc>
                <a:spcPct val="90000"/>
              </a:lnSpc>
            </a:pPr>
            <a:endParaRPr lang="en-US" sz="1000" dirty="0"/>
          </a:p>
          <a:p>
            <a:pPr>
              <a:lnSpc>
                <a:spcPct val="90000"/>
              </a:lnSpc>
            </a:pPr>
            <a:r>
              <a:rPr lang="en-US" dirty="0"/>
              <a:t>Alphabetic principle: foundation of reading</a:t>
            </a:r>
          </a:p>
        </p:txBody>
      </p:sp>
    </p:spTree>
    <p:extLst>
      <p:ext uri="{BB962C8B-B14F-4D97-AF65-F5344CB8AC3E}">
        <p14:creationId xmlns:p14="http://schemas.microsoft.com/office/powerpoint/2010/main" val="3285916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CBC9-4C30-E858-029E-360F0F6EA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Preliteracy skills most strongly related to reading achievement: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07C5523-8FD6-E12D-76C1-6963EFE81C3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13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76200"/>
            <a:ext cx="8534400" cy="1219200"/>
          </a:xfrm>
        </p:spPr>
        <p:txBody>
          <a:bodyPr/>
          <a:lstStyle/>
          <a:p>
            <a:r>
              <a:rPr lang="en-US" dirty="0"/>
              <a:t>Print vs. eBooks for preschoolers**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727" y="1295400"/>
            <a:ext cx="11826298" cy="4724400"/>
          </a:xfrm>
        </p:spPr>
        <p:txBody>
          <a:bodyPr/>
          <a:lstStyle/>
          <a:p>
            <a:r>
              <a:rPr lang="en-US" b="1" u="sng" dirty="0"/>
              <a:t>Premise</a:t>
            </a:r>
          </a:p>
          <a:p>
            <a:endParaRPr lang="en-US" sz="1000" dirty="0"/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American Academy of Pediatricians clearly states little-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screen time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children from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0-2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years, except for video chatting with relatives</a:t>
            </a:r>
          </a:p>
          <a:p>
            <a:endParaRPr lang="en-US" sz="1050" dirty="0"/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Research shows that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school-aged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children may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from </a:t>
            </a:r>
            <a:r>
              <a:rPr lang="en-US" dirty="0"/>
              <a:t>eB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ook advantages (e.g., dictionaries, highlighting key words)</a:t>
            </a:r>
          </a:p>
          <a:p>
            <a:endParaRPr lang="en-US" dirty="0"/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One study (p. 183) did find that children with developmental disabilities benefitted from inclusive shared reading with eBooks</a:t>
            </a:r>
          </a:p>
        </p:txBody>
      </p:sp>
    </p:spTree>
    <p:extLst>
      <p:ext uri="{BB962C8B-B14F-4D97-AF65-F5344CB8AC3E}">
        <p14:creationId xmlns:p14="http://schemas.microsoft.com/office/powerpoint/2010/main" val="310166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52400"/>
            <a:ext cx="8534400" cy="9906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Paper vs. e-books books for preschool children (2-5 years)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3747ACB-84CD-FC85-6E13-1B57EFE51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32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406</TotalTime>
  <Words>1037</Words>
  <Application>Microsoft Office PowerPoint</Application>
  <PresentationFormat>Widescreen</PresentationFormat>
  <Paragraphs>149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Office Theme</vt:lpstr>
      <vt:lpstr>LITERACY DISORDERS IN CHILDREN</vt:lpstr>
      <vt:lpstr>Outline</vt:lpstr>
      <vt:lpstr>I. INTRODUCTION**</vt:lpstr>
      <vt:lpstr>SLPs can be involved:**</vt:lpstr>
      <vt:lpstr>Experts remind us that:**</vt:lpstr>
      <vt:lpstr>II. EMERGENT LITERACY/PRELITERACY PERIOD (BIRTH-KINDERGARTEN)**</vt:lpstr>
      <vt:lpstr>Preliteracy skills most strongly related to reading achievement:</vt:lpstr>
      <vt:lpstr>Print vs. eBooks for preschoolers**</vt:lpstr>
      <vt:lpstr>Paper vs. e-books books for preschool children (2-5 years)</vt:lpstr>
      <vt:lpstr>But….**</vt:lpstr>
      <vt:lpstr>Disadvantages: (Willoughby, Evans, &amp; Nowak http://www.eetconference.org/wp-content-uploads/</vt:lpstr>
      <vt:lpstr>Parrish-Morris, Mahajan, Hirsh-Pasek, Golinkoff, &amp; Collins. Once upon a time: Parent-child dialogue and storybook reading in the electronic era. Mind, Brain, and Education. **</vt:lpstr>
      <vt:lpstr>Parrish-Morris et al.  continued:</vt:lpstr>
      <vt:lpstr>ASHA Leader:**</vt:lpstr>
      <vt:lpstr>ASHA Leader**</vt:lpstr>
      <vt:lpstr>ASHA Leader article—Number of children’s verbalizations during reading</vt:lpstr>
      <vt:lpstr>Dr. Perri Klass: Journal of the American Medical Association, parents and ch 10-16 months of age </vt:lpstr>
      <vt:lpstr>Ma et al., American Academy of Pediatricians:</vt:lpstr>
      <vt:lpstr>Proficient Word Recognition**</vt:lpstr>
      <vt:lpstr>We Can Teach Basic Sight Words** (not on exam)</vt:lpstr>
      <vt:lpstr>PowerPoint Presentation</vt:lpstr>
      <vt:lpstr>**</vt:lpstr>
      <vt:lpstr>In this video, I work with “Miss Celeste’s Magic Words” to improve sight word fluency</vt:lpstr>
      <vt:lpstr>Emergent writing</vt:lpstr>
      <vt:lpstr>PowerPoint Presentation</vt:lpstr>
      <vt:lpstr>PA skills to teach:</vt:lpstr>
      <vt:lpstr>By 3rd grade (8 years old):**</vt:lpstr>
      <vt:lpstr>III. LITERACY DISORDERS IN CHILDREN**</vt:lpstr>
      <vt:lpstr>In terms of literacy disorders:**</vt:lpstr>
      <vt:lpstr>Common signs of dyslexia:</vt:lpstr>
      <vt:lpstr>IV. ASSESSMENT OF READING AND WRITING**</vt:lpstr>
      <vt:lpstr>V. INTERVENTION FOR READING AND WRITING CHALLENGES**</vt:lpstr>
      <vt:lpstr>VI. HOW PARENTS CAN HELP AT HOME</vt:lpstr>
      <vt:lpstr>In this video</vt:lpstr>
      <vt:lpstr>Outline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Roseberry-Mckibbin, Celeste</dc:creator>
  <cp:lastModifiedBy>Roseberry-Mckibbin, Celeste</cp:lastModifiedBy>
  <cp:revision>31</cp:revision>
  <dcterms:created xsi:type="dcterms:W3CDTF">2023-06-30T19:03:28Z</dcterms:created>
  <dcterms:modified xsi:type="dcterms:W3CDTF">2023-09-19T00:04:26Z</dcterms:modified>
</cp:coreProperties>
</file>