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2" r:id="rId3"/>
    <p:sldId id="296" r:id="rId4"/>
    <p:sldId id="288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5" r:id="rId13"/>
    <p:sldId id="267" r:id="rId14"/>
    <p:sldId id="264" r:id="rId15"/>
    <p:sldId id="268" r:id="rId16"/>
    <p:sldId id="269" r:id="rId17"/>
    <p:sldId id="270" r:id="rId18"/>
    <p:sldId id="271" r:id="rId19"/>
    <p:sldId id="272" r:id="rId20"/>
    <p:sldId id="273" r:id="rId21"/>
    <p:sldId id="266" r:id="rId22"/>
    <p:sldId id="274" r:id="rId23"/>
    <p:sldId id="275" r:id="rId24"/>
    <p:sldId id="279" r:id="rId25"/>
    <p:sldId id="276" r:id="rId26"/>
    <p:sldId id="277" r:id="rId27"/>
    <p:sldId id="278" r:id="rId28"/>
    <p:sldId id="280" r:id="rId29"/>
    <p:sldId id="293" r:id="rId30"/>
    <p:sldId id="281" r:id="rId31"/>
    <p:sldId id="290" r:id="rId32"/>
    <p:sldId id="298" r:id="rId33"/>
    <p:sldId id="291" r:id="rId34"/>
    <p:sldId id="282" r:id="rId35"/>
    <p:sldId id="297" r:id="rId36"/>
    <p:sldId id="283" r:id="rId37"/>
    <p:sldId id="284" r:id="rId38"/>
    <p:sldId id="285" r:id="rId39"/>
    <p:sldId id="294" r:id="rId40"/>
    <p:sldId id="286" r:id="rId41"/>
    <p:sldId id="295" r:id="rId42"/>
    <p:sldId id="306" r:id="rId43"/>
    <p:sldId id="289" r:id="rId44"/>
    <p:sldId id="292" r:id="rId45"/>
    <p:sldId id="299" r:id="rId46"/>
    <p:sldId id="300" r:id="rId47"/>
    <p:sldId id="301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9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9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1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8386-7EA6-4D42-8B86-628B29E7DCE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50638-FFF4-4394-8D17-85EF03A2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8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BZjT7nuo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5P0dZfhhC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084C-821A-BAFE-D543-0D0C67251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AND PHYSIOLOGY AND TYPES AND CAUSES OF HEARING 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A6AFD-2BFB-FCD7-AB2A-FC012F48A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19</a:t>
            </a:r>
          </a:p>
        </p:txBody>
      </p:sp>
    </p:spTree>
    <p:extLst>
      <p:ext uri="{BB962C8B-B14F-4D97-AF65-F5344CB8AC3E}">
        <p14:creationId xmlns:p14="http://schemas.microsoft.com/office/powerpoint/2010/main" val="190347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52ED-F3F4-055F-949C-11C48F81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ossicles: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E5EF-FFD2-D134-5472-72AF4EA4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406" y="1600201"/>
            <a:ext cx="5907993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FBEF1-5C76-4BEB-DC69-E694AD81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68" y="1509045"/>
            <a:ext cx="4887482" cy="48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A787-E215-5FA2-EF5D-689E0173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90" y="0"/>
            <a:ext cx="11393235" cy="518379"/>
          </a:xfrm>
        </p:spPr>
        <p:txBody>
          <a:bodyPr>
            <a:normAutofit fontScale="90000"/>
          </a:bodyPr>
          <a:lstStyle/>
          <a:p>
            <a:r>
              <a:rPr lang="en-US" dirty="0"/>
              <a:t>Eustachian tubes:**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47BC5-4D58-C28A-8EE1-66F9F5DE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837489"/>
            <a:ext cx="7536945" cy="5288676"/>
          </a:xfrm>
        </p:spPr>
        <p:txBody>
          <a:bodyPr>
            <a:normAutofit/>
          </a:bodyPr>
          <a:lstStyle/>
          <a:p>
            <a:r>
              <a:rPr lang="en-US" dirty="0"/>
              <a:t>Lead from the middle ear to the nasopharynx at a downward angle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Openings of ETs are normally closed at the nasopharyngeal end but remain open in babies until 6 months old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open when we chew, swallow, yawn, and sneeze to allow air to flow into the middle ear cavity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CC654-AB7C-13D2-DFE4-0D6E677F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42" y="1475709"/>
            <a:ext cx="4429458" cy="2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9BDD-4CB4-7AA3-73BA-94F1FFAE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Eustachian tubes: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3B8C-AFF4-8018-AFFA-A1171958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1" y="1214828"/>
            <a:ext cx="6114154" cy="533678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11844-C708-B98A-8E53-8ABDC1488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3327-DBA7-A61E-5072-24CCFFEA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Inner Ear**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22585-FCFD-9A45-2137-4E744E5D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855855" cy="4525963"/>
          </a:xfrm>
        </p:spPr>
        <p:txBody>
          <a:bodyPr>
            <a:normAutofit/>
          </a:bodyPr>
          <a:lstStyle/>
          <a:p>
            <a:r>
              <a:rPr lang="en-US" dirty="0"/>
              <a:t>Cochlea and vestibular system</a:t>
            </a:r>
          </a:p>
          <a:p>
            <a:endParaRPr lang="en-US" dirty="0"/>
          </a:p>
          <a:p>
            <a:r>
              <a:rPr lang="en-US" dirty="0"/>
              <a:t>Cochlea is protected by being housed in the temporal bone of the skull</a:t>
            </a:r>
          </a:p>
          <a:p>
            <a:endParaRPr lang="en-US" dirty="0"/>
          </a:p>
          <a:p>
            <a:r>
              <a:rPr lang="en-US" dirty="0"/>
              <a:t>Cochlea has 15,000+ tiny hair cells that are stimulated by movement of the cochlear fluid in response to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82059-6D9E-00BC-9B39-F43312377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482601"/>
            <a:ext cx="4457700" cy="2505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E7729C-E386-3148-3C75-DAC20CE6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006" y="3429000"/>
            <a:ext cx="5238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DEE5-468A-70B7-2FC0-1E3F8225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cells of the cochlea: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7C1812-375E-A632-0869-7B07F514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765" y="1221509"/>
            <a:ext cx="3920354" cy="55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4B04-39B7-B6F5-99B0-67D03932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735004-ABE5-0CFD-181E-BA792FA25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6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ADAE-C28D-A83F-EFE0-B4094CF4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28" y="274638"/>
            <a:ext cx="10625271" cy="203926"/>
          </a:xfrm>
        </p:spPr>
        <p:txBody>
          <a:bodyPr>
            <a:normAutofit fontScale="90000"/>
          </a:bodyPr>
          <a:lstStyle/>
          <a:p>
            <a:r>
              <a:rPr lang="en-US" dirty="0"/>
              <a:t>D. Vestibular Mechanism**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7B12-E3B8-33CF-6DAF-CE44F8F4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5" y="957129"/>
            <a:ext cx="7305705" cy="51690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Acts as a motion detector </a:t>
            </a:r>
          </a:p>
          <a:p>
            <a:endParaRPr lang="en-US" dirty="0"/>
          </a:p>
          <a:p>
            <a:r>
              <a:rPr lang="en-US" dirty="0"/>
              <a:t>Affected by gravity and inertia</a:t>
            </a:r>
          </a:p>
          <a:p>
            <a:endParaRPr lang="en-US" dirty="0"/>
          </a:p>
          <a:p>
            <a:r>
              <a:rPr lang="en-US" dirty="0"/>
              <a:t>3 semicircular canals that contain fluid</a:t>
            </a:r>
          </a:p>
          <a:p>
            <a:endParaRPr lang="en-US" dirty="0"/>
          </a:p>
          <a:p>
            <a:r>
              <a:rPr lang="en-US" dirty="0"/>
              <a:t>As we move our head or body, fluid stimulates different portions of the semicircular canals</a:t>
            </a:r>
          </a:p>
          <a:p>
            <a:endParaRPr lang="en-US" dirty="0"/>
          </a:p>
          <a:p>
            <a:r>
              <a:rPr lang="en-US" dirty="0"/>
              <a:t>This sends sensation to the vestibulocochlear nerve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027DD-45B7-7C1D-ED24-DED7DF47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92" y="957129"/>
            <a:ext cx="4525739" cy="31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0674-8F38-C76D-FF72-915D2959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5F1BA4-4B59-4150-D451-05CFA2DC5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73" y="529000"/>
            <a:ext cx="8589818" cy="59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6267-542C-6A80-42EA-4014B37A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Vestibular system can become confused: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D78A45-09C9-5AB0-8F13-4DEB1197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0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AF41-649B-405E-D049-24EA720F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GENERAL FACTS ABOUT HEARING LOSS**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0594-187E-AF39-7260-D183C61F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For the exam, don’t worry about the terms hearing sensitivity impairment and auditory nervous system impairment on page 467</a:t>
            </a:r>
          </a:p>
          <a:p>
            <a:endParaRPr lang="en-US" dirty="0"/>
          </a:p>
          <a:p>
            <a:r>
              <a:rPr lang="en-US" dirty="0"/>
              <a:t>Globally, hearing loss is the most common of all physical impairments</a:t>
            </a:r>
          </a:p>
          <a:p>
            <a:endParaRPr lang="en-US" dirty="0"/>
          </a:p>
          <a:p>
            <a:r>
              <a:rPr lang="en-US" dirty="0"/>
              <a:t>Adolescents have had a 5% increase in hearing loss compared to their same age group 15 years ago</a:t>
            </a:r>
          </a:p>
          <a:p>
            <a:endParaRPr lang="en-US" dirty="0"/>
          </a:p>
          <a:p>
            <a:r>
              <a:rPr lang="en-US" dirty="0"/>
              <a:t>Nearly ½ of those over 75 years old are HOH (hard of hearing)</a:t>
            </a:r>
          </a:p>
        </p:txBody>
      </p:sp>
    </p:spTree>
    <p:extLst>
      <p:ext uri="{BB962C8B-B14F-4D97-AF65-F5344CB8AC3E}">
        <p14:creationId xmlns:p14="http://schemas.microsoft.com/office/powerpoint/2010/main" val="378802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A6F5-C7B9-33FB-21A7-8ED3265A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6374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2A6F-3425-8B79-2084-B9C9BF06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752031"/>
            <a:ext cx="11180748" cy="5374134"/>
          </a:xfrm>
        </p:spPr>
        <p:txBody>
          <a:bodyPr/>
          <a:lstStyle/>
          <a:p>
            <a:r>
              <a:rPr lang="en-US" dirty="0"/>
              <a:t>I. Anatomy and Physiology of the Hearing Mechanism</a:t>
            </a:r>
          </a:p>
          <a:p>
            <a:r>
              <a:rPr lang="en-US" dirty="0"/>
              <a:t>II. General Facts About Hearing Loss</a:t>
            </a:r>
          </a:p>
          <a:p>
            <a:r>
              <a:rPr lang="en-US" dirty="0"/>
              <a:t>III. Conductive Hearing Loss</a:t>
            </a:r>
          </a:p>
          <a:p>
            <a:r>
              <a:rPr lang="en-US" dirty="0"/>
              <a:t>IV. Auditory Nervous System Impairments</a:t>
            </a:r>
          </a:p>
          <a:p>
            <a:r>
              <a:rPr lang="en-US" dirty="0"/>
              <a:t>V. Hearing Loss and Disorders of the Inner Ear</a:t>
            </a:r>
          </a:p>
          <a:p>
            <a:r>
              <a:rPr lang="en-US" dirty="0"/>
              <a:t>VI. Communication Disorders of Individuals who are D/HOH</a:t>
            </a:r>
          </a:p>
          <a:p>
            <a:r>
              <a:rPr lang="en-US" dirty="0"/>
              <a:t>VII. How to Protect our Hearing</a:t>
            </a:r>
          </a:p>
          <a:p>
            <a:r>
              <a:rPr lang="en-US" dirty="0"/>
              <a:t>VIII. Hearing Testing</a:t>
            </a:r>
          </a:p>
        </p:txBody>
      </p:sp>
    </p:spTree>
    <p:extLst>
      <p:ext uri="{BB962C8B-B14F-4D97-AF65-F5344CB8AC3E}">
        <p14:creationId xmlns:p14="http://schemas.microsoft.com/office/powerpoint/2010/main" val="302510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5AC00A-48D5-81E5-DD1F-0435F135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4923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III. CONDUCTIVE HEARING LOSS**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7790F-612A-C1C0-AA03-24F6070AF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685800"/>
            <a:ext cx="11344275" cy="6000749"/>
          </a:xfrm>
        </p:spPr>
        <p:txBody>
          <a:bodyPr>
            <a:normAutofit/>
          </a:bodyPr>
          <a:lstStyle/>
          <a:p>
            <a:r>
              <a:rPr lang="en-US" dirty="0"/>
              <a:t>A. Introduction</a:t>
            </a:r>
          </a:p>
          <a:p>
            <a:endParaRPr lang="en-US" sz="1000" dirty="0"/>
          </a:p>
          <a:p>
            <a:r>
              <a:rPr lang="en-US" dirty="0"/>
              <a:t>Problem with the middle ear</a:t>
            </a:r>
          </a:p>
          <a:p>
            <a:endParaRPr lang="en-US" sz="900" dirty="0"/>
          </a:p>
          <a:p>
            <a:r>
              <a:rPr lang="en-US" dirty="0"/>
              <a:t>Otitis media with effusion (OME) is one of the most common middle ear disorders</a:t>
            </a:r>
          </a:p>
          <a:p>
            <a:endParaRPr lang="en-US" sz="1050" dirty="0"/>
          </a:p>
          <a:p>
            <a:r>
              <a:rPr lang="en-US" dirty="0"/>
              <a:t>Any inflammation, infection, or both of the mucous membrane lining the interior of the middle ear</a:t>
            </a:r>
          </a:p>
          <a:p>
            <a:endParaRPr lang="en-US" sz="1000" dirty="0"/>
          </a:p>
          <a:p>
            <a:r>
              <a:rPr lang="en-US" dirty="0"/>
              <a:t>Organisms produce pus that results in effusion (fluid in the middle ear)</a:t>
            </a:r>
          </a:p>
        </p:txBody>
      </p:sp>
    </p:spTree>
    <p:extLst>
      <p:ext uri="{BB962C8B-B14F-4D97-AF65-F5344CB8AC3E}">
        <p14:creationId xmlns:p14="http://schemas.microsoft.com/office/powerpoint/2010/main" val="32744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8DB2-8FBC-569D-E592-DF3308D2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1102995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 ear infections—otitis media with effusion: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F216CF-78FB-F105-2F3E-3BBD9B456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838" y="762000"/>
            <a:ext cx="9028545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9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7D5C-6285-081D-FDE7-AB42B819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74638"/>
            <a:ext cx="11077575" cy="287337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 ear infections…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1789C-0ED5-085B-5503-FCF45A307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8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37DD-36F2-106A-6D49-8799D9C9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00" y="274638"/>
            <a:ext cx="10873099" cy="19538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In OME…**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79D5-78A1-55E8-E90B-A2893938C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5" y="726393"/>
            <a:ext cx="11471305" cy="5399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Eustachian tube is infected and swells up</a:t>
            </a:r>
          </a:p>
          <a:p>
            <a:endParaRPr lang="en-US" dirty="0"/>
          </a:p>
          <a:p>
            <a:r>
              <a:rPr lang="en-US" dirty="0"/>
              <a:t>Thus, it can’t ventilate the middle ear</a:t>
            </a:r>
          </a:p>
          <a:p>
            <a:endParaRPr lang="en-US" dirty="0"/>
          </a:p>
          <a:p>
            <a:r>
              <a:rPr lang="en-US" dirty="0"/>
              <a:t>Air inside the middle ear is trapped and begins to be absorbed by the walls of the middle ear cavity</a:t>
            </a:r>
          </a:p>
          <a:p>
            <a:endParaRPr lang="en-US" dirty="0"/>
          </a:p>
          <a:p>
            <a:r>
              <a:rPr lang="en-US" dirty="0"/>
              <a:t>The lining of the ear becomes inflamed, and fluid from the inflammation seeps into the middle ear cavity</a:t>
            </a:r>
          </a:p>
          <a:p>
            <a:endParaRPr lang="en-US" dirty="0"/>
          </a:p>
          <a:p>
            <a:r>
              <a:rPr lang="en-US" dirty="0"/>
              <a:t>This creates a conductive hearing loss—there is impeded movement of the ossicles and tympanic membrane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3029-6A8D-7874-2CF6-179350F9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74638"/>
            <a:ext cx="11077575" cy="232668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child may…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FECF-281B-18D6-6987-E8EC97E6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752475"/>
            <a:ext cx="11077575" cy="53736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69DD3-5A3D-CAC0-314F-6353A8B5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2" y="2387378"/>
            <a:ext cx="5624752" cy="4470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126D1-F115-AC8E-84E6-F117E1F7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74" y="2387378"/>
            <a:ext cx="5530935" cy="42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0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7CA3-A791-1B97-806D-EEC7F231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6" y="274638"/>
            <a:ext cx="10864553" cy="297930"/>
          </a:xfrm>
        </p:spPr>
        <p:txBody>
          <a:bodyPr>
            <a:normAutofit fontScale="90000"/>
          </a:bodyPr>
          <a:lstStyle/>
          <a:p>
            <a:r>
              <a:rPr lang="en-US" dirty="0"/>
              <a:t>With OME…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3E5E0F-9A90-6F12-DDD9-36145605B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7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4EE-F774-1A1C-48DF-A3623CBC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6" y="274638"/>
            <a:ext cx="10864553" cy="161198"/>
          </a:xfrm>
        </p:spPr>
        <p:txBody>
          <a:bodyPr>
            <a:normAutofit fontScale="90000"/>
          </a:bodyPr>
          <a:lstStyle/>
          <a:p>
            <a:r>
              <a:rPr lang="en-US" dirty="0"/>
              <a:t>Surgical management:**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83FE-D3F6-6EDC-94FB-AD577DAA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743485"/>
            <a:ext cx="6197600" cy="5382680"/>
          </a:xfrm>
        </p:spPr>
        <p:txBody>
          <a:bodyPr/>
          <a:lstStyle/>
          <a:p>
            <a:r>
              <a:rPr lang="en-US" dirty="0"/>
              <a:t>Myringotomy: a small surgical incision is made into the tympanic membrane to relieve pressure and release pus from the ear</a:t>
            </a:r>
          </a:p>
          <a:p>
            <a:endParaRPr lang="en-US" dirty="0"/>
          </a:p>
          <a:p>
            <a:r>
              <a:rPr lang="en-US" dirty="0"/>
              <a:t>They insert a tiny pressure equalizing tube to act as a drain and ventilate the middle ear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50774-BA02-C661-2A9A-42AFC514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0" y="743485"/>
            <a:ext cx="5531427" cy="40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E7F-1DD7-5C6A-D0CD-8A311883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414C3E-BE44-309D-AAC9-6CF2AAACC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783" y="341745"/>
            <a:ext cx="8893560" cy="62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10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1E4D-4396-16D7-8A1C-41CB12AE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AUDITORY NERVOUS SYSTEM IMPAIRMENTS**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FA170-1990-8EE8-72D7-44B768EE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90687"/>
            <a:ext cx="11582400" cy="4435477"/>
          </a:xfrm>
        </p:spPr>
        <p:txBody>
          <a:bodyPr/>
          <a:lstStyle/>
          <a:p>
            <a:r>
              <a:rPr lang="en-US" dirty="0"/>
              <a:t>May occur in the cochlea, auditory nerve, auditory nerve (Cranial nerve VIII) or inside the brain</a:t>
            </a:r>
          </a:p>
          <a:p>
            <a:endParaRPr lang="en-US" sz="1050" dirty="0"/>
          </a:p>
          <a:p>
            <a:r>
              <a:rPr lang="en-US" dirty="0"/>
              <a:t>An acoustic neuroma is a benign brain tumor on the auditory nerve</a:t>
            </a:r>
          </a:p>
          <a:p>
            <a:endParaRPr lang="en-US" sz="1400" dirty="0"/>
          </a:p>
          <a:p>
            <a:r>
              <a:rPr lang="en-US" dirty="0"/>
              <a:t>It can create permanent hearing loss, ringing in the ear, and balance problems</a:t>
            </a:r>
          </a:p>
        </p:txBody>
      </p:sp>
    </p:spTree>
    <p:extLst>
      <p:ext uri="{BB962C8B-B14F-4D97-AF65-F5344CB8AC3E}">
        <p14:creationId xmlns:p14="http://schemas.microsoft.com/office/powerpoint/2010/main" val="4257919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0AA2-0C0B-70AB-546C-89174AAD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neuroma: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94088B-5653-E107-2AB6-049541404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853" y="1203037"/>
            <a:ext cx="7700163" cy="51398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5169169-AD96-E036-951D-81C54E2C4F63}"/>
              </a:ext>
            </a:extLst>
          </p:cNvPr>
          <p:cNvSpPr/>
          <p:nvPr/>
        </p:nvSpPr>
        <p:spPr>
          <a:xfrm>
            <a:off x="8636000" y="2854036"/>
            <a:ext cx="2096655" cy="498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Cerebellum</a:t>
            </a:r>
          </a:p>
        </p:txBody>
      </p:sp>
    </p:spTree>
    <p:extLst>
      <p:ext uri="{BB962C8B-B14F-4D97-AF65-F5344CB8AC3E}">
        <p14:creationId xmlns:p14="http://schemas.microsoft.com/office/powerpoint/2010/main" val="61092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968D-F9B1-3E2F-6FB2-6F9EB34C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video: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E45EC-D265-1465-E283-A15D8370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https://www.youtube.com/watch?v=PbBZjT7nuoA</a:t>
            </a:r>
            <a:endParaRPr lang="en-US" dirty="0"/>
          </a:p>
          <a:p>
            <a:endParaRPr lang="en-US" dirty="0"/>
          </a:p>
          <a:p>
            <a:r>
              <a:rPr lang="en-US" dirty="0"/>
              <a:t>Hearing loss simulation: What’s it like?</a:t>
            </a:r>
          </a:p>
        </p:txBody>
      </p:sp>
    </p:spTree>
    <p:extLst>
      <p:ext uri="{BB962C8B-B14F-4D97-AF65-F5344CB8AC3E}">
        <p14:creationId xmlns:p14="http://schemas.microsoft.com/office/powerpoint/2010/main" val="3268121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7DA7-32C0-0FFA-A559-09CB978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399" cy="1008404"/>
          </a:xfrm>
        </p:spPr>
        <p:txBody>
          <a:bodyPr>
            <a:noAutofit/>
          </a:bodyPr>
          <a:lstStyle/>
          <a:p>
            <a:r>
              <a:rPr lang="en-US" sz="3600" dirty="0"/>
              <a:t>V. HEARING LOSS AND DISORDERS OF THE INNER EAR (cochlea)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FC60-1DBC-BB87-912E-D79E0BF99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5" y="1307507"/>
            <a:ext cx="11488396" cy="4818658"/>
          </a:xfrm>
        </p:spPr>
        <p:txBody>
          <a:bodyPr>
            <a:normAutofit/>
          </a:bodyPr>
          <a:lstStyle/>
          <a:p>
            <a:r>
              <a:rPr lang="en-US" dirty="0"/>
              <a:t>A. Causes of Hearing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3039-3CC2-2EB1-7FF1-B5D0B171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causes of hearing loss include:**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B40A-7846-6C08-A668-CF03C3494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Childhood diseases like measles and mumps</a:t>
            </a:r>
          </a:p>
          <a:p>
            <a:endParaRPr lang="en-US" dirty="0"/>
          </a:p>
          <a:p>
            <a:r>
              <a:rPr lang="en-US" dirty="0"/>
              <a:t>Head trauma</a:t>
            </a:r>
          </a:p>
          <a:p>
            <a:endParaRPr lang="en-US" dirty="0"/>
          </a:p>
          <a:p>
            <a:r>
              <a:rPr lang="en-US" dirty="0"/>
              <a:t>When people take ototoxic medications</a:t>
            </a:r>
          </a:p>
        </p:txBody>
      </p:sp>
    </p:spTree>
    <p:extLst>
      <p:ext uri="{BB962C8B-B14F-4D97-AF65-F5344CB8AC3E}">
        <p14:creationId xmlns:p14="http://schemas.microsoft.com/office/powerpoint/2010/main" val="3055971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20B1-BD6F-61AF-12AD-DBA9DBF9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1125200" cy="382587"/>
          </a:xfrm>
        </p:spPr>
        <p:txBody>
          <a:bodyPr>
            <a:normAutofit fontScale="90000"/>
          </a:bodyPr>
          <a:lstStyle/>
          <a:p>
            <a:r>
              <a:rPr lang="en-US" dirty="0"/>
              <a:t>Today:**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02EAB-6EA9-B40C-F9E8-BFD94E5E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0101"/>
            <a:ext cx="11125200" cy="5326064"/>
          </a:xfrm>
        </p:spPr>
        <p:txBody>
          <a:bodyPr/>
          <a:lstStyle/>
          <a:p>
            <a:r>
              <a:rPr lang="en-US" dirty="0"/>
              <a:t>Newborn hearing screening is routine and compulsory in most states</a:t>
            </a:r>
          </a:p>
          <a:p>
            <a:endParaRPr lang="en-US" dirty="0"/>
          </a:p>
          <a:p>
            <a:r>
              <a:rPr lang="en-US" dirty="0"/>
              <a:t>They use ABR—auditory brainstem response</a:t>
            </a:r>
          </a:p>
          <a:p>
            <a:endParaRPr lang="en-US" dirty="0"/>
          </a:p>
          <a:p>
            <a:r>
              <a:rPr lang="en-US" dirty="0"/>
              <a:t>It’s noninvasive: electrodes are attached to a baby’s scalp</a:t>
            </a:r>
          </a:p>
        </p:txBody>
      </p:sp>
    </p:spTree>
    <p:extLst>
      <p:ext uri="{BB962C8B-B14F-4D97-AF65-F5344CB8AC3E}">
        <p14:creationId xmlns:p14="http://schemas.microsoft.com/office/powerpoint/2010/main" val="2177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4D10-F494-123D-253C-0264134B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4" y="274638"/>
            <a:ext cx="10906125" cy="201612"/>
          </a:xfrm>
        </p:spPr>
        <p:txBody>
          <a:bodyPr>
            <a:normAutofit fontScale="90000"/>
          </a:bodyPr>
          <a:lstStyle/>
          <a:p>
            <a:r>
              <a:rPr lang="en-US" dirty="0"/>
              <a:t>Noise-induced hearing loss…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9FB6E3-D98C-B5AB-F933-1F4445AC2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1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AD62-99F7-622E-E772-F5435E6B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4" y="179463"/>
            <a:ext cx="11103836" cy="5946702"/>
          </a:xfrm>
        </p:spPr>
        <p:txBody>
          <a:bodyPr/>
          <a:lstStyle/>
          <a:p>
            <a:r>
              <a:rPr lang="en-US" dirty="0"/>
              <a:t>B. Presbycusis**</a:t>
            </a:r>
          </a:p>
          <a:p>
            <a:endParaRPr lang="en-US" dirty="0"/>
          </a:p>
          <a:p>
            <a:r>
              <a:rPr lang="en-US" dirty="0"/>
              <a:t>Progressive hearing loss that occurs due to aging</a:t>
            </a:r>
          </a:p>
          <a:p>
            <a:endParaRPr lang="en-US" dirty="0"/>
          </a:p>
          <a:p>
            <a:r>
              <a:rPr lang="en-US" dirty="0"/>
              <a:t>Usually starts to set in at age 60</a:t>
            </a:r>
          </a:p>
          <a:p>
            <a:endParaRPr lang="en-US" dirty="0"/>
          </a:p>
          <a:p>
            <a:r>
              <a:rPr lang="en-US" dirty="0"/>
              <a:t>Difficulty hearing in noisy environments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03E1-A938-8853-87B6-DD635A33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A9DF-AA92-E7AD-FF3D-F3C5E43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anyone in your life have a hearing loss? If so, what is the impact on them, their family, their friends? </a:t>
            </a:r>
          </a:p>
          <a:p>
            <a:endParaRPr lang="en-US" dirty="0"/>
          </a:p>
          <a:p>
            <a:r>
              <a:rPr lang="en-US" dirty="0"/>
              <a:t>If no one in your life has a hearing loss, pretend that a beloved grandparent or other relative can’t hear you any more. How would that impact their relationship with you, other family members, and their friends?</a:t>
            </a:r>
          </a:p>
        </p:txBody>
      </p:sp>
    </p:spTree>
    <p:extLst>
      <p:ext uri="{BB962C8B-B14F-4D97-AF65-F5344CB8AC3E}">
        <p14:creationId xmlns:p14="http://schemas.microsoft.com/office/powerpoint/2010/main" val="1411833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C908-175C-6131-AB98-3265954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2" y="170917"/>
            <a:ext cx="11402938" cy="5955248"/>
          </a:xfrm>
        </p:spPr>
        <p:txBody>
          <a:bodyPr/>
          <a:lstStyle/>
          <a:p>
            <a:r>
              <a:rPr lang="en-US" dirty="0"/>
              <a:t>C. Meniere’s Disease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C2E0-4A44-B733-BD0B-E7EA58DC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36" y="145279"/>
            <a:ext cx="11146564" cy="5980885"/>
          </a:xfrm>
        </p:spPr>
        <p:txBody>
          <a:bodyPr/>
          <a:lstStyle/>
          <a:p>
            <a:r>
              <a:rPr lang="en-US" dirty="0"/>
              <a:t>D. Tinnitus**</a:t>
            </a:r>
          </a:p>
          <a:p>
            <a:endParaRPr lang="en-US" dirty="0"/>
          </a:p>
          <a:p>
            <a:r>
              <a:rPr lang="en-US" dirty="0"/>
              <a:t>Ringing, roaring, swishing sound in ear</a:t>
            </a:r>
          </a:p>
          <a:p>
            <a:endParaRPr lang="en-US" dirty="0"/>
          </a:p>
          <a:p>
            <a:r>
              <a:rPr lang="en-US" dirty="0"/>
              <a:t>Can be a sign of otosclerosis,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form of abnormal bone growth within the middle ear that causes progressive hearing loss</a:t>
            </a:r>
            <a:endParaRPr lang="en-US" dirty="0">
              <a:solidFill>
                <a:srgbClr val="202124"/>
              </a:solidFill>
              <a:latin typeface="Google Sans"/>
            </a:endParaRP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May be acoustic neuroma or Meniere’s disease</a:t>
            </a:r>
          </a:p>
          <a:p>
            <a:endParaRPr lang="en-US" dirty="0">
              <a:solidFill>
                <a:srgbClr val="202124"/>
              </a:solidFill>
              <a:latin typeface="Google Sans"/>
            </a:endParaRP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Can have a widespread negative impact on a person’s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0427-1B50-EE12-466C-8727632E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VI. COMMUNICATION DISORDERS OF INDIVIDUALS WHO ARE D/HOH**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8B16-BE8F-3163-C341-52646282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Introduction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at variables like age of onset, severity, and configuration of the hearing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of loss: conductive, sensorineural, mixed?</a:t>
            </a:r>
          </a:p>
        </p:txBody>
      </p:sp>
    </p:spTree>
    <p:extLst>
      <p:ext uri="{BB962C8B-B14F-4D97-AF65-F5344CB8AC3E}">
        <p14:creationId xmlns:p14="http://schemas.microsoft.com/office/powerpoint/2010/main" val="3325428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A720-7D8B-E8ED-EBC3-BAAB9651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frequency loss is the most common and impacts ability to hear these sounds: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12A2A1-C02B-78D9-7F02-5EB8F84B3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8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985D-6957-77D1-89F9-F3E58513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Rather than the term “hearing impaired”**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F5E0-3C48-6A8E-ACA5-F0BE738D5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Deaf/Hard of Hearing DHOH</a:t>
            </a:r>
          </a:p>
        </p:txBody>
      </p:sp>
    </p:spTree>
    <p:extLst>
      <p:ext uri="{BB962C8B-B14F-4D97-AF65-F5344CB8AC3E}">
        <p14:creationId xmlns:p14="http://schemas.microsoft.com/office/powerpoint/2010/main" val="3487648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62B8-E3E7-0F23-1BF6-A22F5FED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170917"/>
            <a:ext cx="11317480" cy="5955248"/>
          </a:xfrm>
        </p:spPr>
        <p:txBody>
          <a:bodyPr/>
          <a:lstStyle/>
          <a:p>
            <a:r>
              <a:rPr lang="en-US" dirty="0"/>
              <a:t>B. Speech and Language Skills**</a:t>
            </a:r>
          </a:p>
          <a:p>
            <a:endParaRPr lang="en-US" dirty="0"/>
          </a:p>
          <a:p>
            <a:r>
              <a:rPr lang="en-US" dirty="0"/>
              <a:t>Many children are fluent in American Sign Language</a:t>
            </a:r>
          </a:p>
          <a:p>
            <a:endParaRPr lang="en-US" dirty="0"/>
          </a:p>
          <a:p>
            <a:r>
              <a:rPr lang="en-US" dirty="0"/>
              <a:t>Those who receive cochlear implants early in life often have average-superior speech and language skills</a:t>
            </a:r>
          </a:p>
          <a:p>
            <a:endParaRPr lang="en-US" dirty="0"/>
          </a:p>
          <a:p>
            <a:r>
              <a:rPr lang="en-US" dirty="0"/>
              <a:t>There may be speech and language delays if children don’t get support like learning ASL, getting cochlear implants, or both</a:t>
            </a:r>
          </a:p>
        </p:txBody>
      </p:sp>
    </p:spTree>
    <p:extLst>
      <p:ext uri="{BB962C8B-B14F-4D97-AF65-F5344CB8AC3E}">
        <p14:creationId xmlns:p14="http://schemas.microsoft.com/office/powerpoint/2010/main" val="17283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4C9D-C133-FDCF-908F-C07A8E4E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00" y="274638"/>
            <a:ext cx="10873099" cy="579941"/>
          </a:xfrm>
        </p:spPr>
        <p:txBody>
          <a:bodyPr>
            <a:normAutofit/>
          </a:bodyPr>
          <a:lstStyle/>
          <a:p>
            <a:r>
              <a:rPr lang="en-US" sz="3200" dirty="0"/>
              <a:t>In certain circumstances, there may be challenges with: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B9831-13B9-4DEB-63BC-AFA9E9C3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74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6389-A590-6136-EC05-EB2A13C6C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I’m deaf, but I probably speak more languages than you do: 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24B6C-2509-D6F5-F565-F8CA44281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https://www.youtube.com/watch?v=B5P0dZfhhC4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41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073F-653C-0AB9-5280-5A948BCC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HOW TO PROTECT OUR HEARING**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82C26-D2DD-BD86-E0ED-B8F06C16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7" y="1316052"/>
            <a:ext cx="10340410" cy="5409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Wear ear plugs or ear muffs—they don’t have to be ugly!</a:t>
            </a:r>
          </a:p>
        </p:txBody>
      </p:sp>
    </p:spTree>
    <p:extLst>
      <p:ext uri="{BB962C8B-B14F-4D97-AF65-F5344CB8AC3E}">
        <p14:creationId xmlns:p14="http://schemas.microsoft.com/office/powerpoint/2010/main" val="357402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0DB3-EF1B-B8F0-8E19-84FB968F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also…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1C856-CEE3-76E1-38E9-B85CE957D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0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08A5-9A88-2BF1-E342-2A9CFD39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VIII. HEARING TESTING</a:t>
            </a:r>
          </a:p>
        </p:txBody>
      </p:sp>
      <p:pic>
        <p:nvPicPr>
          <p:cNvPr id="5" name="Picture 4" descr="A child wearing a face mask and headphones&#10;&#10;Description automatically generated">
            <a:extLst>
              <a:ext uri="{FF2B5EF4-FFF2-40B4-BE49-F238E27FC236}">
                <a16:creationId xmlns:a16="http://schemas.microsoft.com/office/drawing/2014/main" id="{040597DD-700C-8FE9-0192-1EA556801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80" y="1498875"/>
            <a:ext cx="3175830" cy="422563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549CE-9765-CD3A-E374-0EED53E91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69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D6B8-4D17-C8F4-0AF0-66710DDF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957E-B05B-74C2-F524-3FD4A550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158101" cy="4525963"/>
          </a:xfrm>
        </p:spPr>
        <p:txBody>
          <a:bodyPr/>
          <a:lstStyle/>
          <a:p>
            <a:r>
              <a:rPr lang="en-US" dirty="0"/>
              <a:t>Does the child have OME and needs antibiotics? Maybe PE tubes?</a:t>
            </a:r>
          </a:p>
          <a:p>
            <a:endParaRPr lang="en-US" dirty="0"/>
          </a:p>
          <a:p>
            <a:r>
              <a:rPr lang="en-US" dirty="0"/>
              <a:t>Does the child need a cochlear implant?</a:t>
            </a:r>
          </a:p>
        </p:txBody>
      </p:sp>
    </p:spTree>
    <p:extLst>
      <p:ext uri="{BB962C8B-B14F-4D97-AF65-F5344CB8AC3E}">
        <p14:creationId xmlns:p14="http://schemas.microsoft.com/office/powerpoint/2010/main" val="3848576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CDFA-AB3B-352B-AC4B-FAAA0838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 the schools…**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60A6-C518-FC4D-9749-FE7897FD8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647632" cy="4351338"/>
          </a:xfrm>
        </p:spPr>
        <p:txBody>
          <a:bodyPr>
            <a:normAutofit/>
          </a:bodyPr>
          <a:lstStyle/>
          <a:p>
            <a:r>
              <a:rPr lang="en-US" dirty="0"/>
              <a:t>Frequently there is a DHOH specialist to support DHOH students</a:t>
            </a:r>
          </a:p>
          <a:p>
            <a:endParaRPr lang="en-US" dirty="0"/>
          </a:p>
          <a:p>
            <a:r>
              <a:rPr lang="en-US" dirty="0"/>
              <a:t>The SLP’s main role is to conduct speech and language therapy to address speech and/or language disorders</a:t>
            </a:r>
          </a:p>
        </p:txBody>
      </p:sp>
    </p:spTree>
    <p:extLst>
      <p:ext uri="{BB962C8B-B14F-4D97-AF65-F5344CB8AC3E}">
        <p14:creationId xmlns:p14="http://schemas.microsoft.com/office/powerpoint/2010/main" val="16305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C940-2464-5E18-2FFD-0B6A3F02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1466-9AA5-94B1-2457-516EEE4B7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56997"/>
            <a:ext cx="11218506" cy="4969168"/>
          </a:xfrm>
        </p:spPr>
        <p:txBody>
          <a:bodyPr/>
          <a:lstStyle/>
          <a:p>
            <a:r>
              <a:rPr lang="en-US" dirty="0"/>
              <a:t>I. Anatomy and Physiology of the Hearing Mechanism</a:t>
            </a:r>
          </a:p>
          <a:p>
            <a:r>
              <a:rPr lang="en-US" dirty="0"/>
              <a:t>II. General Facts About Hearing Loss</a:t>
            </a:r>
          </a:p>
          <a:p>
            <a:r>
              <a:rPr lang="en-US" dirty="0"/>
              <a:t>III. Conductive Hearing Loss</a:t>
            </a:r>
          </a:p>
          <a:p>
            <a:r>
              <a:rPr lang="en-US" dirty="0"/>
              <a:t>IV. Auditory Nervous System Impairments</a:t>
            </a:r>
          </a:p>
          <a:p>
            <a:r>
              <a:rPr lang="en-US" dirty="0"/>
              <a:t>V. Hearing Loss and Disorders of the Inner Ear</a:t>
            </a:r>
          </a:p>
          <a:p>
            <a:r>
              <a:rPr lang="en-US" dirty="0"/>
              <a:t>VI. Communication Disorders of Individuals who are D/HOH</a:t>
            </a:r>
          </a:p>
          <a:p>
            <a:r>
              <a:rPr lang="en-US" dirty="0"/>
              <a:t>VII. How to Protect our Hearing</a:t>
            </a:r>
          </a:p>
          <a:p>
            <a:r>
              <a:rPr lang="en-US" dirty="0"/>
              <a:t>VIII. Hearing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B518-215E-B9F5-0037-42605A47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I. ANATOMY AND PHYSIOLOGY OF THE HEARING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22B6-7525-1174-9BB6-CA74AE83D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Outer 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0D51-DE1A-F407-300E-5D5411261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333287"/>
            <a:ext cx="11317480" cy="5792878"/>
          </a:xfrm>
        </p:spPr>
        <p:txBody>
          <a:bodyPr/>
          <a:lstStyle/>
          <a:p>
            <a:r>
              <a:rPr lang="en-US" dirty="0"/>
              <a:t>External ear canal is a narrow tube leading from an opening in the skull to the tympanic membrane (eardrum)**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04414-0FBC-BE29-19B0-8CE35C821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78" y="1837258"/>
            <a:ext cx="7598711" cy="46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5129-A8E7-1573-DBDC-73A4CA8B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1" y="444381"/>
            <a:ext cx="5579413" cy="56817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tympanic membrane** separates the ear canal from the middle ear</a:t>
            </a:r>
          </a:p>
          <a:p>
            <a:endParaRPr lang="en-US" dirty="0"/>
          </a:p>
          <a:p>
            <a:r>
              <a:rPr lang="en-US" dirty="0"/>
              <a:t>It transmits sound waves or vibrations into the middle 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2137D-C6B6-5EA0-5AC0-DFCFB1DF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355" y="4179359"/>
            <a:ext cx="2922154" cy="2678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E815A3-D4A0-4F2A-66CC-0864BF87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00" y="0"/>
            <a:ext cx="3740727" cy="39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D1C4-A121-0E95-ECBC-720135D6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88" y="274638"/>
            <a:ext cx="10744912" cy="383388"/>
          </a:xfrm>
        </p:spPr>
        <p:txBody>
          <a:bodyPr>
            <a:normAutofit fontScale="90000"/>
          </a:bodyPr>
          <a:lstStyle/>
          <a:p>
            <a:r>
              <a:rPr lang="en-US" dirty="0"/>
              <a:t>B. Middle 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47AE-08AD-7A8B-D6F3-CD1A3C58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9" y="1042587"/>
            <a:ext cx="11112381" cy="508357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E27D-8C27-9FF3-F444-E9541F03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Ossicles of middle ear: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116BFF-25B8-F382-9AA8-83CA72ECA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361" y="1392238"/>
            <a:ext cx="5341530" cy="3464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7A5F6-DDFB-2A98-A5A5-B01C025CB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6044"/>
            <a:ext cx="59436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376</TotalTime>
  <Words>1179</Words>
  <Application>Microsoft Office PowerPoint</Application>
  <PresentationFormat>Widescreen</PresentationFormat>
  <Paragraphs>172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Google Sans</vt:lpstr>
      <vt:lpstr>Office Theme</vt:lpstr>
      <vt:lpstr>ANATOMY AND PHYSIOLOGY AND TYPES AND CAUSES OF HEARING LOSS</vt:lpstr>
      <vt:lpstr>Outline</vt:lpstr>
      <vt:lpstr>Youtube video:</vt:lpstr>
      <vt:lpstr>Rather than the term “hearing impaired”**</vt:lpstr>
      <vt:lpstr>I. ANATOMY AND PHYSIOLOGY OF THE HEARING MECHANISM</vt:lpstr>
      <vt:lpstr>PowerPoint Presentation</vt:lpstr>
      <vt:lpstr>PowerPoint Presentation</vt:lpstr>
      <vt:lpstr>B. Middle Ear</vt:lpstr>
      <vt:lpstr>Ossicles of middle ear:</vt:lpstr>
      <vt:lpstr>The ossicles:</vt:lpstr>
      <vt:lpstr>Eustachian tubes:**</vt:lpstr>
      <vt:lpstr>The Eustachian tubes:</vt:lpstr>
      <vt:lpstr>C. Inner Ear**</vt:lpstr>
      <vt:lpstr>Hair cells of the cochlea:</vt:lpstr>
      <vt:lpstr>Process:</vt:lpstr>
      <vt:lpstr>D. Vestibular Mechanism**</vt:lpstr>
      <vt:lpstr>PowerPoint Presentation</vt:lpstr>
      <vt:lpstr>Vestibular system can become confused:</vt:lpstr>
      <vt:lpstr>II. GENERAL FACTS ABOUT HEARING LOSS**</vt:lpstr>
      <vt:lpstr>III. CONDUCTIVE HEARING LOSS**</vt:lpstr>
      <vt:lpstr>Middle ear infections—otitis media with effusion:</vt:lpstr>
      <vt:lpstr>Middle ear infections…</vt:lpstr>
      <vt:lpstr>In OME…**</vt:lpstr>
      <vt:lpstr>The child may…</vt:lpstr>
      <vt:lpstr>With OME…</vt:lpstr>
      <vt:lpstr>Surgical management:**</vt:lpstr>
      <vt:lpstr>PowerPoint Presentation</vt:lpstr>
      <vt:lpstr>IV. AUDITORY NERVOUS SYSTEM IMPAIRMENTS**</vt:lpstr>
      <vt:lpstr>Acoustic neuroma:</vt:lpstr>
      <vt:lpstr>V. HEARING LOSS AND DISORDERS OF THE INNER EAR (cochlea)</vt:lpstr>
      <vt:lpstr>Other causes of hearing loss include:**</vt:lpstr>
      <vt:lpstr>Today:**</vt:lpstr>
      <vt:lpstr>Noise-induced hearing loss…</vt:lpstr>
      <vt:lpstr>PowerPoint Presentation</vt:lpstr>
      <vt:lpstr>Reflection</vt:lpstr>
      <vt:lpstr>PowerPoint Presentation</vt:lpstr>
      <vt:lpstr>PowerPoint Presentation</vt:lpstr>
      <vt:lpstr>VI. COMMUNICATION DISORDERS OF INDIVIDUALS WHO ARE D/HOH**</vt:lpstr>
      <vt:lpstr>High frequency loss is the most common and impacts ability to hear these sounds:</vt:lpstr>
      <vt:lpstr>PowerPoint Presentation</vt:lpstr>
      <vt:lpstr>In certain circumstances, there may be challenges with:</vt:lpstr>
      <vt:lpstr>I’m deaf, but I probably speak more languages than you do: **</vt:lpstr>
      <vt:lpstr>VII. HOW TO PROTECT OUR HEARING**</vt:lpstr>
      <vt:lpstr>We can also…</vt:lpstr>
      <vt:lpstr>VIII. HEARING TESTING</vt:lpstr>
      <vt:lpstr>For example:**</vt:lpstr>
      <vt:lpstr>In the schools…**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Roseberry-Mckibbin, Celeste</dc:creator>
  <cp:lastModifiedBy>Roseberry-Mckibbin, Celeste</cp:lastModifiedBy>
  <cp:revision>44</cp:revision>
  <dcterms:created xsi:type="dcterms:W3CDTF">2023-06-23T22:30:56Z</dcterms:created>
  <dcterms:modified xsi:type="dcterms:W3CDTF">2023-09-19T23:59:36Z</dcterms:modified>
</cp:coreProperties>
</file>