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9" r:id="rId4"/>
    <p:sldId id="260" r:id="rId5"/>
    <p:sldId id="258" r:id="rId6"/>
    <p:sldId id="261" r:id="rId7"/>
    <p:sldId id="262" r:id="rId8"/>
    <p:sldId id="279" r:id="rId9"/>
    <p:sldId id="280" r:id="rId10"/>
    <p:sldId id="263" r:id="rId11"/>
    <p:sldId id="264" r:id="rId12"/>
    <p:sldId id="265" r:id="rId13"/>
    <p:sldId id="276" r:id="rId14"/>
    <p:sldId id="277" r:id="rId15"/>
    <p:sldId id="270" r:id="rId16"/>
    <p:sldId id="271" r:id="rId17"/>
    <p:sldId id="272" r:id="rId18"/>
    <p:sldId id="274" r:id="rId19"/>
    <p:sldId id="266" r:id="rId20"/>
    <p:sldId id="267" r:id="rId21"/>
    <p:sldId id="268" r:id="rId22"/>
    <p:sldId id="269" r:id="rId23"/>
    <p:sldId id="281" r:id="rId24"/>
    <p:sldId id="275" r:id="rId25"/>
    <p:sldId id="278" r:id="rId26"/>
    <p:sldId id="282" r:id="rId27"/>
    <p:sldId id="273" r:id="rId28"/>
    <p:sldId id="47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120"/>
      </p:cViewPr>
      <p:guideLst/>
    </p:cSldViewPr>
  </p:slideViewPr>
  <p:notesTextViewPr>
    <p:cViewPr>
      <p:scale>
        <a:sx n="1" d="1"/>
        <a:sy n="1" d="1"/>
      </p:scale>
      <p:origin x="0" y="0"/>
    </p:cViewPr>
  </p:notesTextViewPr>
  <p:sorterViewPr>
    <p:cViewPr varScale="1">
      <p:scale>
        <a:sx n="100" d="100"/>
        <a:sy n="100" d="100"/>
      </p:scale>
      <p:origin x="0" y="-41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4F4B59-74BB-4513-9647-5AD7D51146C8}"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0B8EA-B725-4E60-BB30-ABDC86542FBD}" type="slidenum">
              <a:rPr lang="en-US" smtClean="0"/>
              <a:t>‹#›</a:t>
            </a:fld>
            <a:endParaRPr lang="en-US"/>
          </a:p>
        </p:txBody>
      </p:sp>
    </p:spTree>
    <p:extLst>
      <p:ext uri="{BB962C8B-B14F-4D97-AF65-F5344CB8AC3E}">
        <p14:creationId xmlns:p14="http://schemas.microsoft.com/office/powerpoint/2010/main" val="4039199352"/>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1912B8-0AEC-4014-B74D-389FD5557226}"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E242F-3496-4D5A-AFD6-7A841AEBD9F4}" type="slidenum">
              <a:rPr lang="en-US" smtClean="0"/>
              <a:t>‹#›</a:t>
            </a:fld>
            <a:endParaRPr lang="en-US"/>
          </a:p>
        </p:txBody>
      </p:sp>
    </p:spTree>
    <p:extLst>
      <p:ext uri="{BB962C8B-B14F-4D97-AF65-F5344CB8AC3E}">
        <p14:creationId xmlns:p14="http://schemas.microsoft.com/office/powerpoint/2010/main" val="2436755754"/>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1912B8-0AEC-4014-B74D-389FD5557226}"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E242F-3496-4D5A-AFD6-7A841AEBD9F4}" type="slidenum">
              <a:rPr lang="en-US" smtClean="0"/>
              <a:t>‹#›</a:t>
            </a:fld>
            <a:endParaRPr lang="en-US"/>
          </a:p>
        </p:txBody>
      </p:sp>
    </p:spTree>
    <p:extLst>
      <p:ext uri="{BB962C8B-B14F-4D97-AF65-F5344CB8AC3E}">
        <p14:creationId xmlns:p14="http://schemas.microsoft.com/office/powerpoint/2010/main" val="295161964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1912B8-0AEC-4014-B74D-389FD5557226}"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E242F-3496-4D5A-AFD6-7A841AEBD9F4}" type="slidenum">
              <a:rPr lang="en-US" smtClean="0"/>
              <a:t>‹#›</a:t>
            </a:fld>
            <a:endParaRPr lang="en-US"/>
          </a:p>
        </p:txBody>
      </p:sp>
    </p:spTree>
    <p:extLst>
      <p:ext uri="{BB962C8B-B14F-4D97-AF65-F5344CB8AC3E}">
        <p14:creationId xmlns:p14="http://schemas.microsoft.com/office/powerpoint/2010/main" val="430115012"/>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1912B8-0AEC-4014-B74D-389FD5557226}"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E242F-3496-4D5A-AFD6-7A841AEBD9F4}" type="slidenum">
              <a:rPr lang="en-US" smtClean="0"/>
              <a:t>‹#›</a:t>
            </a:fld>
            <a:endParaRPr lang="en-US"/>
          </a:p>
        </p:txBody>
      </p:sp>
    </p:spTree>
    <p:extLst>
      <p:ext uri="{BB962C8B-B14F-4D97-AF65-F5344CB8AC3E}">
        <p14:creationId xmlns:p14="http://schemas.microsoft.com/office/powerpoint/2010/main" val="146230070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1912B8-0AEC-4014-B74D-389FD5557226}"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E242F-3496-4D5A-AFD6-7A841AEBD9F4}" type="slidenum">
              <a:rPr lang="en-US" smtClean="0"/>
              <a:t>‹#›</a:t>
            </a:fld>
            <a:endParaRPr lang="en-US"/>
          </a:p>
        </p:txBody>
      </p:sp>
    </p:spTree>
    <p:extLst>
      <p:ext uri="{BB962C8B-B14F-4D97-AF65-F5344CB8AC3E}">
        <p14:creationId xmlns:p14="http://schemas.microsoft.com/office/powerpoint/2010/main" val="159858024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1912B8-0AEC-4014-B74D-389FD5557226}" type="datetimeFigureOut">
              <a:rPr lang="en-US" smtClean="0"/>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AE242F-3496-4D5A-AFD6-7A841AEBD9F4}" type="slidenum">
              <a:rPr lang="en-US" smtClean="0"/>
              <a:t>‹#›</a:t>
            </a:fld>
            <a:endParaRPr lang="en-US"/>
          </a:p>
        </p:txBody>
      </p:sp>
    </p:spTree>
    <p:extLst>
      <p:ext uri="{BB962C8B-B14F-4D97-AF65-F5344CB8AC3E}">
        <p14:creationId xmlns:p14="http://schemas.microsoft.com/office/powerpoint/2010/main" val="52137316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1912B8-0AEC-4014-B74D-389FD5557226}" type="datetimeFigureOut">
              <a:rPr lang="en-US" smtClean="0"/>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AE242F-3496-4D5A-AFD6-7A841AEBD9F4}" type="slidenum">
              <a:rPr lang="en-US" smtClean="0"/>
              <a:t>‹#›</a:t>
            </a:fld>
            <a:endParaRPr lang="en-US"/>
          </a:p>
        </p:txBody>
      </p:sp>
    </p:spTree>
    <p:extLst>
      <p:ext uri="{BB962C8B-B14F-4D97-AF65-F5344CB8AC3E}">
        <p14:creationId xmlns:p14="http://schemas.microsoft.com/office/powerpoint/2010/main" val="195178203"/>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912B8-0AEC-4014-B74D-389FD5557226}" type="datetimeFigureOut">
              <a:rPr lang="en-US" smtClean="0"/>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AE242F-3496-4D5A-AFD6-7A841AEBD9F4}" type="slidenum">
              <a:rPr lang="en-US" smtClean="0"/>
              <a:t>‹#›</a:t>
            </a:fld>
            <a:endParaRPr lang="en-US"/>
          </a:p>
        </p:txBody>
      </p:sp>
    </p:spTree>
    <p:extLst>
      <p:ext uri="{BB962C8B-B14F-4D97-AF65-F5344CB8AC3E}">
        <p14:creationId xmlns:p14="http://schemas.microsoft.com/office/powerpoint/2010/main" val="283404399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1912B8-0AEC-4014-B74D-389FD5557226}"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E242F-3496-4D5A-AFD6-7A841AEBD9F4}" type="slidenum">
              <a:rPr lang="en-US" smtClean="0"/>
              <a:t>‹#›</a:t>
            </a:fld>
            <a:endParaRPr lang="en-US"/>
          </a:p>
        </p:txBody>
      </p:sp>
    </p:spTree>
    <p:extLst>
      <p:ext uri="{BB962C8B-B14F-4D97-AF65-F5344CB8AC3E}">
        <p14:creationId xmlns:p14="http://schemas.microsoft.com/office/powerpoint/2010/main" val="365951146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1912B8-0AEC-4014-B74D-389FD5557226}"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E242F-3496-4D5A-AFD6-7A841AEBD9F4}" type="slidenum">
              <a:rPr lang="en-US" smtClean="0"/>
              <a:t>‹#›</a:t>
            </a:fld>
            <a:endParaRPr lang="en-US"/>
          </a:p>
        </p:txBody>
      </p:sp>
    </p:spTree>
    <p:extLst>
      <p:ext uri="{BB962C8B-B14F-4D97-AF65-F5344CB8AC3E}">
        <p14:creationId xmlns:p14="http://schemas.microsoft.com/office/powerpoint/2010/main" val="3775376769"/>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912B8-0AEC-4014-B74D-389FD5557226}" type="datetimeFigureOut">
              <a:rPr lang="en-US" smtClean="0"/>
              <a:t>5/21/2024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E242F-3496-4D5A-AFD6-7A841AEBD9F4}" type="slidenum">
              <a:rPr lang="en-US" smtClean="0"/>
              <a:t>‹#›</a:t>
            </a:fld>
            <a:endParaRPr lang="en-US"/>
          </a:p>
        </p:txBody>
      </p:sp>
    </p:spTree>
    <p:extLst>
      <p:ext uri="{BB962C8B-B14F-4D97-AF65-F5344CB8AC3E}">
        <p14:creationId xmlns:p14="http://schemas.microsoft.com/office/powerpoint/2010/main" val="355918606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B223-A219-02F9-CF6F-A9CCE42B4A16}"/>
              </a:ext>
            </a:extLst>
          </p:cNvPr>
          <p:cNvSpPr>
            <a:spLocks noGrp="1"/>
          </p:cNvSpPr>
          <p:nvPr>
            <p:ph type="ctrTitle"/>
          </p:nvPr>
        </p:nvSpPr>
        <p:spPr/>
        <p:txBody>
          <a:bodyPr>
            <a:normAutofit fontScale="90000"/>
          </a:bodyPr>
          <a:lstStyle/>
          <a:p>
            <a:r>
              <a:rPr lang="en-US" dirty="0"/>
              <a:t>ESSENTIAL COUNSELING PRINCIPLES AND SKILLS </a:t>
            </a:r>
            <a:r>
              <a:rPr lang="en-US"/>
              <a:t>FOR SLPS AND AUDIOLOGISTS</a:t>
            </a:r>
            <a:endParaRPr lang="en-US" dirty="0"/>
          </a:p>
        </p:txBody>
      </p:sp>
      <p:sp>
        <p:nvSpPr>
          <p:cNvPr id="3" name="Subtitle 2">
            <a:extLst>
              <a:ext uri="{FF2B5EF4-FFF2-40B4-BE49-F238E27FC236}">
                <a16:creationId xmlns:a16="http://schemas.microsoft.com/office/drawing/2014/main" id="{00490B3E-B522-A934-5D76-3161F56B3CF5}"/>
              </a:ext>
            </a:extLst>
          </p:cNvPr>
          <p:cNvSpPr>
            <a:spLocks noGrp="1"/>
          </p:cNvSpPr>
          <p:nvPr>
            <p:ph type="subTitle" idx="1"/>
          </p:nvPr>
        </p:nvSpPr>
        <p:spPr/>
        <p:txBody>
          <a:bodyPr/>
          <a:lstStyle/>
          <a:p>
            <a:r>
              <a:rPr lang="en-US" dirty="0"/>
              <a:t>Chapter 21</a:t>
            </a:r>
          </a:p>
        </p:txBody>
      </p:sp>
    </p:spTree>
    <p:extLst>
      <p:ext uri="{BB962C8B-B14F-4D97-AF65-F5344CB8AC3E}">
        <p14:creationId xmlns:p14="http://schemas.microsoft.com/office/powerpoint/2010/main" val="4057622345"/>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6B75F-7F65-4E75-E5EE-D94DB62A66E6}"/>
              </a:ext>
            </a:extLst>
          </p:cNvPr>
          <p:cNvSpPr>
            <a:spLocks noGrp="1"/>
          </p:cNvSpPr>
          <p:nvPr>
            <p:ph type="title"/>
          </p:nvPr>
        </p:nvSpPr>
        <p:spPr/>
        <p:txBody>
          <a:bodyPr/>
          <a:lstStyle/>
          <a:p>
            <a:r>
              <a:rPr lang="en-US" dirty="0"/>
              <a:t>III. BOUNDARIES AND SCOPE OF PRACTICE</a:t>
            </a:r>
          </a:p>
        </p:txBody>
      </p:sp>
      <p:sp>
        <p:nvSpPr>
          <p:cNvPr id="3" name="Content Placeholder 2">
            <a:extLst>
              <a:ext uri="{FF2B5EF4-FFF2-40B4-BE49-F238E27FC236}">
                <a16:creationId xmlns:a16="http://schemas.microsoft.com/office/drawing/2014/main" id="{71DF59E3-2570-CFC9-669B-6705691F498B}"/>
              </a:ext>
            </a:extLst>
          </p:cNvPr>
          <p:cNvSpPr>
            <a:spLocks noGrp="1"/>
          </p:cNvSpPr>
          <p:nvPr>
            <p:ph idx="1"/>
          </p:nvPr>
        </p:nvSpPr>
        <p:spPr/>
        <p:txBody>
          <a:bodyPr/>
          <a:lstStyle/>
          <a:p>
            <a:r>
              <a:rPr lang="en-US" dirty="0"/>
              <a:t>A. Within Our Boundaries</a:t>
            </a:r>
          </a:p>
          <a:p>
            <a:endParaRPr lang="en-US" dirty="0"/>
          </a:p>
        </p:txBody>
      </p:sp>
    </p:spTree>
    <p:extLst>
      <p:ext uri="{BB962C8B-B14F-4D97-AF65-F5344CB8AC3E}">
        <p14:creationId xmlns:p14="http://schemas.microsoft.com/office/powerpoint/2010/main" val="2756341672"/>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7897-7721-5E26-52EA-ADD752BDA725}"/>
              </a:ext>
            </a:extLst>
          </p:cNvPr>
          <p:cNvSpPr>
            <a:spLocks noGrp="1"/>
          </p:cNvSpPr>
          <p:nvPr>
            <p:ph type="title"/>
          </p:nvPr>
        </p:nvSpPr>
        <p:spPr/>
        <p:txBody>
          <a:bodyPr/>
          <a:lstStyle/>
          <a:p>
            <a:r>
              <a:rPr lang="en-US" dirty="0"/>
              <a:t>Within our boundaries (continued)**</a:t>
            </a:r>
          </a:p>
        </p:txBody>
      </p:sp>
      <p:sp>
        <p:nvSpPr>
          <p:cNvPr id="3" name="Content Placeholder 2">
            <a:extLst>
              <a:ext uri="{FF2B5EF4-FFF2-40B4-BE49-F238E27FC236}">
                <a16:creationId xmlns:a16="http://schemas.microsoft.com/office/drawing/2014/main" id="{0B414ACE-27E5-D702-8452-2A625D0042F7}"/>
              </a:ext>
            </a:extLst>
          </p:cNvPr>
          <p:cNvSpPr>
            <a:spLocks noGrp="1"/>
          </p:cNvSpPr>
          <p:nvPr>
            <p:ph idx="1"/>
          </p:nvPr>
        </p:nvSpPr>
        <p:spPr/>
        <p:txBody>
          <a:bodyPr/>
          <a:lstStyle/>
          <a:p>
            <a:r>
              <a:rPr lang="en-US" dirty="0"/>
              <a:t>Interviewing the client and family</a:t>
            </a:r>
          </a:p>
          <a:p>
            <a:endParaRPr lang="en-US" dirty="0"/>
          </a:p>
          <a:p>
            <a:r>
              <a:rPr lang="en-US" dirty="0"/>
              <a:t>Presenting the diagnosis of a communication disorder</a:t>
            </a:r>
          </a:p>
          <a:p>
            <a:endParaRPr lang="en-US" dirty="0"/>
          </a:p>
          <a:p>
            <a:r>
              <a:rPr lang="en-US" dirty="0"/>
              <a:t>Working with the patient’s and family’s reaction to the diagnosis</a:t>
            </a:r>
          </a:p>
          <a:p>
            <a:r>
              <a:rPr lang="en-US" dirty="0"/>
              <a:t>Making treatment recommendations and suggestions for family carryover at home</a:t>
            </a:r>
          </a:p>
          <a:p>
            <a:endParaRPr lang="en-US" dirty="0"/>
          </a:p>
          <a:p>
            <a:endParaRPr lang="en-US" dirty="0"/>
          </a:p>
          <a:p>
            <a:endParaRPr lang="en-US" dirty="0"/>
          </a:p>
        </p:txBody>
      </p:sp>
    </p:spTree>
    <p:extLst>
      <p:ext uri="{BB962C8B-B14F-4D97-AF65-F5344CB8AC3E}">
        <p14:creationId xmlns:p14="http://schemas.microsoft.com/office/powerpoint/2010/main" val="3945140295"/>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1D6F-DDDD-8FD9-E91A-E3EDB493C7A1}"/>
              </a:ext>
            </a:extLst>
          </p:cNvPr>
          <p:cNvSpPr>
            <a:spLocks noGrp="1"/>
          </p:cNvSpPr>
          <p:nvPr>
            <p:ph type="title"/>
          </p:nvPr>
        </p:nvSpPr>
        <p:spPr>
          <a:xfrm>
            <a:off x="720436" y="295275"/>
            <a:ext cx="10944516" cy="425161"/>
          </a:xfrm>
        </p:spPr>
        <p:txBody>
          <a:bodyPr>
            <a:normAutofit fontScale="90000"/>
          </a:bodyPr>
          <a:lstStyle/>
          <a:p>
            <a:r>
              <a:rPr lang="en-US" sz="3200" dirty="0"/>
              <a:t>B. Outside our Boundaries—Refer to Appropriate Professionals</a:t>
            </a:r>
          </a:p>
        </p:txBody>
      </p:sp>
      <p:sp>
        <p:nvSpPr>
          <p:cNvPr id="3" name="Content Placeholder 2">
            <a:extLst>
              <a:ext uri="{FF2B5EF4-FFF2-40B4-BE49-F238E27FC236}">
                <a16:creationId xmlns:a16="http://schemas.microsoft.com/office/drawing/2014/main" id="{4BE088FF-CDCA-626E-D41C-626455810699}"/>
              </a:ext>
            </a:extLst>
          </p:cNvPr>
          <p:cNvSpPr>
            <a:spLocks noGrp="1"/>
          </p:cNvSpPr>
          <p:nvPr>
            <p:ph idx="1"/>
          </p:nvPr>
        </p:nvSpPr>
        <p:spPr>
          <a:xfrm>
            <a:off x="489527" y="840509"/>
            <a:ext cx="11175425" cy="5720629"/>
          </a:xfrm>
        </p:spPr>
        <p:txBody>
          <a:bodyPr/>
          <a:lstStyle/>
          <a:p>
            <a:r>
              <a:rPr lang="en-US" dirty="0"/>
              <a:t>Suicidal ideation</a:t>
            </a:r>
          </a:p>
          <a:p>
            <a:endParaRPr lang="en-US" sz="1000" dirty="0"/>
          </a:p>
          <a:p>
            <a:r>
              <a:rPr lang="en-US" dirty="0"/>
              <a:t>Chemical dependence</a:t>
            </a:r>
          </a:p>
          <a:p>
            <a:endParaRPr lang="en-US" sz="900" dirty="0"/>
          </a:p>
          <a:p>
            <a:r>
              <a:rPr lang="en-US" dirty="0"/>
              <a:t>Abuse</a:t>
            </a:r>
          </a:p>
          <a:p>
            <a:endParaRPr lang="en-US" sz="1000" dirty="0"/>
          </a:p>
          <a:p>
            <a:r>
              <a:rPr lang="en-US" dirty="0"/>
              <a:t>Marital problems</a:t>
            </a:r>
          </a:p>
          <a:p>
            <a:endParaRPr lang="en-US" sz="900" dirty="0"/>
          </a:p>
          <a:p>
            <a:r>
              <a:rPr lang="en-US" dirty="0"/>
              <a:t>Personality/character disorders</a:t>
            </a:r>
          </a:p>
          <a:p>
            <a:endParaRPr lang="en-US" sz="800" dirty="0"/>
          </a:p>
          <a:p>
            <a:r>
              <a:rPr lang="en-US" dirty="0"/>
              <a:t>Legal conflicts</a:t>
            </a:r>
          </a:p>
          <a:p>
            <a:endParaRPr lang="en-US" sz="1050" dirty="0"/>
          </a:p>
          <a:p>
            <a:r>
              <a:rPr lang="en-US" dirty="0"/>
              <a:t>Chronic depression</a:t>
            </a:r>
          </a:p>
        </p:txBody>
      </p:sp>
      <p:pic>
        <p:nvPicPr>
          <p:cNvPr id="4" name="Picture 3">
            <a:extLst>
              <a:ext uri="{FF2B5EF4-FFF2-40B4-BE49-F238E27FC236}">
                <a16:creationId xmlns:a16="http://schemas.microsoft.com/office/drawing/2014/main" id="{81AFB3C7-17A6-9285-9B37-BB2723D0A40D}"/>
              </a:ext>
            </a:extLst>
          </p:cNvPr>
          <p:cNvPicPr>
            <a:picLocks noChangeAspect="1"/>
          </p:cNvPicPr>
          <p:nvPr/>
        </p:nvPicPr>
        <p:blipFill>
          <a:blip r:embed="rId2"/>
          <a:stretch>
            <a:fillRect/>
          </a:stretch>
        </p:blipFill>
        <p:spPr>
          <a:xfrm>
            <a:off x="7315111" y="1500188"/>
            <a:ext cx="3714750" cy="2667000"/>
          </a:xfrm>
          <a:prstGeom prst="rect">
            <a:avLst/>
          </a:prstGeom>
        </p:spPr>
      </p:pic>
    </p:spTree>
    <p:extLst>
      <p:ext uri="{BB962C8B-B14F-4D97-AF65-F5344CB8AC3E}">
        <p14:creationId xmlns:p14="http://schemas.microsoft.com/office/powerpoint/2010/main" val="26924716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B2E4-3DE8-2CC5-0CA9-27F90A8D6609}"/>
              </a:ext>
            </a:extLst>
          </p:cNvPr>
          <p:cNvSpPr>
            <a:spLocks noGrp="1"/>
          </p:cNvSpPr>
          <p:nvPr>
            <p:ph type="title"/>
          </p:nvPr>
        </p:nvSpPr>
        <p:spPr/>
        <p:txBody>
          <a:bodyPr/>
          <a:lstStyle/>
          <a:p>
            <a:r>
              <a:rPr lang="en-US" dirty="0"/>
              <a:t>IV. TYPES OF QUESTIONS**</a:t>
            </a:r>
          </a:p>
        </p:txBody>
      </p:sp>
      <p:sp>
        <p:nvSpPr>
          <p:cNvPr id="3" name="Content Placeholder 2">
            <a:extLst>
              <a:ext uri="{FF2B5EF4-FFF2-40B4-BE49-F238E27FC236}">
                <a16:creationId xmlns:a16="http://schemas.microsoft.com/office/drawing/2014/main" id="{4F9EE8DC-7E6F-3C22-E72F-3E3DF181ADCA}"/>
              </a:ext>
            </a:extLst>
          </p:cNvPr>
          <p:cNvSpPr>
            <a:spLocks noGrp="1"/>
          </p:cNvSpPr>
          <p:nvPr>
            <p:ph idx="1"/>
          </p:nvPr>
        </p:nvSpPr>
        <p:spPr/>
        <p:txBody>
          <a:bodyPr/>
          <a:lstStyle/>
          <a:p>
            <a:r>
              <a:rPr lang="en-US" dirty="0"/>
              <a:t>Closed questions—usually at beginning of the interview (Where do you work? How many people are in your family?)—there is a specific answer</a:t>
            </a:r>
          </a:p>
          <a:p>
            <a:endParaRPr lang="en-US" dirty="0"/>
          </a:p>
          <a:p>
            <a:r>
              <a:rPr lang="en-US" dirty="0"/>
              <a:t>Open-ended questions—don’t elicit a specific response. “You shared that you don’t wear your hearing aid much. How do you feel about that?”</a:t>
            </a:r>
          </a:p>
        </p:txBody>
      </p:sp>
    </p:spTree>
    <p:extLst>
      <p:ext uri="{BB962C8B-B14F-4D97-AF65-F5344CB8AC3E}">
        <p14:creationId xmlns:p14="http://schemas.microsoft.com/office/powerpoint/2010/main" val="1690200932"/>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B03886-DFE3-7AB8-BC87-5D98C51CAEA8}"/>
              </a:ext>
            </a:extLst>
          </p:cNvPr>
          <p:cNvSpPr>
            <a:spLocks noGrp="1"/>
          </p:cNvSpPr>
          <p:nvPr>
            <p:ph idx="1"/>
          </p:nvPr>
        </p:nvSpPr>
        <p:spPr>
          <a:xfrm>
            <a:off x="683663" y="273465"/>
            <a:ext cx="9661063" cy="6287673"/>
          </a:xfrm>
        </p:spPr>
        <p:txBody>
          <a:bodyPr/>
          <a:lstStyle/>
          <a:p>
            <a:r>
              <a:rPr lang="en-US" dirty="0"/>
              <a:t>Counter questions—”How much longer does my son need to keep seeing you for speech?” Me: “Are you satisfied with his progress? What do you think?”</a:t>
            </a:r>
          </a:p>
          <a:p>
            <a:endParaRPr lang="en-US" dirty="0"/>
          </a:p>
          <a:p>
            <a:r>
              <a:rPr lang="en-US" dirty="0"/>
              <a:t>Clarification questions: “Your partner said __, but you’re telling me ___. Can you help me understand?”</a:t>
            </a:r>
          </a:p>
          <a:p>
            <a:endParaRPr lang="en-US" dirty="0"/>
          </a:p>
          <a:p>
            <a:r>
              <a:rPr lang="en-US" dirty="0"/>
              <a:t>Funneling questions go from general to specific—helpful when people are being vague and general</a:t>
            </a:r>
          </a:p>
        </p:txBody>
      </p:sp>
      <p:pic>
        <p:nvPicPr>
          <p:cNvPr id="4" name="Picture 3">
            <a:extLst>
              <a:ext uri="{FF2B5EF4-FFF2-40B4-BE49-F238E27FC236}">
                <a16:creationId xmlns:a16="http://schemas.microsoft.com/office/drawing/2014/main" id="{0C88837B-144D-7DA6-5D5B-FB65318E71FF}"/>
              </a:ext>
            </a:extLst>
          </p:cNvPr>
          <p:cNvPicPr>
            <a:picLocks noChangeAspect="1"/>
          </p:cNvPicPr>
          <p:nvPr/>
        </p:nvPicPr>
        <p:blipFill>
          <a:blip r:embed="rId2"/>
          <a:stretch>
            <a:fillRect/>
          </a:stretch>
        </p:blipFill>
        <p:spPr>
          <a:xfrm>
            <a:off x="10269445" y="74921"/>
            <a:ext cx="1922555" cy="1922555"/>
          </a:xfrm>
          <a:prstGeom prst="rect">
            <a:avLst/>
          </a:prstGeom>
        </p:spPr>
      </p:pic>
    </p:spTree>
    <p:extLst>
      <p:ext uri="{BB962C8B-B14F-4D97-AF65-F5344CB8AC3E}">
        <p14:creationId xmlns:p14="http://schemas.microsoft.com/office/powerpoint/2010/main" val="13372229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0007-E3A8-DB57-2E3B-1CDA93365D80}"/>
              </a:ext>
            </a:extLst>
          </p:cNvPr>
          <p:cNvSpPr>
            <a:spLocks noGrp="1"/>
          </p:cNvSpPr>
          <p:nvPr>
            <p:ph type="title"/>
          </p:nvPr>
        </p:nvSpPr>
        <p:spPr/>
        <p:txBody>
          <a:bodyPr/>
          <a:lstStyle/>
          <a:p>
            <a:r>
              <a:rPr lang="en-US" dirty="0"/>
              <a:t>V. PERSONAL QUALITIES OF EFFECTIVE HELPERS**</a:t>
            </a:r>
          </a:p>
        </p:txBody>
      </p:sp>
      <p:sp>
        <p:nvSpPr>
          <p:cNvPr id="3" name="Content Placeholder 2">
            <a:extLst>
              <a:ext uri="{FF2B5EF4-FFF2-40B4-BE49-F238E27FC236}">
                <a16:creationId xmlns:a16="http://schemas.microsoft.com/office/drawing/2014/main" id="{8D14E69D-4766-C59F-E28A-B3AF976A0121}"/>
              </a:ext>
            </a:extLst>
          </p:cNvPr>
          <p:cNvSpPr>
            <a:spLocks noGrp="1"/>
          </p:cNvSpPr>
          <p:nvPr>
            <p:ph idx="1"/>
          </p:nvPr>
        </p:nvSpPr>
        <p:spPr/>
        <p:txBody>
          <a:bodyPr/>
          <a:lstStyle/>
          <a:p>
            <a:r>
              <a:rPr lang="en-US" dirty="0"/>
              <a:t>1. Has unconditional positive regard for the client—be respectful, accepting, and nonjudgmental (may be challenging if they are quite different from us)</a:t>
            </a:r>
          </a:p>
          <a:p>
            <a:endParaRPr lang="en-US" dirty="0"/>
          </a:p>
          <a:p>
            <a:r>
              <a:rPr lang="en-US" dirty="0"/>
              <a:t>2. Shows empathetic understanding—grasping the client’s subjective perspective</a:t>
            </a:r>
          </a:p>
          <a:p>
            <a:endParaRPr lang="en-US" dirty="0"/>
          </a:p>
          <a:p>
            <a:r>
              <a:rPr lang="en-US" dirty="0"/>
              <a:t>3. Flexibility</a:t>
            </a:r>
          </a:p>
        </p:txBody>
      </p:sp>
    </p:spTree>
    <p:extLst>
      <p:ext uri="{BB962C8B-B14F-4D97-AF65-F5344CB8AC3E}">
        <p14:creationId xmlns:p14="http://schemas.microsoft.com/office/powerpoint/2010/main" val="653311654"/>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E3477-2808-3F90-9E34-660882052296}"/>
              </a:ext>
            </a:extLst>
          </p:cNvPr>
          <p:cNvSpPr>
            <a:spLocks noGrp="1"/>
          </p:cNvSpPr>
          <p:nvPr>
            <p:ph type="title"/>
          </p:nvPr>
        </p:nvSpPr>
        <p:spPr>
          <a:xfrm>
            <a:off x="504203" y="295275"/>
            <a:ext cx="11160750" cy="508030"/>
          </a:xfrm>
        </p:spPr>
        <p:txBody>
          <a:bodyPr>
            <a:normAutofit fontScale="90000"/>
          </a:bodyPr>
          <a:lstStyle/>
          <a:p>
            <a:r>
              <a:rPr lang="en-US" sz="3200" dirty="0"/>
              <a:t>Personal qualities of effective helpers continued:**</a:t>
            </a:r>
          </a:p>
        </p:txBody>
      </p:sp>
      <p:sp>
        <p:nvSpPr>
          <p:cNvPr id="3" name="Content Placeholder 2">
            <a:extLst>
              <a:ext uri="{FF2B5EF4-FFF2-40B4-BE49-F238E27FC236}">
                <a16:creationId xmlns:a16="http://schemas.microsoft.com/office/drawing/2014/main" id="{7A4F0863-A816-816F-6B85-C5FA3EE75843}"/>
              </a:ext>
            </a:extLst>
          </p:cNvPr>
          <p:cNvSpPr>
            <a:spLocks noGrp="1"/>
          </p:cNvSpPr>
          <p:nvPr>
            <p:ph idx="1"/>
          </p:nvPr>
        </p:nvSpPr>
        <p:spPr>
          <a:xfrm>
            <a:off x="623843" y="905854"/>
            <a:ext cx="11041109" cy="5655284"/>
          </a:xfrm>
        </p:spPr>
        <p:txBody>
          <a:bodyPr/>
          <a:lstStyle/>
          <a:p>
            <a:r>
              <a:rPr lang="en-US" dirty="0"/>
              <a:t>3. Is congruent—genuine—in touch with their own feelings</a:t>
            </a:r>
          </a:p>
          <a:p>
            <a:endParaRPr lang="en-US" dirty="0"/>
          </a:p>
          <a:p>
            <a:r>
              <a:rPr lang="en-US" dirty="0"/>
              <a:t>Words and body language match</a:t>
            </a:r>
          </a:p>
          <a:p>
            <a:endParaRPr lang="en-US" dirty="0"/>
          </a:p>
          <a:p>
            <a:r>
              <a:rPr lang="en-US" dirty="0"/>
              <a:t>An example of incongruence: smiling as we tell someone we are sorry that they had a car accident and now have TBI</a:t>
            </a:r>
          </a:p>
        </p:txBody>
      </p:sp>
    </p:spTree>
    <p:extLst>
      <p:ext uri="{BB962C8B-B14F-4D97-AF65-F5344CB8AC3E}">
        <p14:creationId xmlns:p14="http://schemas.microsoft.com/office/powerpoint/2010/main" val="2985439411"/>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5749-A5EB-B005-CE9F-3E72313489FB}"/>
              </a:ext>
            </a:extLst>
          </p:cNvPr>
          <p:cNvSpPr>
            <a:spLocks noGrp="1"/>
          </p:cNvSpPr>
          <p:nvPr>
            <p:ph type="title"/>
          </p:nvPr>
        </p:nvSpPr>
        <p:spPr>
          <a:xfrm>
            <a:off x="529839" y="295275"/>
            <a:ext cx="11135113" cy="448209"/>
          </a:xfrm>
        </p:spPr>
        <p:txBody>
          <a:bodyPr>
            <a:normAutofit fontScale="90000"/>
          </a:bodyPr>
          <a:lstStyle/>
          <a:p>
            <a:r>
              <a:rPr lang="en-US" sz="3200" dirty="0"/>
              <a:t>Personal qualities:</a:t>
            </a:r>
          </a:p>
        </p:txBody>
      </p:sp>
      <p:sp>
        <p:nvSpPr>
          <p:cNvPr id="3" name="Content Placeholder 2">
            <a:extLst>
              <a:ext uri="{FF2B5EF4-FFF2-40B4-BE49-F238E27FC236}">
                <a16:creationId xmlns:a16="http://schemas.microsoft.com/office/drawing/2014/main" id="{EE6B5600-95F6-160E-C304-A7AF46D28DAF}"/>
              </a:ext>
            </a:extLst>
          </p:cNvPr>
          <p:cNvSpPr>
            <a:spLocks noGrp="1"/>
          </p:cNvSpPr>
          <p:nvPr>
            <p:ph idx="1"/>
          </p:nvPr>
        </p:nvSpPr>
        <p:spPr>
          <a:xfrm>
            <a:off x="529839" y="1016950"/>
            <a:ext cx="11135113" cy="5544188"/>
          </a:xfrm>
        </p:spPr>
        <p:txBody>
          <a:bodyPr/>
          <a:lstStyle/>
          <a:p>
            <a:r>
              <a:rPr lang="en-US" dirty="0"/>
              <a:t>Tolerance for ambiguity—ability to be OK with uncertainty</a:t>
            </a:r>
          </a:p>
          <a:p>
            <a:endParaRPr lang="en-US" dirty="0"/>
          </a:p>
          <a:p>
            <a:r>
              <a:rPr lang="en-US" dirty="0"/>
              <a:t>Continuing education to update skills</a:t>
            </a:r>
          </a:p>
          <a:p>
            <a:endParaRPr lang="en-US" dirty="0"/>
          </a:p>
          <a:p>
            <a:r>
              <a:rPr lang="en-US" dirty="0"/>
              <a:t>Patience</a:t>
            </a:r>
          </a:p>
          <a:p>
            <a:endParaRPr lang="en-US" dirty="0"/>
          </a:p>
          <a:p>
            <a:r>
              <a:rPr lang="en-US" dirty="0"/>
              <a:t>Encouraging attitude</a:t>
            </a:r>
          </a:p>
          <a:p>
            <a:endParaRPr lang="en-US" dirty="0"/>
          </a:p>
          <a:p>
            <a:r>
              <a:rPr lang="en-US" dirty="0"/>
              <a:t>Emotional stability</a:t>
            </a:r>
          </a:p>
          <a:p>
            <a:endParaRPr lang="en-US" dirty="0"/>
          </a:p>
          <a:p>
            <a:endParaRPr lang="en-US" dirty="0"/>
          </a:p>
        </p:txBody>
      </p:sp>
    </p:spTree>
    <p:extLst>
      <p:ext uri="{BB962C8B-B14F-4D97-AF65-F5344CB8AC3E}">
        <p14:creationId xmlns:p14="http://schemas.microsoft.com/office/powerpoint/2010/main" val="33256175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75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75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ircle(in)">
                                      <p:cBhvr>
                                        <p:cTn id="27" dur="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26A9-40A7-8F87-1906-512870619F48}"/>
              </a:ext>
            </a:extLst>
          </p:cNvPr>
          <p:cNvSpPr>
            <a:spLocks noGrp="1"/>
          </p:cNvSpPr>
          <p:nvPr>
            <p:ph type="title"/>
          </p:nvPr>
        </p:nvSpPr>
        <p:spPr>
          <a:xfrm>
            <a:off x="760576" y="295275"/>
            <a:ext cx="10904376" cy="584942"/>
          </a:xfrm>
        </p:spPr>
        <p:txBody>
          <a:bodyPr/>
          <a:lstStyle/>
          <a:p>
            <a:r>
              <a:rPr lang="en-US" sz="3200" dirty="0"/>
              <a:t>VI. FOUNDATIONAL COUNSELING SKILLS</a:t>
            </a:r>
          </a:p>
        </p:txBody>
      </p:sp>
      <p:sp>
        <p:nvSpPr>
          <p:cNvPr id="3" name="Content Placeholder 2">
            <a:extLst>
              <a:ext uri="{FF2B5EF4-FFF2-40B4-BE49-F238E27FC236}">
                <a16:creationId xmlns:a16="http://schemas.microsoft.com/office/drawing/2014/main" id="{A4A96489-062F-3E2D-2A3A-8B9B0E9B049C}"/>
              </a:ext>
            </a:extLst>
          </p:cNvPr>
          <p:cNvSpPr>
            <a:spLocks noGrp="1"/>
          </p:cNvSpPr>
          <p:nvPr>
            <p:ph idx="1"/>
          </p:nvPr>
        </p:nvSpPr>
        <p:spPr>
          <a:xfrm>
            <a:off x="546931" y="957129"/>
            <a:ext cx="11118021" cy="5604009"/>
          </a:xfrm>
        </p:spPr>
        <p:txBody>
          <a:bodyPr/>
          <a:lstStyle/>
          <a:p>
            <a:r>
              <a:rPr lang="en-US" dirty="0"/>
              <a:t>Focusing—active listening</a:t>
            </a:r>
          </a:p>
          <a:p>
            <a:endParaRPr lang="en-US" dirty="0"/>
          </a:p>
          <a:p>
            <a:r>
              <a:rPr lang="en-US" dirty="0"/>
              <a:t>Self awareness</a:t>
            </a:r>
          </a:p>
          <a:p>
            <a:endParaRPr lang="en-US" dirty="0"/>
          </a:p>
          <a:p>
            <a:r>
              <a:rPr lang="en-US" dirty="0"/>
              <a:t>Gathering information</a:t>
            </a:r>
          </a:p>
          <a:p>
            <a:endParaRPr lang="en-US" dirty="0"/>
          </a:p>
          <a:p>
            <a:r>
              <a:rPr lang="en-US" dirty="0"/>
              <a:t>Providing information</a:t>
            </a:r>
          </a:p>
          <a:p>
            <a:endParaRPr lang="en-US" dirty="0"/>
          </a:p>
          <a:p>
            <a:r>
              <a:rPr lang="en-US" dirty="0"/>
              <a:t>Promoting change</a:t>
            </a:r>
          </a:p>
        </p:txBody>
      </p:sp>
    </p:spTree>
    <p:extLst>
      <p:ext uri="{BB962C8B-B14F-4D97-AF65-F5344CB8AC3E}">
        <p14:creationId xmlns:p14="http://schemas.microsoft.com/office/powerpoint/2010/main" val="37889831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6A43-3635-69DF-EFA3-4B4D596081CE}"/>
              </a:ext>
            </a:extLst>
          </p:cNvPr>
          <p:cNvSpPr>
            <a:spLocks noGrp="1"/>
          </p:cNvSpPr>
          <p:nvPr>
            <p:ph type="title"/>
          </p:nvPr>
        </p:nvSpPr>
        <p:spPr>
          <a:xfrm>
            <a:off x="609601" y="295275"/>
            <a:ext cx="11055351" cy="465301"/>
          </a:xfrm>
        </p:spPr>
        <p:txBody>
          <a:bodyPr>
            <a:normAutofit fontScale="90000"/>
          </a:bodyPr>
          <a:lstStyle/>
          <a:p>
            <a:r>
              <a:rPr lang="en-US" sz="3200" dirty="0"/>
              <a:t>VII. HELPING CLIENTS CHANGE THEIR THINKING TO PROMOTE CHANGE**</a:t>
            </a:r>
          </a:p>
        </p:txBody>
      </p:sp>
      <p:sp>
        <p:nvSpPr>
          <p:cNvPr id="3" name="Content Placeholder 2">
            <a:extLst>
              <a:ext uri="{FF2B5EF4-FFF2-40B4-BE49-F238E27FC236}">
                <a16:creationId xmlns:a16="http://schemas.microsoft.com/office/drawing/2014/main" id="{3A28EE64-1AD5-F5EA-609B-9DB1E4CFE019}"/>
              </a:ext>
            </a:extLst>
          </p:cNvPr>
          <p:cNvSpPr>
            <a:spLocks noGrp="1"/>
          </p:cNvSpPr>
          <p:nvPr>
            <p:ph idx="1"/>
          </p:nvPr>
        </p:nvSpPr>
        <p:spPr>
          <a:xfrm>
            <a:off x="478565" y="880217"/>
            <a:ext cx="11186388" cy="5680921"/>
          </a:xfrm>
        </p:spPr>
        <p:txBody>
          <a:bodyPr/>
          <a:lstStyle/>
          <a:p>
            <a:r>
              <a:rPr lang="en-US" dirty="0"/>
              <a:t>The cognitive-behavioral theory of Albert Ellis focuses on the fact that our thoughts are key to our feelings</a:t>
            </a:r>
          </a:p>
          <a:p>
            <a:endParaRPr lang="en-US" dirty="0"/>
          </a:p>
          <a:p>
            <a:r>
              <a:rPr lang="en-US" dirty="0"/>
              <a:t>The key is the meaning that we attach to an event</a:t>
            </a:r>
          </a:p>
          <a:p>
            <a:endParaRPr lang="en-US" dirty="0"/>
          </a:p>
          <a:p>
            <a:r>
              <a:rPr lang="en-US" dirty="0"/>
              <a:t>For example, “I stutter so I can’t attract a loving partner and will be lonely for my whole life.”</a:t>
            </a:r>
          </a:p>
          <a:p>
            <a:endParaRPr lang="en-US" dirty="0"/>
          </a:p>
          <a:p>
            <a:r>
              <a:rPr lang="en-US" dirty="0"/>
              <a:t>“Because of my hearing loss, I can’t go to parties and have fun any more.”</a:t>
            </a:r>
          </a:p>
        </p:txBody>
      </p:sp>
    </p:spTree>
    <p:extLst>
      <p:ext uri="{BB962C8B-B14F-4D97-AF65-F5344CB8AC3E}">
        <p14:creationId xmlns:p14="http://schemas.microsoft.com/office/powerpoint/2010/main" val="281228852"/>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585FB-4AB2-CF8B-7473-E1C98E9D1A1D}"/>
              </a:ext>
            </a:extLst>
          </p:cNvPr>
          <p:cNvSpPr>
            <a:spLocks noGrp="1"/>
          </p:cNvSpPr>
          <p:nvPr>
            <p:ph type="title"/>
          </p:nvPr>
        </p:nvSpPr>
        <p:spPr/>
        <p:txBody>
          <a:bodyPr/>
          <a:lstStyle/>
          <a:p>
            <a:r>
              <a:rPr lang="en-US" dirty="0"/>
              <a:t>I. INTRODUCTION**</a:t>
            </a:r>
          </a:p>
        </p:txBody>
      </p:sp>
      <p:sp>
        <p:nvSpPr>
          <p:cNvPr id="3" name="Content Placeholder 2">
            <a:extLst>
              <a:ext uri="{FF2B5EF4-FFF2-40B4-BE49-F238E27FC236}">
                <a16:creationId xmlns:a16="http://schemas.microsoft.com/office/drawing/2014/main" id="{7904C331-1DCE-E376-13A8-715C297012EB}"/>
              </a:ext>
            </a:extLst>
          </p:cNvPr>
          <p:cNvSpPr>
            <a:spLocks noGrp="1"/>
          </p:cNvSpPr>
          <p:nvPr>
            <p:ph idx="1"/>
          </p:nvPr>
        </p:nvSpPr>
        <p:spPr/>
        <p:txBody>
          <a:bodyPr/>
          <a:lstStyle/>
          <a:p>
            <a:r>
              <a:rPr lang="en-US" dirty="0"/>
              <a:t>“I don’t do counseling. I am just an SLP/audiologist who treats speech, language, and hearing.”</a:t>
            </a:r>
          </a:p>
          <a:p>
            <a:endParaRPr lang="en-US" dirty="0"/>
          </a:p>
          <a:p>
            <a:r>
              <a:rPr lang="en-US" dirty="0"/>
              <a:t>My former students, especially in the hospitals: “I thought the counseling class was just fluff. But counseling is what I do every day and I wish I’d paid better attention.”</a:t>
            </a:r>
          </a:p>
        </p:txBody>
      </p:sp>
    </p:spTree>
    <p:extLst>
      <p:ext uri="{BB962C8B-B14F-4D97-AF65-F5344CB8AC3E}">
        <p14:creationId xmlns:p14="http://schemas.microsoft.com/office/powerpoint/2010/main" val="2779379547"/>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78E5-5396-CC92-6A8C-53294982504C}"/>
              </a:ext>
            </a:extLst>
          </p:cNvPr>
          <p:cNvSpPr>
            <a:spLocks noGrp="1"/>
          </p:cNvSpPr>
          <p:nvPr>
            <p:ph type="title"/>
          </p:nvPr>
        </p:nvSpPr>
        <p:spPr/>
        <p:txBody>
          <a:bodyPr/>
          <a:lstStyle/>
          <a:p>
            <a:r>
              <a:rPr lang="en-US" dirty="0"/>
              <a:t>\</a:t>
            </a:r>
          </a:p>
        </p:txBody>
      </p:sp>
      <p:sp>
        <p:nvSpPr>
          <p:cNvPr id="3" name="Content Placeholder 2">
            <a:extLst>
              <a:ext uri="{FF2B5EF4-FFF2-40B4-BE49-F238E27FC236}">
                <a16:creationId xmlns:a16="http://schemas.microsoft.com/office/drawing/2014/main" id="{0B15A341-0EAA-306D-C4F9-C737317875F3}"/>
              </a:ext>
            </a:extLst>
          </p:cNvPr>
          <p:cNvSpPr>
            <a:spLocks noGrp="1"/>
          </p:cNvSpPr>
          <p:nvPr>
            <p:ph idx="1"/>
          </p:nvPr>
        </p:nvSpPr>
        <p:spPr>
          <a:xfrm>
            <a:off x="527049" y="376015"/>
            <a:ext cx="11137904" cy="6185123"/>
          </a:xfrm>
        </p:spPr>
        <p:txBody>
          <a:bodyPr/>
          <a:lstStyle/>
          <a:p>
            <a:pPr marL="0" indent="0">
              <a:buNone/>
            </a:pPr>
            <a:r>
              <a:rPr lang="en-US" dirty="0"/>
              <a:t>Our job: help clients identify distorted thoughts with newer and more rational thoughts that lead to behavioral changes:</a:t>
            </a:r>
          </a:p>
          <a:p>
            <a:endParaRPr lang="en-US" dirty="0"/>
          </a:p>
          <a:p>
            <a:r>
              <a:rPr lang="en-US" dirty="0"/>
              <a:t>1) change client’s thinking</a:t>
            </a:r>
          </a:p>
          <a:p>
            <a:endParaRPr lang="en-US" dirty="0"/>
          </a:p>
          <a:p>
            <a:r>
              <a:rPr lang="en-US" dirty="0"/>
              <a:t>2)  change their belief system</a:t>
            </a:r>
          </a:p>
          <a:p>
            <a:endParaRPr lang="en-US" dirty="0"/>
          </a:p>
          <a:p>
            <a:r>
              <a:rPr lang="en-US" dirty="0"/>
              <a:t>3) change their behavior</a:t>
            </a:r>
          </a:p>
          <a:p>
            <a:r>
              <a:rPr lang="en-US" dirty="0"/>
              <a:t> </a:t>
            </a:r>
          </a:p>
        </p:txBody>
      </p:sp>
    </p:spTree>
    <p:extLst>
      <p:ext uri="{BB962C8B-B14F-4D97-AF65-F5344CB8AC3E}">
        <p14:creationId xmlns:p14="http://schemas.microsoft.com/office/powerpoint/2010/main" val="25533166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8F7E-F399-DEF2-B7E7-69E98C3A8314}"/>
              </a:ext>
            </a:extLst>
          </p:cNvPr>
          <p:cNvSpPr>
            <a:spLocks noGrp="1"/>
          </p:cNvSpPr>
          <p:nvPr>
            <p:ph type="title"/>
          </p:nvPr>
        </p:nvSpPr>
        <p:spPr>
          <a:xfrm>
            <a:off x="609601" y="295275"/>
            <a:ext cx="11055351" cy="798587"/>
          </a:xfrm>
        </p:spPr>
        <p:txBody>
          <a:bodyPr>
            <a:normAutofit fontScale="90000"/>
          </a:bodyPr>
          <a:lstStyle/>
          <a:p>
            <a:r>
              <a:rPr lang="en-US" sz="3200" dirty="0"/>
              <a:t>“I can’t go to parties and have fun any more because of my hearing loss”**</a:t>
            </a:r>
          </a:p>
        </p:txBody>
      </p:sp>
      <p:sp>
        <p:nvSpPr>
          <p:cNvPr id="3" name="Content Placeholder 2">
            <a:extLst>
              <a:ext uri="{FF2B5EF4-FFF2-40B4-BE49-F238E27FC236}">
                <a16:creationId xmlns:a16="http://schemas.microsoft.com/office/drawing/2014/main" id="{8948C8AE-95F2-62CD-6484-8221BC6EBF9A}"/>
              </a:ext>
            </a:extLst>
          </p:cNvPr>
          <p:cNvSpPr>
            <a:spLocks noGrp="1"/>
          </p:cNvSpPr>
          <p:nvPr>
            <p:ph idx="1"/>
          </p:nvPr>
        </p:nvSpPr>
        <p:spPr>
          <a:xfrm>
            <a:off x="609601" y="1316052"/>
            <a:ext cx="11055351" cy="5245086"/>
          </a:xfrm>
        </p:spPr>
        <p:txBody>
          <a:bodyPr/>
          <a:lstStyle/>
          <a:p>
            <a:r>
              <a:rPr lang="en-US" dirty="0"/>
              <a:t>1) help the client explore their thinking—”So it’s hard to hear at noisy parties. Does this mean you can’t have a conversation with anyone?”</a:t>
            </a:r>
          </a:p>
          <a:p>
            <a:endParaRPr lang="en-US" dirty="0"/>
          </a:p>
          <a:p>
            <a:r>
              <a:rPr lang="en-US" dirty="0"/>
              <a:t>2) Challenge the client to test the validity of their belief through experimentation—”Next time you go to a party, see if you can find a quiet corner and talk to someone.”</a:t>
            </a:r>
          </a:p>
        </p:txBody>
      </p:sp>
    </p:spTree>
    <p:extLst>
      <p:ext uri="{BB962C8B-B14F-4D97-AF65-F5344CB8AC3E}">
        <p14:creationId xmlns:p14="http://schemas.microsoft.com/office/powerpoint/2010/main" val="599903135"/>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89A9DB-9AEB-6BFF-4B8A-71C18C00F087}"/>
              </a:ext>
            </a:extLst>
          </p:cNvPr>
          <p:cNvSpPr>
            <a:spLocks noGrp="1"/>
          </p:cNvSpPr>
          <p:nvPr>
            <p:ph idx="1"/>
          </p:nvPr>
        </p:nvSpPr>
        <p:spPr>
          <a:xfrm>
            <a:off x="623843" y="299103"/>
            <a:ext cx="11041109" cy="6262035"/>
          </a:xfrm>
        </p:spPr>
        <p:txBody>
          <a:bodyPr/>
          <a:lstStyle/>
          <a:p>
            <a:r>
              <a:rPr lang="en-US" dirty="0"/>
              <a:t>3) Create a change in thinking through analyzing the** data gathered through experimentation. “What happened at the party?” Client: “I actually met a really nice person and we talked for quite a while.”</a:t>
            </a:r>
          </a:p>
          <a:p>
            <a:endParaRPr lang="en-US" dirty="0"/>
          </a:p>
          <a:p>
            <a:r>
              <a:rPr lang="en-US" dirty="0"/>
              <a:t>4) Create a change in the behavior based on the new positive evidence. “So you can go to parties and have fun. You just have to find quiet spaces where you can hear the other person well.”</a:t>
            </a:r>
          </a:p>
        </p:txBody>
      </p:sp>
    </p:spTree>
    <p:extLst>
      <p:ext uri="{BB962C8B-B14F-4D97-AF65-F5344CB8AC3E}">
        <p14:creationId xmlns:p14="http://schemas.microsoft.com/office/powerpoint/2010/main" val="3863769690"/>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7FC1-4ADD-FF16-998C-F2EC69DA2230}"/>
              </a:ext>
            </a:extLst>
          </p:cNvPr>
          <p:cNvSpPr>
            <a:spLocks noGrp="1"/>
          </p:cNvSpPr>
          <p:nvPr>
            <p:ph type="title"/>
          </p:nvPr>
        </p:nvSpPr>
        <p:spPr>
          <a:xfrm>
            <a:off x="609601" y="295275"/>
            <a:ext cx="11055351" cy="772949"/>
          </a:xfrm>
        </p:spPr>
        <p:txBody>
          <a:bodyPr>
            <a:normAutofit fontScale="90000"/>
          </a:bodyPr>
          <a:lstStyle/>
          <a:p>
            <a:r>
              <a:rPr lang="en-US" sz="3200" dirty="0"/>
              <a:t>VIII. REACTIONS AND EMOTIONS RELATED TO COMMUNICATION DISORDERS</a:t>
            </a:r>
          </a:p>
        </p:txBody>
      </p:sp>
      <p:sp>
        <p:nvSpPr>
          <p:cNvPr id="3" name="Content Placeholder 2">
            <a:extLst>
              <a:ext uri="{FF2B5EF4-FFF2-40B4-BE49-F238E27FC236}">
                <a16:creationId xmlns:a16="http://schemas.microsoft.com/office/drawing/2014/main" id="{72B4DD3E-D36E-7D2F-E232-DFAF91BB6CFB}"/>
              </a:ext>
            </a:extLst>
          </p:cNvPr>
          <p:cNvSpPr>
            <a:spLocks noGrp="1"/>
          </p:cNvSpPr>
          <p:nvPr>
            <p:ph idx="1"/>
          </p:nvPr>
        </p:nvSpPr>
        <p:spPr>
          <a:xfrm>
            <a:off x="609601" y="1290415"/>
            <a:ext cx="11055351" cy="5270723"/>
          </a:xfrm>
        </p:spPr>
        <p:txBody>
          <a:bodyPr/>
          <a:lstStyle/>
          <a:p>
            <a:r>
              <a:rPr lang="en-US" dirty="0"/>
              <a:t>Shock and disbelief, especially upon initial diagnoses</a:t>
            </a:r>
          </a:p>
          <a:p>
            <a:endParaRPr lang="en-US" sz="900" dirty="0"/>
          </a:p>
          <a:p>
            <a:r>
              <a:rPr lang="en-US" dirty="0"/>
              <a:t>Denial—people may become angry when confronted with the truth</a:t>
            </a:r>
          </a:p>
          <a:p>
            <a:endParaRPr lang="en-US" sz="1000" dirty="0"/>
          </a:p>
          <a:p>
            <a:r>
              <a:rPr lang="en-US" dirty="0"/>
              <a:t>Anger—clients and families may take it out on us</a:t>
            </a:r>
          </a:p>
          <a:p>
            <a:endParaRPr lang="en-US" sz="1000" dirty="0"/>
          </a:p>
          <a:p>
            <a:r>
              <a:rPr lang="en-US" dirty="0"/>
              <a:t>Grief—loss</a:t>
            </a:r>
          </a:p>
          <a:p>
            <a:r>
              <a:rPr lang="en-US" dirty="0"/>
              <a:t>Guilt—providing factual information helps</a:t>
            </a:r>
          </a:p>
          <a:p>
            <a:r>
              <a:rPr lang="en-US" dirty="0"/>
              <a:t>Anxiety—let people express it</a:t>
            </a:r>
          </a:p>
          <a:p>
            <a:endParaRPr lang="en-US" dirty="0"/>
          </a:p>
        </p:txBody>
      </p:sp>
    </p:spTree>
    <p:extLst>
      <p:ext uri="{BB962C8B-B14F-4D97-AF65-F5344CB8AC3E}">
        <p14:creationId xmlns:p14="http://schemas.microsoft.com/office/powerpoint/2010/main" val="24355167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75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heel(1)">
                                      <p:cBhvr>
                                        <p:cTn id="22" dur="75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heel(1)">
                                      <p:cBhvr>
                                        <p:cTn id="27" dur="75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heel(1)">
                                      <p:cBhvr>
                                        <p:cTn id="32" dur="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F3436-BFE4-02CE-EF4D-BE5458D17E1E}"/>
              </a:ext>
            </a:extLst>
          </p:cNvPr>
          <p:cNvSpPr>
            <a:spLocks noGrp="1"/>
          </p:cNvSpPr>
          <p:nvPr>
            <p:ph type="title"/>
          </p:nvPr>
        </p:nvSpPr>
        <p:spPr>
          <a:xfrm>
            <a:off x="609601" y="295275"/>
            <a:ext cx="11055351" cy="414026"/>
          </a:xfrm>
        </p:spPr>
        <p:txBody>
          <a:bodyPr>
            <a:normAutofit fontScale="90000"/>
          </a:bodyPr>
          <a:lstStyle/>
          <a:p>
            <a:r>
              <a:rPr lang="en-US" sz="3200" dirty="0"/>
              <a:t>Do not </a:t>
            </a:r>
            <a:r>
              <a:rPr lang="en-US" sz="3200"/>
              <a:t>say…</a:t>
            </a:r>
            <a:endParaRPr lang="en-US" sz="3200" dirty="0"/>
          </a:p>
        </p:txBody>
      </p:sp>
      <p:sp>
        <p:nvSpPr>
          <p:cNvPr id="3" name="Content Placeholder 2">
            <a:extLst>
              <a:ext uri="{FF2B5EF4-FFF2-40B4-BE49-F238E27FC236}">
                <a16:creationId xmlns:a16="http://schemas.microsoft.com/office/drawing/2014/main" id="{DE0E47CD-ECDA-B93C-DAA6-301C1863F8DA}"/>
              </a:ext>
            </a:extLst>
          </p:cNvPr>
          <p:cNvSpPr>
            <a:spLocks noGrp="1"/>
          </p:cNvSpPr>
          <p:nvPr>
            <p:ph idx="1"/>
          </p:nvPr>
        </p:nvSpPr>
        <p:spPr>
          <a:xfrm>
            <a:off x="538385" y="965675"/>
            <a:ext cx="11126567" cy="5595463"/>
          </a:xfrm>
        </p:spPr>
        <p:txBody>
          <a:bodyPr/>
          <a:lstStyle/>
          <a:p>
            <a:r>
              <a:rPr lang="en-US" dirty="0"/>
              <a:t>I understand just how you feel</a:t>
            </a:r>
          </a:p>
          <a:p>
            <a:endParaRPr lang="en-US" dirty="0"/>
          </a:p>
          <a:p>
            <a:r>
              <a:rPr lang="en-US" dirty="0"/>
              <a:t>__ is a survivor. They will come out of this better than ever. </a:t>
            </a:r>
          </a:p>
          <a:p>
            <a:endParaRPr lang="en-US" dirty="0"/>
          </a:p>
          <a:p>
            <a:r>
              <a:rPr lang="en-US" dirty="0"/>
              <a:t>I’m sure some good will come out of this</a:t>
            </a:r>
          </a:p>
        </p:txBody>
      </p:sp>
    </p:spTree>
    <p:extLst>
      <p:ext uri="{BB962C8B-B14F-4D97-AF65-F5344CB8AC3E}">
        <p14:creationId xmlns:p14="http://schemas.microsoft.com/office/powerpoint/2010/main" val="1524584432"/>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5A175-418E-A2C2-AAD4-7F9C1D4BFF49}"/>
              </a:ext>
            </a:extLst>
          </p:cNvPr>
          <p:cNvSpPr>
            <a:spLocks noGrp="1"/>
          </p:cNvSpPr>
          <p:nvPr>
            <p:ph type="title"/>
          </p:nvPr>
        </p:nvSpPr>
        <p:spPr/>
        <p:txBody>
          <a:bodyPr/>
          <a:lstStyle/>
          <a:p>
            <a:r>
              <a:rPr lang="en-US" dirty="0"/>
              <a:t>IX. NORMALIZING</a:t>
            </a:r>
          </a:p>
        </p:txBody>
      </p:sp>
      <p:sp>
        <p:nvSpPr>
          <p:cNvPr id="3" name="Content Placeholder 2">
            <a:extLst>
              <a:ext uri="{FF2B5EF4-FFF2-40B4-BE49-F238E27FC236}">
                <a16:creationId xmlns:a16="http://schemas.microsoft.com/office/drawing/2014/main" id="{6A0DA507-A78F-2989-3F31-213888A12CCD}"/>
              </a:ext>
            </a:extLst>
          </p:cNvPr>
          <p:cNvSpPr>
            <a:spLocks noGrp="1"/>
          </p:cNvSpPr>
          <p:nvPr>
            <p:ph idx="1"/>
          </p:nvPr>
        </p:nvSpPr>
        <p:spPr>
          <a:xfrm>
            <a:off x="609601" y="1154545"/>
            <a:ext cx="11055351" cy="5406593"/>
          </a:xfrm>
        </p:spPr>
        <p:txBody>
          <a:bodyPr/>
          <a:lstStyle/>
          <a:p>
            <a:r>
              <a:rPr lang="en-US" dirty="0"/>
              <a:t>SO important!</a:t>
            </a:r>
          </a:p>
          <a:p>
            <a:endParaRPr lang="en-US" dirty="0"/>
          </a:p>
          <a:p>
            <a:r>
              <a:rPr lang="en-US" dirty="0"/>
              <a:t>It’s totally normal for you to be furious with the guy who hit your daughter and now she has TBI.</a:t>
            </a:r>
          </a:p>
          <a:p>
            <a:endParaRPr lang="en-US" dirty="0"/>
          </a:p>
          <a:p>
            <a:r>
              <a:rPr lang="en-US" dirty="0"/>
              <a:t>So many parents of kids with autism feel overwhelmed—you are not alone.</a:t>
            </a:r>
          </a:p>
          <a:p>
            <a:endParaRPr lang="en-US" dirty="0"/>
          </a:p>
          <a:p>
            <a:r>
              <a:rPr lang="en-US" dirty="0"/>
              <a:t>Helps people not be ashamed of their reactions and feelings</a:t>
            </a:r>
          </a:p>
        </p:txBody>
      </p:sp>
    </p:spTree>
    <p:extLst>
      <p:ext uri="{BB962C8B-B14F-4D97-AF65-F5344CB8AC3E}">
        <p14:creationId xmlns:p14="http://schemas.microsoft.com/office/powerpoint/2010/main" val="40856365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75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BE58F-D281-F58C-A07B-079F228E2425}"/>
              </a:ext>
            </a:extLst>
          </p:cNvPr>
          <p:cNvSpPr>
            <a:spLocks noGrp="1"/>
          </p:cNvSpPr>
          <p:nvPr>
            <p:ph type="title"/>
          </p:nvPr>
        </p:nvSpPr>
        <p:spPr>
          <a:xfrm>
            <a:off x="717847" y="295275"/>
            <a:ext cx="10947105" cy="439663"/>
          </a:xfrm>
        </p:spPr>
        <p:txBody>
          <a:bodyPr>
            <a:normAutofit fontScale="90000"/>
          </a:bodyPr>
          <a:lstStyle/>
          <a:p>
            <a:r>
              <a:rPr lang="en-US" sz="3200" dirty="0"/>
              <a:t>X. BE AWARE OF DEFENSE MECHANISMS</a:t>
            </a:r>
          </a:p>
        </p:txBody>
      </p:sp>
      <p:sp>
        <p:nvSpPr>
          <p:cNvPr id="3" name="Content Placeholder 2">
            <a:extLst>
              <a:ext uri="{FF2B5EF4-FFF2-40B4-BE49-F238E27FC236}">
                <a16:creationId xmlns:a16="http://schemas.microsoft.com/office/drawing/2014/main" id="{159EF449-3CF6-408B-147E-CE93C1119010}"/>
              </a:ext>
            </a:extLst>
          </p:cNvPr>
          <p:cNvSpPr>
            <a:spLocks noGrp="1"/>
          </p:cNvSpPr>
          <p:nvPr>
            <p:ph idx="1"/>
          </p:nvPr>
        </p:nvSpPr>
        <p:spPr>
          <a:xfrm>
            <a:off x="555477" y="982766"/>
            <a:ext cx="11109475" cy="5578372"/>
          </a:xfrm>
        </p:spPr>
        <p:txBody>
          <a:bodyPr/>
          <a:lstStyle/>
          <a:p>
            <a:pPr marL="0" indent="0">
              <a:buNone/>
            </a:pPr>
            <a:r>
              <a:rPr lang="en-US" dirty="0"/>
              <a:t>Rationalization—logical but untrue explanation</a:t>
            </a:r>
          </a:p>
          <a:p>
            <a:pPr marL="0" indent="0">
              <a:buNone/>
            </a:pPr>
            <a:endParaRPr lang="en-US" dirty="0"/>
          </a:p>
          <a:p>
            <a:pPr marL="0" indent="0">
              <a:buNone/>
            </a:pPr>
            <a:r>
              <a:rPr lang="en-US" dirty="0"/>
              <a:t>Projection—Clients attribute their own thoughts and emotions to someone else</a:t>
            </a:r>
          </a:p>
          <a:p>
            <a:pPr marL="0" indent="0">
              <a:buNone/>
            </a:pPr>
            <a:endParaRPr lang="en-US" dirty="0"/>
          </a:p>
          <a:p>
            <a:pPr marL="0" indent="0">
              <a:buNone/>
            </a:pPr>
            <a:r>
              <a:rPr lang="en-US" dirty="0"/>
              <a:t>Suppression—clients keep their thoughts and feelings highly controlled—typical in some cultures</a:t>
            </a:r>
          </a:p>
        </p:txBody>
      </p:sp>
    </p:spTree>
    <p:extLst>
      <p:ext uri="{BB962C8B-B14F-4D97-AF65-F5344CB8AC3E}">
        <p14:creationId xmlns:p14="http://schemas.microsoft.com/office/powerpoint/2010/main" val="38916274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E9C7-75BB-3DD1-0985-376B5336E57C}"/>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6D8A757E-CA6D-EBA0-CF10-CC3F260357C9}"/>
              </a:ext>
            </a:extLst>
          </p:cNvPr>
          <p:cNvSpPr>
            <a:spLocks noGrp="1"/>
          </p:cNvSpPr>
          <p:nvPr>
            <p:ph idx="1"/>
          </p:nvPr>
        </p:nvSpPr>
        <p:spPr/>
        <p:txBody>
          <a:bodyPr/>
          <a:lstStyle/>
          <a:p>
            <a:r>
              <a:rPr lang="en-US" dirty="0"/>
              <a:t>Write down 3 ways that you can take care of yourself so you will be at your best for your clients. Provide 1 sentence of explanation about each one.</a:t>
            </a:r>
          </a:p>
          <a:p>
            <a:endParaRPr lang="en-US" dirty="0"/>
          </a:p>
          <a:p>
            <a:r>
              <a:rPr lang="en-US" dirty="0"/>
              <a:t>For example: exercise, going to church</a:t>
            </a:r>
          </a:p>
        </p:txBody>
      </p:sp>
    </p:spTree>
    <p:extLst>
      <p:ext uri="{BB962C8B-B14F-4D97-AF65-F5344CB8AC3E}">
        <p14:creationId xmlns:p14="http://schemas.microsoft.com/office/powerpoint/2010/main" val="3533753321"/>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Title 1">
            <a:extLst>
              <a:ext uri="{FF2B5EF4-FFF2-40B4-BE49-F238E27FC236}">
                <a16:creationId xmlns:a16="http://schemas.microsoft.com/office/drawing/2014/main" id="{8E18C3E6-C922-4129-BE05-186F5862D567}"/>
              </a:ext>
            </a:extLst>
          </p:cNvPr>
          <p:cNvSpPr>
            <a:spLocks noGrp="1"/>
          </p:cNvSpPr>
          <p:nvPr>
            <p:ph type="title"/>
          </p:nvPr>
        </p:nvSpPr>
        <p:spPr>
          <a:xfrm>
            <a:off x="1524000" y="-76200"/>
            <a:ext cx="7658100" cy="569913"/>
          </a:xfrm>
        </p:spPr>
        <p:txBody>
          <a:bodyPr/>
          <a:lstStyle/>
          <a:p>
            <a:r>
              <a:rPr lang="en-US" altLang="en-US" sz="2700"/>
              <a:t>From Rogelio on Facebook…</a:t>
            </a:r>
          </a:p>
        </p:txBody>
      </p:sp>
      <p:sp>
        <p:nvSpPr>
          <p:cNvPr id="626691" name="Content Placeholder 2">
            <a:extLst>
              <a:ext uri="{FF2B5EF4-FFF2-40B4-BE49-F238E27FC236}">
                <a16:creationId xmlns:a16="http://schemas.microsoft.com/office/drawing/2014/main" id="{5B203951-3B25-40A0-A995-664174AA591A}"/>
              </a:ext>
            </a:extLst>
          </p:cNvPr>
          <p:cNvSpPr>
            <a:spLocks noGrp="1"/>
          </p:cNvSpPr>
          <p:nvPr>
            <p:ph idx="1"/>
          </p:nvPr>
        </p:nvSpPr>
        <p:spPr>
          <a:xfrm>
            <a:off x="6646863" y="381000"/>
            <a:ext cx="4771210" cy="5334000"/>
          </a:xfrm>
        </p:spPr>
        <p:txBody>
          <a:bodyPr/>
          <a:lstStyle/>
          <a:p>
            <a:r>
              <a:rPr lang="en-US" altLang="en-US" dirty="0"/>
              <a:t>You inspired me with your kind words and gentle soul. I wanted to thank you for the work you have done for me and my little brother. You were there to help lift us up. A true inspiration. I will always remember you….</a:t>
            </a:r>
          </a:p>
        </p:txBody>
      </p:sp>
      <p:pic>
        <p:nvPicPr>
          <p:cNvPr id="626692" name="Picture 2" descr="😊">
            <a:extLst>
              <a:ext uri="{FF2B5EF4-FFF2-40B4-BE49-F238E27FC236}">
                <a16:creationId xmlns:a16="http://schemas.microsoft.com/office/drawing/2014/main" id="{C5461E80-8477-4AA4-8FA0-BA040F11D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3813" y="79375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6693" name="Picture 5" descr="A paper with writing on it&#10;&#10;Description automatically generated">
            <a:extLst>
              <a:ext uri="{FF2B5EF4-FFF2-40B4-BE49-F238E27FC236}">
                <a16:creationId xmlns:a16="http://schemas.microsoft.com/office/drawing/2014/main" id="{0121C5AC-35B3-42FB-B314-95ECE9693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688" y="598488"/>
            <a:ext cx="5008562"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F89047E2-072F-4E2F-BB00-A62FBB6FEF46}"/>
              </a:ext>
            </a:extLst>
          </p:cNvPr>
          <p:cNvSpPr/>
          <p:nvPr/>
        </p:nvSpPr>
        <p:spPr>
          <a:xfrm>
            <a:off x="2971800" y="1752601"/>
            <a:ext cx="2266950" cy="49371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9B503848-D000-4FD9-AAB0-5E7819BFEBB6}"/>
              </a:ext>
            </a:extLst>
          </p:cNvPr>
          <p:cNvSpPr/>
          <p:nvPr/>
        </p:nvSpPr>
        <p:spPr>
          <a:xfrm>
            <a:off x="4838700" y="2971800"/>
            <a:ext cx="400050" cy="1143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26696" name="Picture 8">
            <a:extLst>
              <a:ext uri="{FF2B5EF4-FFF2-40B4-BE49-F238E27FC236}">
                <a16:creationId xmlns:a16="http://schemas.microsoft.com/office/drawing/2014/main" id="{5F29FD36-57C2-45AE-A419-D8378BCA15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1091">
            <a:off x="4154489" y="3035300"/>
            <a:ext cx="2460625"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8BD6-C8DD-61B0-AC1F-07EDBD62D8C1}"/>
              </a:ext>
            </a:extLst>
          </p:cNvPr>
          <p:cNvSpPr>
            <a:spLocks noGrp="1"/>
          </p:cNvSpPr>
          <p:nvPr>
            <p:ph type="title"/>
          </p:nvPr>
        </p:nvSpPr>
        <p:spPr>
          <a:xfrm>
            <a:off x="743484" y="295275"/>
            <a:ext cx="10921468" cy="414026"/>
          </a:xfrm>
        </p:spPr>
        <p:txBody>
          <a:bodyPr>
            <a:normAutofit fontScale="90000"/>
          </a:bodyPr>
          <a:lstStyle/>
          <a:p>
            <a:r>
              <a:rPr lang="en-US" sz="3200" dirty="0"/>
              <a:t>When a person has a communication disorder….</a:t>
            </a:r>
          </a:p>
        </p:txBody>
      </p:sp>
      <p:sp>
        <p:nvSpPr>
          <p:cNvPr id="3" name="Content Placeholder 2">
            <a:extLst>
              <a:ext uri="{FF2B5EF4-FFF2-40B4-BE49-F238E27FC236}">
                <a16:creationId xmlns:a16="http://schemas.microsoft.com/office/drawing/2014/main" id="{CDE96678-C4E8-52BC-D2D6-AE3F3693FF3B}"/>
              </a:ext>
            </a:extLst>
          </p:cNvPr>
          <p:cNvSpPr>
            <a:spLocks noGrp="1"/>
          </p:cNvSpPr>
          <p:nvPr>
            <p:ph idx="1"/>
          </p:nvPr>
        </p:nvSpPr>
        <p:spPr>
          <a:xfrm>
            <a:off x="555477" y="846034"/>
            <a:ext cx="11109475" cy="5715104"/>
          </a:xfrm>
        </p:spPr>
        <p:txBody>
          <a:bodyPr/>
          <a:lstStyle/>
          <a:p>
            <a:r>
              <a:rPr lang="en-US" dirty="0"/>
              <a:t>They and their families need support in managing the emotions that come with it</a:t>
            </a:r>
          </a:p>
          <a:p>
            <a:endParaRPr lang="en-US" dirty="0"/>
          </a:p>
          <a:p>
            <a:r>
              <a:rPr lang="en-US" dirty="0"/>
              <a:t>We help clients and families adjust to and cope with feelings about a disorder or situation</a:t>
            </a:r>
          </a:p>
          <a:p>
            <a:endParaRPr lang="en-US" dirty="0"/>
          </a:p>
        </p:txBody>
      </p:sp>
    </p:spTree>
    <p:extLst>
      <p:ext uri="{BB962C8B-B14F-4D97-AF65-F5344CB8AC3E}">
        <p14:creationId xmlns:p14="http://schemas.microsoft.com/office/powerpoint/2010/main" val="19241289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DB5DE4-52DF-06F1-8DD8-3A1FF44B7114}"/>
              </a:ext>
            </a:extLst>
          </p:cNvPr>
          <p:cNvSpPr>
            <a:spLocks noGrp="1"/>
          </p:cNvSpPr>
          <p:nvPr>
            <p:ph idx="1"/>
          </p:nvPr>
        </p:nvSpPr>
        <p:spPr>
          <a:xfrm>
            <a:off x="470019" y="333286"/>
            <a:ext cx="11194933" cy="6227852"/>
          </a:xfrm>
        </p:spPr>
        <p:txBody>
          <a:bodyPr/>
          <a:lstStyle/>
          <a:p>
            <a:r>
              <a:rPr lang="en-US" dirty="0"/>
              <a:t>Counseling is a process of engagement between 2 people</a:t>
            </a:r>
          </a:p>
          <a:p>
            <a:endParaRPr lang="en-US" dirty="0"/>
          </a:p>
          <a:p>
            <a:r>
              <a:rPr lang="en-US" dirty="0"/>
              <a:t>Both will change through this process </a:t>
            </a:r>
          </a:p>
          <a:p>
            <a:endParaRPr lang="en-US" dirty="0"/>
          </a:p>
          <a:p>
            <a:r>
              <a:rPr lang="en-US" dirty="0"/>
              <a:t>We develop a deeper understanding of other people and ourselves</a:t>
            </a:r>
          </a:p>
          <a:p>
            <a:endParaRPr lang="en-US" dirty="0"/>
          </a:p>
        </p:txBody>
      </p:sp>
    </p:spTree>
    <p:extLst>
      <p:ext uri="{BB962C8B-B14F-4D97-AF65-F5344CB8AC3E}">
        <p14:creationId xmlns:p14="http://schemas.microsoft.com/office/powerpoint/2010/main" val="42845873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9C008-9878-6DCF-534E-E1B0129B7801}"/>
              </a:ext>
            </a:extLst>
          </p:cNvPr>
          <p:cNvSpPr>
            <a:spLocks noGrp="1"/>
          </p:cNvSpPr>
          <p:nvPr>
            <p:ph type="title"/>
          </p:nvPr>
        </p:nvSpPr>
        <p:spPr>
          <a:xfrm>
            <a:off x="880217" y="295275"/>
            <a:ext cx="10784735" cy="431118"/>
          </a:xfrm>
        </p:spPr>
        <p:txBody>
          <a:bodyPr>
            <a:normAutofit fontScale="90000"/>
          </a:bodyPr>
          <a:lstStyle/>
          <a:p>
            <a:r>
              <a:rPr lang="en-US" dirty="0"/>
              <a:t>Our job is to:</a:t>
            </a:r>
          </a:p>
        </p:txBody>
      </p:sp>
      <p:sp>
        <p:nvSpPr>
          <p:cNvPr id="3" name="Content Placeholder 2">
            <a:extLst>
              <a:ext uri="{FF2B5EF4-FFF2-40B4-BE49-F238E27FC236}">
                <a16:creationId xmlns:a16="http://schemas.microsoft.com/office/drawing/2014/main" id="{B4607845-55E0-5544-4450-89C540348CCB}"/>
              </a:ext>
            </a:extLst>
          </p:cNvPr>
          <p:cNvSpPr>
            <a:spLocks noGrp="1"/>
          </p:cNvSpPr>
          <p:nvPr>
            <p:ph idx="1"/>
          </p:nvPr>
        </p:nvSpPr>
        <p:spPr>
          <a:xfrm>
            <a:off x="410199" y="922946"/>
            <a:ext cx="11254754" cy="5638192"/>
          </a:xfrm>
        </p:spPr>
        <p:txBody>
          <a:bodyPr/>
          <a:lstStyle/>
          <a:p>
            <a:endParaRPr lang="en-US" dirty="0"/>
          </a:p>
        </p:txBody>
      </p:sp>
    </p:spTree>
    <p:extLst>
      <p:ext uri="{BB962C8B-B14F-4D97-AF65-F5344CB8AC3E}">
        <p14:creationId xmlns:p14="http://schemas.microsoft.com/office/powerpoint/2010/main" val="180478544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D8D15-19E0-4B45-9FF2-14E51EB94E65}"/>
              </a:ext>
            </a:extLst>
          </p:cNvPr>
          <p:cNvSpPr>
            <a:spLocks noGrp="1"/>
          </p:cNvSpPr>
          <p:nvPr>
            <p:ph type="title"/>
          </p:nvPr>
        </p:nvSpPr>
        <p:spPr/>
        <p:txBody>
          <a:bodyPr/>
          <a:lstStyle/>
          <a:p>
            <a:r>
              <a:rPr lang="en-US" dirty="0"/>
              <a:t>We also need to:</a:t>
            </a:r>
          </a:p>
        </p:txBody>
      </p:sp>
      <p:sp>
        <p:nvSpPr>
          <p:cNvPr id="3" name="Content Placeholder 2">
            <a:extLst>
              <a:ext uri="{FF2B5EF4-FFF2-40B4-BE49-F238E27FC236}">
                <a16:creationId xmlns:a16="http://schemas.microsoft.com/office/drawing/2014/main" id="{5FB55041-757E-0AA7-DEF7-9E43512F84FD}"/>
              </a:ext>
            </a:extLst>
          </p:cNvPr>
          <p:cNvSpPr>
            <a:spLocks noGrp="1"/>
          </p:cNvSpPr>
          <p:nvPr>
            <p:ph idx="1"/>
          </p:nvPr>
        </p:nvSpPr>
        <p:spPr/>
        <p:txBody>
          <a:bodyPr/>
          <a:lstStyle/>
          <a:p>
            <a:r>
              <a:rPr lang="en-US" dirty="0"/>
              <a:t>Provide support—ideally, peer groups of people who are in the same situation</a:t>
            </a:r>
          </a:p>
          <a:p>
            <a:endParaRPr lang="en-US" dirty="0"/>
          </a:p>
          <a:p>
            <a:r>
              <a:rPr lang="en-US" dirty="0"/>
              <a:t>Discuss negative emotions and thoughts related to the communication disorder</a:t>
            </a:r>
          </a:p>
          <a:p>
            <a:endParaRPr lang="en-US" dirty="0"/>
          </a:p>
          <a:p>
            <a:endParaRPr lang="en-US" dirty="0"/>
          </a:p>
        </p:txBody>
      </p:sp>
    </p:spTree>
    <p:extLst>
      <p:ext uri="{BB962C8B-B14F-4D97-AF65-F5344CB8AC3E}">
        <p14:creationId xmlns:p14="http://schemas.microsoft.com/office/powerpoint/2010/main" val="25281001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0EA8-B436-E5CD-0E96-B506D9A27A3A}"/>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EDE2B7C7-CEC1-AF0B-8141-C64E749BE1C1}"/>
              </a:ext>
            </a:extLst>
          </p:cNvPr>
          <p:cNvSpPr>
            <a:spLocks noGrp="1"/>
          </p:cNvSpPr>
          <p:nvPr>
            <p:ph idx="1"/>
          </p:nvPr>
        </p:nvSpPr>
        <p:spPr/>
        <p:txBody>
          <a:bodyPr/>
          <a:lstStyle/>
          <a:p>
            <a:r>
              <a:rPr lang="en-US" dirty="0"/>
              <a:t>You don’t have a second chance to make a good first impression</a:t>
            </a:r>
          </a:p>
          <a:p>
            <a:endParaRPr lang="en-US" dirty="0"/>
          </a:p>
          <a:p>
            <a:r>
              <a:rPr lang="en-US" dirty="0"/>
              <a:t>Make sure that the first contact (phone, email, F2F) is warm, professional, and genuine</a:t>
            </a:r>
          </a:p>
        </p:txBody>
      </p:sp>
    </p:spTree>
    <p:extLst>
      <p:ext uri="{BB962C8B-B14F-4D97-AF65-F5344CB8AC3E}">
        <p14:creationId xmlns:p14="http://schemas.microsoft.com/office/powerpoint/2010/main" val="4047705284"/>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A8BF-3ADC-7FA8-31AC-9D9CA0D5F451}"/>
              </a:ext>
            </a:extLst>
          </p:cNvPr>
          <p:cNvSpPr>
            <a:spLocks noGrp="1"/>
          </p:cNvSpPr>
          <p:nvPr>
            <p:ph type="title"/>
          </p:nvPr>
        </p:nvSpPr>
        <p:spPr/>
        <p:txBody>
          <a:bodyPr/>
          <a:lstStyle/>
          <a:p>
            <a:r>
              <a:rPr lang="en-US" dirty="0"/>
              <a:t>II. POTENTIAL COUNSELING ISSUES</a:t>
            </a:r>
          </a:p>
        </p:txBody>
      </p:sp>
      <p:sp>
        <p:nvSpPr>
          <p:cNvPr id="3" name="Content Placeholder 2">
            <a:extLst>
              <a:ext uri="{FF2B5EF4-FFF2-40B4-BE49-F238E27FC236}">
                <a16:creationId xmlns:a16="http://schemas.microsoft.com/office/drawing/2014/main" id="{9D14DF99-60A7-FB07-903E-5F8114E954EE}"/>
              </a:ext>
            </a:extLst>
          </p:cNvPr>
          <p:cNvSpPr>
            <a:spLocks noGrp="1"/>
          </p:cNvSpPr>
          <p:nvPr>
            <p:ph idx="1"/>
          </p:nvPr>
        </p:nvSpPr>
        <p:spPr/>
        <p:txBody>
          <a:bodyPr/>
          <a:lstStyle/>
          <a:p>
            <a:r>
              <a:rPr lang="en-US" dirty="0"/>
              <a:t>1. Age—the client might not respect a much younger clinician</a:t>
            </a:r>
          </a:p>
          <a:p>
            <a:endParaRPr lang="en-US" dirty="0"/>
          </a:p>
          <a:p>
            <a:r>
              <a:rPr lang="en-US" dirty="0"/>
              <a:t>2. Culture—e.g., an older diverse person might expect to be addressed by their title, not their first name</a:t>
            </a:r>
          </a:p>
          <a:p>
            <a:endParaRPr lang="en-US" dirty="0"/>
          </a:p>
          <a:p>
            <a:r>
              <a:rPr lang="en-US" dirty="0"/>
              <a:t>3. Gender—in some cultures, a female client may not be in a room alone with a male clinician. A male family member must be present</a:t>
            </a:r>
          </a:p>
        </p:txBody>
      </p:sp>
    </p:spTree>
    <p:extLst>
      <p:ext uri="{BB962C8B-B14F-4D97-AF65-F5344CB8AC3E}">
        <p14:creationId xmlns:p14="http://schemas.microsoft.com/office/powerpoint/2010/main" val="6573819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56CD8C-EF9F-5296-9788-DAEF169FCFC4}"/>
              </a:ext>
            </a:extLst>
          </p:cNvPr>
          <p:cNvSpPr>
            <a:spLocks noGrp="1"/>
          </p:cNvSpPr>
          <p:nvPr>
            <p:ph idx="1"/>
          </p:nvPr>
        </p:nvSpPr>
        <p:spPr>
          <a:xfrm>
            <a:off x="692209" y="418744"/>
            <a:ext cx="10972743" cy="6142394"/>
          </a:xfrm>
        </p:spPr>
        <p:txBody>
          <a:bodyPr/>
          <a:lstStyle/>
          <a:p>
            <a:r>
              <a:rPr lang="en-US" dirty="0"/>
              <a:t>4. Time—some cultures are much more relaxed about time and may be late and still expect to have the full appointment</a:t>
            </a:r>
          </a:p>
          <a:p>
            <a:endParaRPr lang="en-US" dirty="0"/>
          </a:p>
          <a:p>
            <a:r>
              <a:rPr lang="en-US" dirty="0"/>
              <a:t>5. Religion—e.g., some clients might want naturalistic remedies rather than antibiotics for their child’s ear infections</a:t>
            </a:r>
          </a:p>
        </p:txBody>
      </p:sp>
    </p:spTree>
    <p:extLst>
      <p:ext uri="{BB962C8B-B14F-4D97-AF65-F5344CB8AC3E}">
        <p14:creationId xmlns:p14="http://schemas.microsoft.com/office/powerpoint/2010/main" val="20984908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241</TotalTime>
  <Words>1223</Words>
  <Application>Microsoft Office PowerPoint</Application>
  <PresentationFormat>Widescreen</PresentationFormat>
  <Paragraphs>158</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ESSENTIAL COUNSELING PRINCIPLES AND SKILLS FOR SLPS AND AUDIOLOGISTS</vt:lpstr>
      <vt:lpstr>I. INTRODUCTION**</vt:lpstr>
      <vt:lpstr>When a person has a communication disorder….</vt:lpstr>
      <vt:lpstr>PowerPoint Presentation</vt:lpstr>
      <vt:lpstr>Our job is to:</vt:lpstr>
      <vt:lpstr>We also need to:</vt:lpstr>
      <vt:lpstr>Remember…**</vt:lpstr>
      <vt:lpstr>II. POTENTIAL COUNSELING ISSUES</vt:lpstr>
      <vt:lpstr>PowerPoint Presentation</vt:lpstr>
      <vt:lpstr>III. BOUNDARIES AND SCOPE OF PRACTICE</vt:lpstr>
      <vt:lpstr>Within our boundaries (continued)**</vt:lpstr>
      <vt:lpstr>B. Outside our Boundaries—Refer to Appropriate Professionals</vt:lpstr>
      <vt:lpstr>IV. TYPES OF QUESTIONS**</vt:lpstr>
      <vt:lpstr>PowerPoint Presentation</vt:lpstr>
      <vt:lpstr>V. PERSONAL QUALITIES OF EFFECTIVE HELPERS**</vt:lpstr>
      <vt:lpstr>Personal qualities of effective helpers continued:**</vt:lpstr>
      <vt:lpstr>Personal qualities:</vt:lpstr>
      <vt:lpstr>VI. FOUNDATIONAL COUNSELING SKILLS</vt:lpstr>
      <vt:lpstr>VII. HELPING CLIENTS CHANGE THEIR THINKING TO PROMOTE CHANGE**</vt:lpstr>
      <vt:lpstr>\</vt:lpstr>
      <vt:lpstr>“I can’t go to parties and have fun any more because of my hearing loss”**</vt:lpstr>
      <vt:lpstr>PowerPoint Presentation</vt:lpstr>
      <vt:lpstr>VIII. REACTIONS AND EMOTIONS RELATED TO COMMUNICATION DISORDERS</vt:lpstr>
      <vt:lpstr>Do not say…</vt:lpstr>
      <vt:lpstr>IX. NORMALIZING</vt:lpstr>
      <vt:lpstr>X. BE AWARE OF DEFENSE MECHANISMS</vt:lpstr>
      <vt:lpstr>Reflection:</vt:lpstr>
      <vt:lpstr>From Rogelio on Facebook…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Roseberry-Mckibbin, Celeste</dc:creator>
  <cp:lastModifiedBy>Roseberry-Mckibbin, Celeste</cp:lastModifiedBy>
  <cp:revision>24</cp:revision>
  <dcterms:created xsi:type="dcterms:W3CDTF">2023-06-23T22:31:37Z</dcterms:created>
  <dcterms:modified xsi:type="dcterms:W3CDTF">2024-05-21T16:48:36Z</dcterms:modified>
</cp:coreProperties>
</file>